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F134"/>
    <a:srgbClr val="8B2F8D"/>
    <a:srgbClr val="F6F616"/>
    <a:srgbClr val="2EDE4B"/>
    <a:srgbClr val="FF0066"/>
    <a:srgbClr val="FF33CC"/>
    <a:srgbClr val="87F7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667" autoAdjust="0"/>
  </p:normalViewPr>
  <p:slideViewPr>
    <p:cSldViewPr>
      <p:cViewPr>
        <p:scale>
          <a:sx n="100" d="100"/>
          <a:sy n="100" d="100"/>
        </p:scale>
        <p:origin x="768" y="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0E86-0D42-4CF5-952D-F681B7D666C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43D-3595-4BF0-B8B0-EBD602E87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0E86-0D42-4CF5-952D-F681B7D666C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43D-3595-4BF0-B8B0-EBD602E87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0E86-0D42-4CF5-952D-F681B7D666C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43D-3595-4BF0-B8B0-EBD602E87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0E86-0D42-4CF5-952D-F681B7D666C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43D-3595-4BF0-B8B0-EBD602E87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0E86-0D42-4CF5-952D-F681B7D666C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43D-3595-4BF0-B8B0-EBD602E87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0E86-0D42-4CF5-952D-F681B7D666C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43D-3595-4BF0-B8B0-EBD602E87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0E86-0D42-4CF5-952D-F681B7D666C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43D-3595-4BF0-B8B0-EBD602E87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0E86-0D42-4CF5-952D-F681B7D666C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43D-3595-4BF0-B8B0-EBD602E87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0E86-0D42-4CF5-952D-F681B7D666C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43D-3595-4BF0-B8B0-EBD602E87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0E86-0D42-4CF5-952D-F681B7D666C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43D-3595-4BF0-B8B0-EBD602E87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0E86-0D42-4CF5-952D-F681B7D666C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43D-3595-4BF0-B8B0-EBD602E87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F78A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20E86-0D42-4CF5-952D-F681B7D666C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943D-3595-4BF0-B8B0-EBD602E87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19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png"/><Relationship Id="rId20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3.png"/><Relationship Id="rId18" Type="http://schemas.openxmlformats.org/officeDocument/2006/relationships/oleObject" Target="../embeddings/oleObject4.bin"/><Relationship Id="rId3" Type="http://schemas.openxmlformats.org/officeDocument/2006/relationships/image" Target="../media/image4.png"/><Relationship Id="rId21" Type="http://schemas.openxmlformats.org/officeDocument/2006/relationships/image" Target="../media/image17.png"/><Relationship Id="rId7" Type="http://schemas.openxmlformats.org/officeDocument/2006/relationships/image" Target="../media/image11.png"/><Relationship Id="rId12" Type="http://schemas.openxmlformats.org/officeDocument/2006/relationships/image" Target="../media/image22.png"/><Relationship Id="rId1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png"/><Relationship Id="rId20" Type="http://schemas.openxmlformats.org/officeDocument/2006/relationships/image" Target="../media/image16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5" Type="http://schemas.openxmlformats.org/officeDocument/2006/relationships/image" Target="../media/image25.png"/><Relationship Id="rId10" Type="http://schemas.openxmlformats.org/officeDocument/2006/relationships/image" Target="../media/image9.png"/><Relationship Id="rId19" Type="http://schemas.openxmlformats.org/officeDocument/2006/relationships/image" Target="../media/image27.png"/><Relationship Id="rId4" Type="http://schemas.openxmlformats.org/officeDocument/2006/relationships/image" Target="../media/image5.png"/><Relationship Id="rId9" Type="http://schemas.openxmlformats.org/officeDocument/2006/relationships/image" Target="../media/image12.png"/><Relationship Id="rId14" Type="http://schemas.openxmlformats.org/officeDocument/2006/relationships/image" Target="../media/image24.png"/><Relationship Id="rId22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31.png"/><Relationship Id="rId18" Type="http://schemas.openxmlformats.org/officeDocument/2006/relationships/oleObject" Target="../embeddings/oleObject6.bin"/><Relationship Id="rId3" Type="http://schemas.openxmlformats.org/officeDocument/2006/relationships/image" Target="../media/image4.png"/><Relationship Id="rId7" Type="http://schemas.openxmlformats.org/officeDocument/2006/relationships/image" Target="../media/image22.png"/><Relationship Id="rId12" Type="http://schemas.openxmlformats.org/officeDocument/2006/relationships/image" Target="../media/image30.png"/><Relationship Id="rId1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png"/><Relationship Id="rId20" Type="http://schemas.openxmlformats.org/officeDocument/2006/relationships/image" Target="../media/image36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png"/><Relationship Id="rId11" Type="http://schemas.openxmlformats.org/officeDocument/2006/relationships/image" Target="../media/image7.png"/><Relationship Id="rId5" Type="http://schemas.openxmlformats.org/officeDocument/2006/relationships/image" Target="../media/image17.png"/><Relationship Id="rId15" Type="http://schemas.openxmlformats.org/officeDocument/2006/relationships/image" Target="../media/image33.png"/><Relationship Id="rId10" Type="http://schemas.openxmlformats.org/officeDocument/2006/relationships/image" Target="../media/image29.png"/><Relationship Id="rId19" Type="http://schemas.openxmlformats.org/officeDocument/2006/relationships/image" Target="../media/image35.png"/><Relationship Id="rId4" Type="http://schemas.openxmlformats.org/officeDocument/2006/relationships/image" Target="../media/image16.png"/><Relationship Id="rId9" Type="http://schemas.openxmlformats.org/officeDocument/2006/relationships/image" Target="../media/image28.png"/><Relationship Id="rId14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0.png"/><Relationship Id="rId18" Type="http://schemas.openxmlformats.org/officeDocument/2006/relationships/image" Target="../media/image33.png"/><Relationship Id="rId3" Type="http://schemas.openxmlformats.org/officeDocument/2006/relationships/image" Target="../media/image4.png"/><Relationship Id="rId7" Type="http://schemas.openxmlformats.org/officeDocument/2006/relationships/image" Target="../media/image37.png"/><Relationship Id="rId12" Type="http://schemas.openxmlformats.org/officeDocument/2006/relationships/image" Target="../media/image39.png"/><Relationship Id="rId17" Type="http://schemas.openxmlformats.org/officeDocument/2006/relationships/image" Target="../media/image42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png"/><Relationship Id="rId11" Type="http://schemas.openxmlformats.org/officeDocument/2006/relationships/image" Target="../media/image7.png"/><Relationship Id="rId5" Type="http://schemas.openxmlformats.org/officeDocument/2006/relationships/image" Target="../media/image17.png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36.png"/><Relationship Id="rId4" Type="http://schemas.openxmlformats.org/officeDocument/2006/relationships/image" Target="../media/image16.png"/><Relationship Id="rId9" Type="http://schemas.openxmlformats.org/officeDocument/2006/relationships/image" Target="../media/image35.png"/><Relationship Id="rId14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6.png"/><Relationship Id="rId18" Type="http://schemas.openxmlformats.org/officeDocument/2006/relationships/image" Target="../media/image50.png"/><Relationship Id="rId3" Type="http://schemas.openxmlformats.org/officeDocument/2006/relationships/image" Target="../media/image16.png"/><Relationship Id="rId7" Type="http://schemas.openxmlformats.org/officeDocument/2006/relationships/image" Target="../media/image38.png"/><Relationship Id="rId12" Type="http://schemas.openxmlformats.org/officeDocument/2006/relationships/image" Target="../media/image45.png"/><Relationship Id="rId17" Type="http://schemas.openxmlformats.org/officeDocument/2006/relationships/image" Target="../media/image49.png"/><Relationship Id="rId2" Type="http://schemas.openxmlformats.org/officeDocument/2006/relationships/image" Target="../media/image4.png"/><Relationship Id="rId16" Type="http://schemas.openxmlformats.org/officeDocument/2006/relationships/image" Target="../media/image4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4.png"/><Relationship Id="rId5" Type="http://schemas.openxmlformats.org/officeDocument/2006/relationships/image" Target="../media/image18.png"/><Relationship Id="rId15" Type="http://schemas.openxmlformats.org/officeDocument/2006/relationships/image" Target="../media/image7.png"/><Relationship Id="rId10" Type="http://schemas.openxmlformats.org/officeDocument/2006/relationships/image" Target="../media/image43.png"/><Relationship Id="rId19" Type="http://schemas.openxmlformats.org/officeDocument/2006/relationships/image" Target="../media/image51.png"/><Relationship Id="rId4" Type="http://schemas.openxmlformats.org/officeDocument/2006/relationships/image" Target="../media/image17.png"/><Relationship Id="rId9" Type="http://schemas.openxmlformats.org/officeDocument/2006/relationships/image" Target="../media/image36.png"/><Relationship Id="rId14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4.png"/><Relationship Id="rId18" Type="http://schemas.openxmlformats.org/officeDocument/2006/relationships/image" Target="../media/image56.png"/><Relationship Id="rId26" Type="http://schemas.openxmlformats.org/officeDocument/2006/relationships/image" Target="../media/image63.png"/><Relationship Id="rId3" Type="http://schemas.openxmlformats.org/officeDocument/2006/relationships/image" Target="../media/image16.png"/><Relationship Id="rId21" Type="http://schemas.openxmlformats.org/officeDocument/2006/relationships/image" Target="../media/image59.png"/><Relationship Id="rId7" Type="http://schemas.openxmlformats.org/officeDocument/2006/relationships/image" Target="../media/image38.png"/><Relationship Id="rId12" Type="http://schemas.openxmlformats.org/officeDocument/2006/relationships/image" Target="../media/image54.png"/><Relationship Id="rId17" Type="http://schemas.openxmlformats.org/officeDocument/2006/relationships/image" Target="../media/image46.png"/><Relationship Id="rId25" Type="http://schemas.openxmlformats.org/officeDocument/2006/relationships/image" Target="../media/image62.png"/><Relationship Id="rId2" Type="http://schemas.openxmlformats.org/officeDocument/2006/relationships/image" Target="../media/image4.png"/><Relationship Id="rId16" Type="http://schemas.openxmlformats.org/officeDocument/2006/relationships/image" Target="../media/image45.png"/><Relationship Id="rId20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53.png"/><Relationship Id="rId24" Type="http://schemas.openxmlformats.org/officeDocument/2006/relationships/image" Target="../media/image7.png"/><Relationship Id="rId5" Type="http://schemas.openxmlformats.org/officeDocument/2006/relationships/image" Target="../media/image18.png"/><Relationship Id="rId15" Type="http://schemas.openxmlformats.org/officeDocument/2006/relationships/image" Target="../media/image43.png"/><Relationship Id="rId23" Type="http://schemas.openxmlformats.org/officeDocument/2006/relationships/image" Target="../media/image61.png"/><Relationship Id="rId28" Type="http://schemas.openxmlformats.org/officeDocument/2006/relationships/image" Target="../media/image65.png"/><Relationship Id="rId10" Type="http://schemas.openxmlformats.org/officeDocument/2006/relationships/image" Target="../media/image52.png"/><Relationship Id="rId19" Type="http://schemas.openxmlformats.org/officeDocument/2006/relationships/image" Target="../media/image57.png"/><Relationship Id="rId4" Type="http://schemas.openxmlformats.org/officeDocument/2006/relationships/image" Target="../media/image17.png"/><Relationship Id="rId9" Type="http://schemas.openxmlformats.org/officeDocument/2006/relationships/image" Target="../media/image36.png"/><Relationship Id="rId14" Type="http://schemas.openxmlformats.org/officeDocument/2006/relationships/image" Target="../media/image55.png"/><Relationship Id="rId22" Type="http://schemas.openxmlformats.org/officeDocument/2006/relationships/image" Target="../media/image60.png"/><Relationship Id="rId27" Type="http://schemas.openxmlformats.org/officeDocument/2006/relationships/image" Target="../media/image6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6"/>
          <p:cNvSpPr>
            <a:spLocks noChangeArrowheads="1"/>
          </p:cNvSpPr>
          <p:nvPr/>
        </p:nvSpPr>
        <p:spPr bwMode="auto">
          <a:xfrm>
            <a:off x="1357313" y="500063"/>
            <a:ext cx="6572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/>
              <a:t>Открытый банк заданий ЕГЭ по математике 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1143000" y="1357313"/>
            <a:ext cx="6629400" cy="2571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B0F0">
                        <a:alpha val="75998"/>
                      </a:srgbClr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85194" dir="3806097" algn="ctr" rotWithShape="0">
                    <a:srgbClr val="868686"/>
                  </a:outerShdw>
                </a:effectLst>
                <a:latin typeface="Times New Roman"/>
                <a:cs typeface="Times New Roman"/>
              </a:rPr>
              <a:t>Задания В6</a:t>
            </a:r>
          </a:p>
        </p:txBody>
      </p:sp>
      <p:sp>
        <p:nvSpPr>
          <p:cNvPr id="7172" name="WordArt 5"/>
          <p:cNvSpPr>
            <a:spLocks noChangeArrowheads="1" noChangeShapeType="1" noTextEdit="1"/>
          </p:cNvSpPr>
          <p:nvPr/>
        </p:nvSpPr>
        <p:spPr bwMode="auto">
          <a:xfrm>
            <a:off x="2714625" y="4238625"/>
            <a:ext cx="3667125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B0F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Arial Black"/>
              </a:rPr>
              <a:t>Тренировочная работа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B0F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Arial Black"/>
              </a:rPr>
              <a:t>№2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B0F0"/>
                  </a:gs>
                  <a:gs pos="100000">
                    <a:srgbClr val="FFFF00"/>
                  </a:gs>
                </a:gsLst>
                <a:lin ang="5400000" scaled="1"/>
              </a:gradFill>
              <a:latin typeface="Arial Black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5552654"/>
            <a:ext cx="6429404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+mn-lt"/>
                <a:cs typeface="+mn-cs"/>
              </a:rPr>
              <a:t>Методическая разработка </a:t>
            </a:r>
            <a:r>
              <a:rPr lang="ru-RU" b="1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+mn-lt"/>
                <a:cs typeface="+mn-cs"/>
              </a:rPr>
              <a:t>Какора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+mn-lt"/>
                <a:cs typeface="+mn-cs"/>
              </a:rPr>
              <a:t> М.Е.,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+mn-lt"/>
                <a:cs typeface="+mn-cs"/>
              </a:rPr>
              <a:t>ГБОУ СОШ №1477 ,Г.Москва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Прямоугольник 125"/>
          <p:cNvSpPr/>
          <p:nvPr/>
        </p:nvSpPr>
        <p:spPr>
          <a:xfrm>
            <a:off x="1643042" y="2857496"/>
            <a:ext cx="1584000" cy="12240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2" name="Группа 71"/>
          <p:cNvGrpSpPr/>
          <p:nvPr/>
        </p:nvGrpSpPr>
        <p:grpSpPr>
          <a:xfrm>
            <a:off x="500034" y="1714488"/>
            <a:ext cx="3937000" cy="3563938"/>
            <a:chOff x="500034" y="1714488"/>
            <a:chExt cx="3937000" cy="3563938"/>
          </a:xfrm>
        </p:grpSpPr>
        <p:grpSp>
          <p:nvGrpSpPr>
            <p:cNvPr id="71" name="Группа 70"/>
            <p:cNvGrpSpPr/>
            <p:nvPr/>
          </p:nvGrpSpPr>
          <p:grpSpPr>
            <a:xfrm>
              <a:off x="500034" y="1714488"/>
              <a:ext cx="3937000" cy="3563938"/>
              <a:chOff x="500034" y="1714488"/>
              <a:chExt cx="3937000" cy="3563938"/>
            </a:xfrm>
          </p:grpSpPr>
          <p:sp>
            <p:nvSpPr>
              <p:cNvPr id="68" name="Полилиния 67"/>
              <p:cNvSpPr/>
              <p:nvPr/>
            </p:nvSpPr>
            <p:spPr>
              <a:xfrm>
                <a:off x="1666678" y="2857496"/>
                <a:ext cx="1548000" cy="1224000"/>
              </a:xfrm>
              <a:custGeom>
                <a:avLst/>
                <a:gdLst>
                  <a:gd name="connsiteX0" fmla="*/ 0 w 714380"/>
                  <a:gd name="connsiteY0" fmla="*/ 357190 h 357190"/>
                  <a:gd name="connsiteX1" fmla="*/ 0 w 714380"/>
                  <a:gd name="connsiteY1" fmla="*/ 0 h 357190"/>
                  <a:gd name="connsiteX2" fmla="*/ 714380 w 714380"/>
                  <a:gd name="connsiteY2" fmla="*/ 0 h 357190"/>
                  <a:gd name="connsiteX3" fmla="*/ 714380 w 714380"/>
                  <a:gd name="connsiteY3" fmla="*/ 357190 h 357190"/>
                  <a:gd name="connsiteX4" fmla="*/ 0 w 714380"/>
                  <a:gd name="connsiteY4" fmla="*/ 357190 h 357190"/>
                  <a:gd name="connsiteX0" fmla="*/ 357222 w 1071602"/>
                  <a:gd name="connsiteY0" fmla="*/ 714404 h 714404"/>
                  <a:gd name="connsiteX1" fmla="*/ 0 w 1071602"/>
                  <a:gd name="connsiteY1" fmla="*/ 0 h 714404"/>
                  <a:gd name="connsiteX2" fmla="*/ 1071602 w 1071602"/>
                  <a:gd name="connsiteY2" fmla="*/ 357214 h 714404"/>
                  <a:gd name="connsiteX3" fmla="*/ 1071602 w 1071602"/>
                  <a:gd name="connsiteY3" fmla="*/ 714404 h 714404"/>
                  <a:gd name="connsiteX4" fmla="*/ 357222 w 1071602"/>
                  <a:gd name="connsiteY4" fmla="*/ 714404 h 714404"/>
                  <a:gd name="connsiteX0" fmla="*/ 0 w 1071602"/>
                  <a:gd name="connsiteY0" fmla="*/ 714404 h 714404"/>
                  <a:gd name="connsiteX1" fmla="*/ 0 w 1071602"/>
                  <a:gd name="connsiteY1" fmla="*/ 0 h 714404"/>
                  <a:gd name="connsiteX2" fmla="*/ 1071602 w 1071602"/>
                  <a:gd name="connsiteY2" fmla="*/ 357214 h 714404"/>
                  <a:gd name="connsiteX3" fmla="*/ 1071602 w 1071602"/>
                  <a:gd name="connsiteY3" fmla="*/ 714404 h 714404"/>
                  <a:gd name="connsiteX4" fmla="*/ 0 w 1071602"/>
                  <a:gd name="connsiteY4" fmla="*/ 714404 h 714404"/>
                  <a:gd name="connsiteX0" fmla="*/ 0 w 1500198"/>
                  <a:gd name="connsiteY0" fmla="*/ 714404 h 714404"/>
                  <a:gd name="connsiteX1" fmla="*/ 0 w 1500198"/>
                  <a:gd name="connsiteY1" fmla="*/ 0 h 714404"/>
                  <a:gd name="connsiteX2" fmla="*/ 1500198 w 1500198"/>
                  <a:gd name="connsiteY2" fmla="*/ 357214 h 714404"/>
                  <a:gd name="connsiteX3" fmla="*/ 1071602 w 1500198"/>
                  <a:gd name="connsiteY3" fmla="*/ 714404 h 714404"/>
                  <a:gd name="connsiteX4" fmla="*/ 0 w 1500198"/>
                  <a:gd name="connsiteY4" fmla="*/ 714404 h 714404"/>
                  <a:gd name="connsiteX0" fmla="*/ 0 w 1500198"/>
                  <a:gd name="connsiteY0" fmla="*/ 714404 h 1143008"/>
                  <a:gd name="connsiteX1" fmla="*/ 0 w 1500198"/>
                  <a:gd name="connsiteY1" fmla="*/ 0 h 1143008"/>
                  <a:gd name="connsiteX2" fmla="*/ 1500198 w 1500198"/>
                  <a:gd name="connsiteY2" fmla="*/ 357214 h 1143008"/>
                  <a:gd name="connsiteX3" fmla="*/ 1500198 w 1500198"/>
                  <a:gd name="connsiteY3" fmla="*/ 1143008 h 1143008"/>
                  <a:gd name="connsiteX4" fmla="*/ 0 w 1500198"/>
                  <a:gd name="connsiteY4" fmla="*/ 714404 h 1143008"/>
                  <a:gd name="connsiteX0" fmla="*/ 0 w 1500198"/>
                  <a:gd name="connsiteY0" fmla="*/ 714404 h 1143008"/>
                  <a:gd name="connsiteX1" fmla="*/ 0 w 1500198"/>
                  <a:gd name="connsiteY1" fmla="*/ 0 h 1143008"/>
                  <a:gd name="connsiteX2" fmla="*/ 1500198 w 1500198"/>
                  <a:gd name="connsiteY2" fmla="*/ 357214 h 1143008"/>
                  <a:gd name="connsiteX3" fmla="*/ 1500198 w 1500198"/>
                  <a:gd name="connsiteY3" fmla="*/ 1143008 h 1143008"/>
                  <a:gd name="connsiteX4" fmla="*/ 0 w 1500198"/>
                  <a:gd name="connsiteY4" fmla="*/ 714404 h 1143008"/>
                  <a:gd name="connsiteX0" fmla="*/ 0 w 1500198"/>
                  <a:gd name="connsiteY0" fmla="*/ 714404 h 1143008"/>
                  <a:gd name="connsiteX1" fmla="*/ 0 w 1500198"/>
                  <a:gd name="connsiteY1" fmla="*/ 0 h 1143008"/>
                  <a:gd name="connsiteX2" fmla="*/ 1500198 w 1500198"/>
                  <a:gd name="connsiteY2" fmla="*/ 357214 h 1143008"/>
                  <a:gd name="connsiteX3" fmla="*/ 1500198 w 1500198"/>
                  <a:gd name="connsiteY3" fmla="*/ 1143008 h 1143008"/>
                  <a:gd name="connsiteX4" fmla="*/ 0 w 1500198"/>
                  <a:gd name="connsiteY4" fmla="*/ 714404 h 1143008"/>
                  <a:gd name="connsiteX0" fmla="*/ 67628 w 1500198"/>
                  <a:gd name="connsiteY0" fmla="*/ 714404 h 1143008"/>
                  <a:gd name="connsiteX1" fmla="*/ 0 w 1500198"/>
                  <a:gd name="connsiteY1" fmla="*/ 0 h 1143008"/>
                  <a:gd name="connsiteX2" fmla="*/ 1500198 w 1500198"/>
                  <a:gd name="connsiteY2" fmla="*/ 357214 h 1143008"/>
                  <a:gd name="connsiteX3" fmla="*/ 1500198 w 1500198"/>
                  <a:gd name="connsiteY3" fmla="*/ 1143008 h 1143008"/>
                  <a:gd name="connsiteX4" fmla="*/ 67628 w 1500198"/>
                  <a:gd name="connsiteY4" fmla="*/ 714404 h 1143008"/>
                  <a:gd name="connsiteX0" fmla="*/ 67628 w 1500198"/>
                  <a:gd name="connsiteY0" fmla="*/ 714404 h 1143008"/>
                  <a:gd name="connsiteX1" fmla="*/ 0 w 1500198"/>
                  <a:gd name="connsiteY1" fmla="*/ 0 h 1143008"/>
                  <a:gd name="connsiteX2" fmla="*/ 1500198 w 1500198"/>
                  <a:gd name="connsiteY2" fmla="*/ 357214 h 1143008"/>
                  <a:gd name="connsiteX3" fmla="*/ 1500198 w 1500198"/>
                  <a:gd name="connsiteY3" fmla="*/ 1143008 h 1143008"/>
                  <a:gd name="connsiteX4" fmla="*/ 67628 w 1500198"/>
                  <a:gd name="connsiteY4" fmla="*/ 714404 h 1143008"/>
                  <a:gd name="connsiteX0" fmla="*/ 67628 w 1500198"/>
                  <a:gd name="connsiteY0" fmla="*/ 714404 h 1143008"/>
                  <a:gd name="connsiteX1" fmla="*/ 0 w 1500198"/>
                  <a:gd name="connsiteY1" fmla="*/ 0 h 1143008"/>
                  <a:gd name="connsiteX2" fmla="*/ 1500198 w 1500198"/>
                  <a:gd name="connsiteY2" fmla="*/ 357214 h 1143008"/>
                  <a:gd name="connsiteX3" fmla="*/ 1500198 w 1500198"/>
                  <a:gd name="connsiteY3" fmla="*/ 1143008 h 1143008"/>
                  <a:gd name="connsiteX4" fmla="*/ 67628 w 1500198"/>
                  <a:gd name="connsiteY4" fmla="*/ 714404 h 1143008"/>
                  <a:gd name="connsiteX0" fmla="*/ 67628 w 1500198"/>
                  <a:gd name="connsiteY0" fmla="*/ 714404 h 1143008"/>
                  <a:gd name="connsiteX1" fmla="*/ 0 w 1500198"/>
                  <a:gd name="connsiteY1" fmla="*/ 0 h 1143008"/>
                  <a:gd name="connsiteX2" fmla="*/ 1500198 w 1500198"/>
                  <a:gd name="connsiteY2" fmla="*/ 357214 h 1143008"/>
                  <a:gd name="connsiteX3" fmla="*/ 1500198 w 1500198"/>
                  <a:gd name="connsiteY3" fmla="*/ 1143008 h 1143008"/>
                  <a:gd name="connsiteX4" fmla="*/ 67628 w 1500198"/>
                  <a:gd name="connsiteY4" fmla="*/ 714404 h 1143008"/>
                  <a:gd name="connsiteX0" fmla="*/ 67628 w 1500198"/>
                  <a:gd name="connsiteY0" fmla="*/ 714404 h 1143008"/>
                  <a:gd name="connsiteX1" fmla="*/ 0 w 1500198"/>
                  <a:gd name="connsiteY1" fmla="*/ 0 h 1143008"/>
                  <a:gd name="connsiteX2" fmla="*/ 1500198 w 1500198"/>
                  <a:gd name="connsiteY2" fmla="*/ 357214 h 1143008"/>
                  <a:gd name="connsiteX3" fmla="*/ 1500198 w 1500198"/>
                  <a:gd name="connsiteY3" fmla="*/ 1143008 h 1143008"/>
                  <a:gd name="connsiteX4" fmla="*/ 67628 w 1500198"/>
                  <a:gd name="connsiteY4" fmla="*/ 714404 h 1143008"/>
                  <a:gd name="connsiteX0" fmla="*/ 0 w 1432570"/>
                  <a:gd name="connsiteY0" fmla="*/ 785308 h 1213912"/>
                  <a:gd name="connsiteX1" fmla="*/ 0 w 1432570"/>
                  <a:gd name="connsiteY1" fmla="*/ 0 h 1213912"/>
                  <a:gd name="connsiteX2" fmla="*/ 1432570 w 1432570"/>
                  <a:gd name="connsiteY2" fmla="*/ 428118 h 1213912"/>
                  <a:gd name="connsiteX3" fmla="*/ 1432570 w 1432570"/>
                  <a:gd name="connsiteY3" fmla="*/ 1213912 h 1213912"/>
                  <a:gd name="connsiteX4" fmla="*/ 0 w 1432570"/>
                  <a:gd name="connsiteY4" fmla="*/ 785308 h 1213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2570" h="1213912">
                    <a:moveTo>
                      <a:pt x="0" y="785308"/>
                    </a:moveTo>
                    <a:lnTo>
                      <a:pt x="0" y="0"/>
                    </a:lnTo>
                    <a:lnTo>
                      <a:pt x="1432570" y="428118"/>
                    </a:lnTo>
                    <a:lnTo>
                      <a:pt x="1432570" y="1213912"/>
                    </a:lnTo>
                    <a:lnTo>
                      <a:pt x="0" y="785308"/>
                    </a:lnTo>
                    <a:close/>
                  </a:path>
                </a:pathLst>
              </a:custGeom>
              <a:solidFill>
                <a:srgbClr val="FFC000">
                  <a:alpha val="73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70" name="Группа 69"/>
              <p:cNvGrpSpPr/>
              <p:nvPr/>
            </p:nvGrpSpPr>
            <p:grpSpPr>
              <a:xfrm>
                <a:off x="500034" y="1714488"/>
                <a:ext cx="3937000" cy="3563938"/>
                <a:chOff x="500034" y="1714488"/>
                <a:chExt cx="3937000" cy="3563938"/>
              </a:xfrm>
            </p:grpSpPr>
            <p:grpSp>
              <p:nvGrpSpPr>
                <p:cNvPr id="38" name="Группа 1"/>
                <p:cNvGrpSpPr>
                  <a:grpSpLocks/>
                </p:cNvGrpSpPr>
                <p:nvPr/>
              </p:nvGrpSpPr>
              <p:grpSpPr bwMode="auto">
                <a:xfrm>
                  <a:off x="500034" y="1714488"/>
                  <a:ext cx="3937000" cy="3563938"/>
                  <a:chOff x="3992559" y="1944689"/>
                  <a:chExt cx="3937027" cy="3527426"/>
                </a:xfrm>
              </p:grpSpPr>
              <p:grpSp>
                <p:nvGrpSpPr>
                  <p:cNvPr id="44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3992559" y="1944689"/>
                    <a:ext cx="3897313" cy="3527426"/>
                    <a:chOff x="2557" y="968"/>
                    <a:chExt cx="2455" cy="2222"/>
                  </a:xfrm>
                </p:grpSpPr>
                <p:grpSp>
                  <p:nvGrpSpPr>
                    <p:cNvPr id="4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62" y="978"/>
                      <a:ext cx="2450" cy="2183"/>
                      <a:chOff x="2562" y="978"/>
                      <a:chExt cx="2450" cy="2183"/>
                    </a:xfrm>
                  </p:grpSpPr>
                  <p:sp>
                    <p:nvSpPr>
                      <p:cNvPr id="58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27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9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978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chemeClr val="accent1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0" name="Line 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3161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1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01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2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220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3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8" y="978"/>
                        <a:ext cx="0" cy="2183"/>
                      </a:xfrm>
                      <a:prstGeom prst="line">
                        <a:avLst/>
                      </a:prstGeom>
                      <a:ln w="12700">
                        <a:prstDash val="sysDash"/>
                        <a:headEnd/>
                        <a:tailEnd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/>
                      <a:lstStyle/>
                      <a:p>
                        <a:pPr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54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5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5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9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6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4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7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3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9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2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chemeClr val="accent1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0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76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1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463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2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705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3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948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4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191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676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919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48" name="Line 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57" y="968"/>
                      <a:ext cx="0" cy="222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prstDash val="sysDash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cxnSp>
                <p:nvCxnSpPr>
                  <p:cNvPr id="45" name="Прямая соединительная линия 3"/>
                  <p:cNvCxnSpPr/>
                  <p:nvPr/>
                </p:nvCxnSpPr>
                <p:spPr>
                  <a:xfrm rot="5400000">
                    <a:off x="4214309" y="3714679"/>
                    <a:ext cx="3428438" cy="1588"/>
                  </a:xfrm>
                  <a:prstGeom prst="line">
                    <a:avLst/>
                  </a:prstGeom>
                  <a:ln w="1270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Прямая соединительная линия 4"/>
                  <p:cNvCxnSpPr/>
                  <p:nvPr/>
                </p:nvCxnSpPr>
                <p:spPr>
                  <a:xfrm>
                    <a:off x="4000496" y="4285831"/>
                    <a:ext cx="3929090" cy="1572"/>
                  </a:xfrm>
                  <a:prstGeom prst="line">
                    <a:avLst/>
                  </a:prstGeom>
                  <a:ln w="127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Группа 30"/>
                <p:cNvGrpSpPr>
                  <a:grpSpLocks/>
                </p:cNvGrpSpPr>
                <p:nvPr/>
              </p:nvGrpSpPr>
              <p:grpSpPr bwMode="auto">
                <a:xfrm>
                  <a:off x="1315649" y="2571743"/>
                  <a:ext cx="2184781" cy="1264462"/>
                  <a:chOff x="1314890" y="2571749"/>
                  <a:chExt cx="2185923" cy="1264471"/>
                </a:xfrm>
              </p:grpSpPr>
              <p:sp>
                <p:nvSpPr>
                  <p:cNvPr id="41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14890" y="3429012"/>
                    <a:ext cx="327565" cy="40720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А</a:t>
                    </a:r>
                  </a:p>
                </p:txBody>
              </p:sp>
              <p:sp>
                <p:nvSpPr>
                  <p:cNvPr id="42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73248" y="3131118"/>
                    <a:ext cx="327565" cy="3693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</a:p>
                </p:txBody>
              </p:sp>
              <p:sp>
                <p:nvSpPr>
                  <p:cNvPr id="43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7813" y="2571749"/>
                    <a:ext cx="327565" cy="3693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В</a:t>
                    </a:r>
                  </a:p>
                </p:txBody>
              </p:sp>
            </p:grpSp>
          </p:grpSp>
        </p:grpSp>
        <p:sp>
          <p:nvSpPr>
            <p:cNvPr id="69" name="TextBox 40"/>
            <p:cNvSpPr txBox="1">
              <a:spLocks noChangeArrowheads="1"/>
            </p:cNvSpPr>
            <p:nvPr/>
          </p:nvSpPr>
          <p:spPr bwMode="auto">
            <a:xfrm>
              <a:off x="3143240" y="3988350"/>
              <a:ext cx="3273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3" name="Группа 132"/>
          <p:cNvGrpSpPr/>
          <p:nvPr/>
        </p:nvGrpSpPr>
        <p:grpSpPr>
          <a:xfrm>
            <a:off x="1656000" y="2857496"/>
            <a:ext cx="1584000" cy="428628"/>
            <a:chOff x="1656000" y="2857496"/>
            <a:chExt cx="1584000" cy="428628"/>
          </a:xfrm>
        </p:grpSpPr>
        <p:sp>
          <p:nvSpPr>
            <p:cNvPr id="127" name="Прямоугольный треугольник 126"/>
            <p:cNvSpPr/>
            <p:nvPr/>
          </p:nvSpPr>
          <p:spPr>
            <a:xfrm rot="10800000">
              <a:off x="1656000" y="2857496"/>
              <a:ext cx="1584000" cy="428628"/>
            </a:xfrm>
            <a:prstGeom prst="rtTriangle">
              <a:avLst/>
            </a:prstGeom>
            <a:solidFill>
              <a:srgbClr val="00B0F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2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57488" y="2857496"/>
              <a:ext cx="256694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" name="TextBox 26"/>
          <p:cNvSpPr txBox="1">
            <a:spLocks noChangeArrowheads="1"/>
          </p:cNvSpPr>
          <p:nvPr/>
        </p:nvSpPr>
        <p:spPr bwMode="auto">
          <a:xfrm>
            <a:off x="214313" y="500063"/>
            <a:ext cx="86439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Найдите площадь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параллелограмма АВС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считая стороны квадратных клеток равными 1.</a:t>
            </a:r>
          </a:p>
        </p:txBody>
      </p:sp>
      <p:grpSp>
        <p:nvGrpSpPr>
          <p:cNvPr id="83" name="Группа 82"/>
          <p:cNvGrpSpPr/>
          <p:nvPr/>
        </p:nvGrpSpPr>
        <p:grpSpPr>
          <a:xfrm>
            <a:off x="4643438" y="1285860"/>
            <a:ext cx="1643074" cy="1404941"/>
            <a:chOff x="5214942" y="1571612"/>
            <a:chExt cx="1285884" cy="1190627"/>
          </a:xfrm>
        </p:grpSpPr>
        <p:sp>
          <p:nvSpPr>
            <p:cNvPr id="73" name="Параллелограмм 72"/>
            <p:cNvSpPr/>
            <p:nvPr/>
          </p:nvSpPr>
          <p:spPr>
            <a:xfrm>
              <a:off x="5214942" y="1571612"/>
              <a:ext cx="1285884" cy="785818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70C0"/>
                </a:solidFill>
              </a:endParaRPr>
            </a:p>
          </p:txBody>
        </p:sp>
        <p:cxnSp>
          <p:nvCxnSpPr>
            <p:cNvPr id="75" name="Прямая соединительная линия 74"/>
            <p:cNvCxnSpPr/>
            <p:nvPr/>
          </p:nvCxnSpPr>
          <p:spPr>
            <a:xfrm rot="5400000">
              <a:off x="5036347" y="1964521"/>
              <a:ext cx="78581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6" name="Picture 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38811" y="2285992"/>
              <a:ext cx="219073" cy="476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29256" y="1738307"/>
              <a:ext cx="228598" cy="476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4" name="Группа 83"/>
          <p:cNvGrpSpPr/>
          <p:nvPr/>
        </p:nvGrpSpPr>
        <p:grpSpPr>
          <a:xfrm>
            <a:off x="6500826" y="1142984"/>
            <a:ext cx="2214563" cy="1071563"/>
            <a:chOff x="6500826" y="1142984"/>
            <a:chExt cx="2214563" cy="1071563"/>
          </a:xfrm>
        </p:grpSpPr>
        <p:sp>
          <p:nvSpPr>
            <p:cNvPr id="79" name="Прямоугольник 78"/>
            <p:cNvSpPr/>
            <p:nvPr/>
          </p:nvSpPr>
          <p:spPr bwMode="auto">
            <a:xfrm>
              <a:off x="6500826" y="1142984"/>
              <a:ext cx="2214563" cy="1071563"/>
            </a:xfrm>
            <a:prstGeom prst="rect">
              <a:avLst/>
            </a:prstGeom>
            <a:solidFill>
              <a:schemeClr val="bg1"/>
            </a:solidFill>
            <a:ln cmpd="thickThin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 cmpd="dbl">
                  <a:solidFill>
                    <a:schemeClr val="tx1"/>
                  </a:solidFill>
                </a:ln>
              </a:endParaRPr>
            </a:p>
          </p:txBody>
        </p:sp>
        <p:pic>
          <p:nvPicPr>
            <p:cNvPr id="12289" name="Picture 1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58016" y="1428736"/>
              <a:ext cx="1371600" cy="476250"/>
            </a:xfrm>
            <a:prstGeom prst="rect">
              <a:avLst/>
            </a:prstGeom>
            <a:noFill/>
          </p:spPr>
        </p:pic>
      </p:grpSp>
      <p:cxnSp>
        <p:nvCxnSpPr>
          <p:cNvPr id="91" name="Прямая соединительная линия 90"/>
          <p:cNvCxnSpPr/>
          <p:nvPr/>
        </p:nvCxnSpPr>
        <p:spPr>
          <a:xfrm flipH="1">
            <a:off x="3239380" y="3312453"/>
            <a:ext cx="0" cy="756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Группа 195"/>
          <p:cNvGrpSpPr/>
          <p:nvPr/>
        </p:nvGrpSpPr>
        <p:grpSpPr>
          <a:xfrm>
            <a:off x="1692000" y="2714620"/>
            <a:ext cx="1850009" cy="369888"/>
            <a:chOff x="1692000" y="2714620"/>
            <a:chExt cx="1850009" cy="369888"/>
          </a:xfrm>
        </p:grpSpPr>
        <p:cxnSp>
          <p:nvCxnSpPr>
            <p:cNvPr id="86" name="Прямая соединительная линия 85"/>
            <p:cNvCxnSpPr/>
            <p:nvPr/>
          </p:nvCxnSpPr>
          <p:spPr>
            <a:xfrm>
              <a:off x="1692000" y="2880000"/>
              <a:ext cx="1548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40"/>
            <p:cNvSpPr txBox="1">
              <a:spLocks noChangeArrowheads="1"/>
            </p:cNvSpPr>
            <p:nvPr/>
          </p:nvSpPr>
          <p:spPr bwMode="auto">
            <a:xfrm>
              <a:off x="3214678" y="2714620"/>
              <a:ext cx="327331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</p:grp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4500563" y="2571750"/>
            <a:ext cx="3143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 dirty="0"/>
              <a:t>1 способ.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000372"/>
            <a:ext cx="1085850" cy="409575"/>
          </a:xfrm>
          <a:prstGeom prst="rect">
            <a:avLst/>
          </a:prstGeom>
          <a:noFill/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000372"/>
            <a:ext cx="1362075" cy="409575"/>
          </a:xfrm>
          <a:prstGeom prst="rect">
            <a:avLst/>
          </a:prstGeom>
          <a:noFill/>
        </p:spPr>
      </p:pic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3000372"/>
            <a:ext cx="866775" cy="409575"/>
          </a:xfrm>
          <a:prstGeom prst="rect">
            <a:avLst/>
          </a:prstGeom>
          <a:noFill/>
        </p:spPr>
      </p:pic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3019425"/>
            <a:ext cx="171450" cy="409575"/>
          </a:xfrm>
          <a:prstGeom prst="rect">
            <a:avLst/>
          </a:prstGeom>
          <a:noFill/>
        </p:spPr>
      </p:pic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15" name="Группа 114"/>
          <p:cNvGrpSpPr/>
          <p:nvPr/>
        </p:nvGrpSpPr>
        <p:grpSpPr>
          <a:xfrm>
            <a:off x="5572137" y="3286124"/>
            <a:ext cx="642937" cy="623889"/>
            <a:chOff x="5572137" y="3286124"/>
            <a:chExt cx="642937" cy="623889"/>
          </a:xfrm>
        </p:grpSpPr>
        <p:sp>
          <p:nvSpPr>
            <p:cNvPr id="110" name="Freeform 92"/>
            <p:cNvSpPr>
              <a:spLocks/>
            </p:cNvSpPr>
            <p:nvPr/>
          </p:nvSpPr>
          <p:spPr bwMode="auto">
            <a:xfrm>
              <a:off x="5572137" y="3286124"/>
              <a:ext cx="642937" cy="142876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2306" name="Picture 18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57884" y="3500438"/>
              <a:ext cx="171450" cy="409575"/>
            </a:xfrm>
            <a:prstGeom prst="rect">
              <a:avLst/>
            </a:prstGeom>
            <a:noFill/>
          </p:spPr>
        </p:pic>
      </p:grp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2" name="Группа 121"/>
          <p:cNvGrpSpPr/>
          <p:nvPr/>
        </p:nvGrpSpPr>
        <p:grpSpPr>
          <a:xfrm>
            <a:off x="6286512" y="3286124"/>
            <a:ext cx="500063" cy="552451"/>
            <a:chOff x="6286500" y="3429000"/>
            <a:chExt cx="500063" cy="552451"/>
          </a:xfrm>
        </p:grpSpPr>
        <p:sp>
          <p:nvSpPr>
            <p:cNvPr id="117" name="Freeform 92"/>
            <p:cNvSpPr>
              <a:spLocks/>
            </p:cNvSpPr>
            <p:nvPr/>
          </p:nvSpPr>
          <p:spPr bwMode="auto">
            <a:xfrm>
              <a:off x="6286500" y="3429000"/>
              <a:ext cx="500063" cy="152398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2309" name="Picture 21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29388" y="3571876"/>
              <a:ext cx="180975" cy="409575"/>
            </a:xfrm>
            <a:prstGeom prst="rect">
              <a:avLst/>
            </a:prstGeom>
            <a:noFill/>
          </p:spPr>
        </p:pic>
      </p:grp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4500575" y="3571876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 dirty="0"/>
              <a:t>2 способ.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4500562" y="3857628"/>
            <a:ext cx="357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Достроим фигуру до прямоугольника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5" name="Группа 134"/>
          <p:cNvGrpSpPr/>
          <p:nvPr/>
        </p:nvGrpSpPr>
        <p:grpSpPr>
          <a:xfrm>
            <a:off x="1643042" y="3643314"/>
            <a:ext cx="1540203" cy="453124"/>
            <a:chOff x="1643042" y="3643314"/>
            <a:chExt cx="1540203" cy="453124"/>
          </a:xfrm>
        </p:grpSpPr>
        <p:sp>
          <p:nvSpPr>
            <p:cNvPr id="128" name="Прямоугольный треугольник 127"/>
            <p:cNvSpPr/>
            <p:nvPr/>
          </p:nvSpPr>
          <p:spPr>
            <a:xfrm>
              <a:off x="1643042" y="3643314"/>
              <a:ext cx="1540203" cy="432914"/>
            </a:xfrm>
            <a:prstGeom prst="rtTriangle">
              <a:avLst/>
            </a:prstGeom>
            <a:solidFill>
              <a:srgbClr val="FF33CC">
                <a:alpha val="6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4" name="Picture 4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14480" y="3714752"/>
              <a:ext cx="266412" cy="381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12" name="Picture 2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143380"/>
            <a:ext cx="1085850" cy="409575"/>
          </a:xfrm>
          <a:prstGeom prst="rect">
            <a:avLst/>
          </a:prstGeom>
          <a:noFill/>
        </p:spPr>
      </p:pic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15" name="Picture 2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143380"/>
            <a:ext cx="2657475" cy="457200"/>
          </a:xfrm>
          <a:prstGeom prst="rect">
            <a:avLst/>
          </a:prstGeom>
          <a:noFill/>
        </p:spPr>
      </p:pic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21" name="Picture 3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5662631"/>
            <a:ext cx="2028825" cy="409575"/>
          </a:xfrm>
          <a:prstGeom prst="rect">
            <a:avLst/>
          </a:prstGeom>
          <a:noFill/>
        </p:spPr>
      </p:pic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24" name="Picture 3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5662631"/>
            <a:ext cx="171450" cy="409575"/>
          </a:xfrm>
          <a:prstGeom prst="rect">
            <a:avLst/>
          </a:prstGeom>
          <a:noFill/>
        </p:spPr>
      </p:pic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1" name="Group 24"/>
          <p:cNvGrpSpPr>
            <a:grpSpLocks/>
          </p:cNvGrpSpPr>
          <p:nvPr/>
        </p:nvGrpSpPr>
        <p:grpSpPr bwMode="auto">
          <a:xfrm>
            <a:off x="4724400" y="6140473"/>
            <a:ext cx="3671888" cy="646113"/>
            <a:chOff x="3024" y="1408"/>
            <a:chExt cx="2313" cy="407"/>
          </a:xfrm>
        </p:grpSpPr>
        <p:grpSp>
          <p:nvGrpSpPr>
            <p:cNvPr id="152" name="Group 25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67" name="Text Box 26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3</a:t>
                </a:r>
              </a:p>
            </p:txBody>
          </p:sp>
          <p:sp>
            <p:nvSpPr>
              <p:cNvPr id="168" name="Text Box 27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х</a:t>
                </a:r>
              </a:p>
            </p:txBody>
          </p:sp>
          <p:sp>
            <p:nvSpPr>
              <p:cNvPr id="169" name="Text Box 28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1</a:t>
                </a:r>
              </a:p>
            </p:txBody>
          </p:sp>
          <p:sp>
            <p:nvSpPr>
              <p:cNvPr id="170" name="Text Box 29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0</a:t>
                </a:r>
              </a:p>
            </p:txBody>
          </p:sp>
          <p:sp>
            <p:nvSpPr>
              <p:cNvPr id="171" name="Text Box 30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х</a:t>
                </a:r>
              </a:p>
            </p:txBody>
          </p:sp>
        </p:grpSp>
        <p:sp>
          <p:nvSpPr>
            <p:cNvPr id="153" name="Rectangle 31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" name="AutoShape 32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5" name="Text Box 33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В 6</a:t>
              </a:r>
            </a:p>
          </p:txBody>
        </p:sp>
        <p:sp>
          <p:nvSpPr>
            <p:cNvPr id="156" name="Rectangle 34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7" name="Rectangle 35"/>
            <p:cNvSpPr>
              <a:spLocks noChangeArrowheads="1"/>
            </p:cNvSpPr>
            <p:nvPr/>
          </p:nvSpPr>
          <p:spPr bwMode="auto">
            <a:xfrm>
              <a:off x="3918" y="1472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600" b="1"/>
            </a:p>
          </p:txBody>
        </p:sp>
        <p:sp>
          <p:nvSpPr>
            <p:cNvPr id="158" name="Rectangle 36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59" name="Rectangle 37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0" name="Rectangle 38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1" name="Rectangle 39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2" name="Text Box 40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163" name="Text Box 41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164" name="Text Box 42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dirty="0" smtClean="0"/>
                <a:t>8</a:t>
              </a:r>
              <a:endParaRPr lang="ru-RU" sz="3600" b="1" dirty="0"/>
            </a:p>
          </p:txBody>
        </p:sp>
        <p:sp>
          <p:nvSpPr>
            <p:cNvPr id="165" name="Text Box 43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/>
            </a:p>
          </p:txBody>
        </p:sp>
        <p:sp>
          <p:nvSpPr>
            <p:cNvPr id="166" name="Text Box 44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/>
            </a:p>
          </p:txBody>
        </p:sp>
      </p:grpSp>
      <p:grpSp>
        <p:nvGrpSpPr>
          <p:cNvPr id="172" name="Группа 232"/>
          <p:cNvGrpSpPr>
            <a:grpSpLocks/>
          </p:cNvGrpSpPr>
          <p:nvPr/>
        </p:nvGrpSpPr>
        <p:grpSpPr bwMode="auto">
          <a:xfrm>
            <a:off x="214282" y="5429264"/>
            <a:ext cx="1714500" cy="1047750"/>
            <a:chOff x="4357686" y="1071546"/>
            <a:chExt cx="1714512" cy="1047751"/>
          </a:xfrm>
        </p:grpSpPr>
        <p:sp>
          <p:nvSpPr>
            <p:cNvPr id="173" name="Прямоугольный треугольник 172"/>
            <p:cNvSpPr/>
            <p:nvPr/>
          </p:nvSpPr>
          <p:spPr>
            <a:xfrm>
              <a:off x="4572001" y="1071546"/>
              <a:ext cx="1500197" cy="714376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74" name="Picture 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67307" y="1643050"/>
              <a:ext cx="219073" cy="476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5" name="Picture 16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57686" y="1142984"/>
              <a:ext cx="200025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6" name="Прямоугольник 175"/>
            <p:cNvSpPr/>
            <p:nvPr/>
          </p:nvSpPr>
          <p:spPr>
            <a:xfrm>
              <a:off x="4572001" y="1643047"/>
              <a:ext cx="142876" cy="142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177" name="Группа 233"/>
          <p:cNvGrpSpPr>
            <a:grpSpLocks/>
          </p:cNvGrpSpPr>
          <p:nvPr/>
        </p:nvGrpSpPr>
        <p:grpSpPr bwMode="auto">
          <a:xfrm>
            <a:off x="2214563" y="5500708"/>
            <a:ext cx="1928812" cy="857250"/>
            <a:chOff x="6643702" y="1071546"/>
            <a:chExt cx="1928826" cy="857256"/>
          </a:xfrm>
        </p:grpSpPr>
        <p:sp>
          <p:nvSpPr>
            <p:cNvPr id="178" name="Прямоугольник 177"/>
            <p:cNvSpPr/>
            <p:nvPr/>
          </p:nvSpPr>
          <p:spPr>
            <a:xfrm>
              <a:off x="6643702" y="1071546"/>
              <a:ext cx="1928826" cy="85725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79" name="Picture 19"/>
            <p:cNvPicPr>
              <a:picLocks noChangeAspect="1" noChangeArrowheads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15140" y="1071546"/>
              <a:ext cx="1704975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0" name="Picture 21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6367485"/>
            <a:ext cx="4248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1" name="Группа 235"/>
          <p:cNvGrpSpPr>
            <a:grpSpLocks/>
          </p:cNvGrpSpPr>
          <p:nvPr/>
        </p:nvGrpSpPr>
        <p:grpSpPr bwMode="auto">
          <a:xfrm>
            <a:off x="5724540" y="4992703"/>
            <a:ext cx="990600" cy="650875"/>
            <a:chOff x="5072066" y="3571876"/>
            <a:chExt cx="990600" cy="650876"/>
          </a:xfrm>
        </p:grpSpPr>
        <p:sp>
          <p:nvSpPr>
            <p:cNvPr id="182" name="Freeform 92"/>
            <p:cNvSpPr>
              <a:spLocks/>
            </p:cNvSpPr>
            <p:nvPr/>
          </p:nvSpPr>
          <p:spPr bwMode="auto">
            <a:xfrm>
              <a:off x="5072066" y="3571876"/>
              <a:ext cx="990600" cy="152400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83" name="Object 46"/>
            <p:cNvGraphicFramePr>
              <a:graphicFrameLocks noChangeAspect="1"/>
            </p:cNvGraphicFramePr>
            <p:nvPr/>
          </p:nvGraphicFramePr>
          <p:xfrm>
            <a:off x="5357818" y="3714752"/>
            <a:ext cx="387350" cy="508000"/>
          </p:xfrm>
          <a:graphic>
            <a:graphicData uri="http://schemas.openxmlformats.org/presentationml/2006/ole">
              <p:oleObj spid="_x0000_s12327" name="Формула" r:id="rId19" imgW="164880" imgH="215640" progId="Equation.3">
                <p:embed/>
              </p:oleObj>
            </a:graphicData>
          </a:graphic>
        </p:graphicFrame>
      </p:grpSp>
      <p:grpSp>
        <p:nvGrpSpPr>
          <p:cNvPr id="184" name="Группа 236"/>
          <p:cNvGrpSpPr>
            <a:grpSpLocks/>
          </p:cNvGrpSpPr>
          <p:nvPr/>
        </p:nvGrpSpPr>
        <p:grpSpPr bwMode="auto">
          <a:xfrm>
            <a:off x="7072330" y="5000636"/>
            <a:ext cx="990600" cy="650875"/>
            <a:chOff x="6143636" y="3571876"/>
            <a:chExt cx="990600" cy="650876"/>
          </a:xfrm>
        </p:grpSpPr>
        <p:sp>
          <p:nvSpPr>
            <p:cNvPr id="185" name="Freeform 92"/>
            <p:cNvSpPr>
              <a:spLocks/>
            </p:cNvSpPr>
            <p:nvPr/>
          </p:nvSpPr>
          <p:spPr bwMode="auto">
            <a:xfrm>
              <a:off x="6143636" y="3571876"/>
              <a:ext cx="990600" cy="152400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86" name="Object 47"/>
            <p:cNvGraphicFramePr>
              <a:graphicFrameLocks noChangeAspect="1"/>
            </p:cNvGraphicFramePr>
            <p:nvPr/>
          </p:nvGraphicFramePr>
          <p:xfrm>
            <a:off x="6429388" y="3714752"/>
            <a:ext cx="415925" cy="508000"/>
          </p:xfrm>
          <a:graphic>
            <a:graphicData uri="http://schemas.openxmlformats.org/presentationml/2006/ole">
              <p:oleObj spid="_x0000_s12328" name="Формула" r:id="rId20" imgW="177480" imgH="215640" progId="Equation.3">
                <p:embed/>
              </p:oleObj>
            </a:graphicData>
          </a:graphic>
        </p:graphicFrame>
      </p:grp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29" name="Picture 41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429132"/>
            <a:ext cx="3810000" cy="742950"/>
          </a:xfrm>
          <a:prstGeom prst="rect">
            <a:avLst/>
          </a:prstGeom>
          <a:noFill/>
        </p:spPr>
      </p:pic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95" name="Группа 194"/>
          <p:cNvGrpSpPr/>
          <p:nvPr/>
        </p:nvGrpSpPr>
        <p:grpSpPr>
          <a:xfrm>
            <a:off x="4857757" y="4929198"/>
            <a:ext cx="642937" cy="590551"/>
            <a:chOff x="4857757" y="4929198"/>
            <a:chExt cx="642937" cy="590551"/>
          </a:xfrm>
        </p:grpSpPr>
        <p:sp>
          <p:nvSpPr>
            <p:cNvPr id="191" name="Freeform 92"/>
            <p:cNvSpPr>
              <a:spLocks/>
            </p:cNvSpPr>
            <p:nvPr/>
          </p:nvSpPr>
          <p:spPr bwMode="auto">
            <a:xfrm>
              <a:off x="4857757" y="4929198"/>
              <a:ext cx="642937" cy="142876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2332" name="Picture 44"/>
            <p:cNvPicPr>
              <a:picLocks noChangeAspect="1" noChangeArrowheads="1"/>
            </p:cNvPicPr>
            <p:nvPr/>
          </p:nvPicPr>
          <p:blipFill>
            <a:blip r:embed="rId2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0628" y="5072074"/>
              <a:ext cx="457200" cy="4476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93" grpId="0"/>
      <p:bldP spid="123" grpId="0"/>
      <p:bldP spid="1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6"/>
          <p:cNvSpPr txBox="1">
            <a:spLocks noChangeArrowheads="1"/>
          </p:cNvSpPr>
          <p:nvPr/>
        </p:nvSpPr>
        <p:spPr bwMode="auto">
          <a:xfrm>
            <a:off x="214313" y="142852"/>
            <a:ext cx="86439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Найдите площадь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параллелограмма АВС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считая стороны квадратных клеток равными 1.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285720" y="1142984"/>
            <a:ext cx="3937000" cy="3563938"/>
            <a:chOff x="500034" y="1714488"/>
            <a:chExt cx="3937000" cy="3563938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500034" y="1714488"/>
              <a:ext cx="3937000" cy="3563938"/>
              <a:chOff x="500034" y="1714488"/>
              <a:chExt cx="3937000" cy="3563938"/>
            </a:xfrm>
          </p:grpSpPr>
          <p:grpSp>
            <p:nvGrpSpPr>
              <p:cNvPr id="7" name="Группа 69"/>
              <p:cNvGrpSpPr/>
              <p:nvPr/>
            </p:nvGrpSpPr>
            <p:grpSpPr>
              <a:xfrm>
                <a:off x="500034" y="1714488"/>
                <a:ext cx="3937000" cy="3563938"/>
                <a:chOff x="500034" y="1714488"/>
                <a:chExt cx="3937000" cy="3563938"/>
              </a:xfrm>
            </p:grpSpPr>
            <p:grpSp>
              <p:nvGrpSpPr>
                <p:cNvPr id="8" name="Группа 1"/>
                <p:cNvGrpSpPr>
                  <a:grpSpLocks/>
                </p:cNvGrpSpPr>
                <p:nvPr/>
              </p:nvGrpSpPr>
              <p:grpSpPr bwMode="auto">
                <a:xfrm>
                  <a:off x="500034" y="1714488"/>
                  <a:ext cx="3937000" cy="3563938"/>
                  <a:chOff x="3992559" y="1944689"/>
                  <a:chExt cx="3937027" cy="3527426"/>
                </a:xfrm>
              </p:grpSpPr>
              <p:grpSp>
                <p:nvGrpSpPr>
                  <p:cNvPr id="13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3992559" y="1944689"/>
                    <a:ext cx="3897313" cy="3527426"/>
                    <a:chOff x="2557" y="968"/>
                    <a:chExt cx="2455" cy="2222"/>
                  </a:xfrm>
                </p:grpSpPr>
                <p:grpSp>
                  <p:nvGrpSpPr>
                    <p:cNvPr id="16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62" y="978"/>
                      <a:ext cx="2450" cy="2183"/>
                      <a:chOff x="2562" y="978"/>
                      <a:chExt cx="2450" cy="2183"/>
                    </a:xfrm>
                  </p:grpSpPr>
                  <p:sp>
                    <p:nvSpPr>
                      <p:cNvPr id="18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27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978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chemeClr val="accent1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" name="Line 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3161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01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220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8" y="978"/>
                        <a:ext cx="0" cy="2183"/>
                      </a:xfrm>
                      <a:prstGeom prst="line">
                        <a:avLst/>
                      </a:prstGeom>
                      <a:ln w="12700">
                        <a:prstDash val="sysDash"/>
                        <a:headEnd/>
                        <a:tailEnd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/>
                      <a:lstStyle/>
                      <a:p>
                        <a:pPr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24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5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5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9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6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4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7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3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2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chemeClr val="accent1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9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76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0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463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1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705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2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948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3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191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4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676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5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919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7" name="Line 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57" y="968"/>
                      <a:ext cx="0" cy="222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prstDash val="sysDash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cxnSp>
                <p:nvCxnSpPr>
                  <p:cNvPr id="14" name="Прямая соединительная линия 3"/>
                  <p:cNvCxnSpPr/>
                  <p:nvPr/>
                </p:nvCxnSpPr>
                <p:spPr>
                  <a:xfrm rot="5400000">
                    <a:off x="4214309" y="3714679"/>
                    <a:ext cx="3428438" cy="1588"/>
                  </a:xfrm>
                  <a:prstGeom prst="line">
                    <a:avLst/>
                  </a:prstGeom>
                  <a:ln w="1270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4"/>
                  <p:cNvCxnSpPr/>
                  <p:nvPr/>
                </p:nvCxnSpPr>
                <p:spPr>
                  <a:xfrm>
                    <a:off x="4000496" y="4285831"/>
                    <a:ext cx="3929090" cy="1572"/>
                  </a:xfrm>
                  <a:prstGeom prst="line">
                    <a:avLst/>
                  </a:prstGeom>
                  <a:ln w="127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Группа 30"/>
                <p:cNvGrpSpPr>
                  <a:grpSpLocks/>
                </p:cNvGrpSpPr>
                <p:nvPr/>
              </p:nvGrpSpPr>
              <p:grpSpPr bwMode="auto">
                <a:xfrm>
                  <a:off x="1285853" y="2143115"/>
                  <a:ext cx="2214578" cy="2143140"/>
                  <a:chOff x="1285078" y="2143122"/>
                  <a:chExt cx="2215735" cy="2143161"/>
                </a:xfrm>
              </p:grpSpPr>
              <p:sp>
                <p:nvSpPr>
                  <p:cNvPr id="11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73248" y="2285999"/>
                    <a:ext cx="327565" cy="3693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</a:p>
                </p:txBody>
              </p:sp>
              <p:sp>
                <p:nvSpPr>
                  <p:cNvPr id="12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72597" y="2143122"/>
                    <a:ext cx="327565" cy="3693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В</a:t>
                    </a:r>
                  </a:p>
                </p:txBody>
              </p:sp>
              <p:sp>
                <p:nvSpPr>
                  <p:cNvPr id="10" name="Text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5078" y="3879074"/>
                    <a:ext cx="327565" cy="40720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А</a:t>
                    </a:r>
                  </a:p>
                </p:txBody>
              </p:sp>
            </p:grpSp>
          </p:grpSp>
          <p:sp>
            <p:nvSpPr>
              <p:cNvPr id="5" name="TextBox 40"/>
              <p:cNvSpPr txBox="1">
                <a:spLocks noChangeArrowheads="1"/>
              </p:cNvSpPr>
              <p:nvPr/>
            </p:nvSpPr>
            <p:spPr bwMode="auto">
              <a:xfrm>
                <a:off x="2786050" y="3988350"/>
                <a:ext cx="3273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Полилиния 35"/>
            <p:cNvSpPr/>
            <p:nvPr/>
          </p:nvSpPr>
          <p:spPr>
            <a:xfrm>
              <a:off x="1643010" y="2500306"/>
              <a:ext cx="1571668" cy="1571636"/>
            </a:xfrm>
            <a:custGeom>
              <a:avLst/>
              <a:gdLst>
                <a:gd name="connsiteX0" fmla="*/ 0 w 928694"/>
                <a:gd name="connsiteY0" fmla="*/ 1214446 h 1214446"/>
                <a:gd name="connsiteX1" fmla="*/ 232174 w 928694"/>
                <a:gd name="connsiteY1" fmla="*/ 0 h 1214446"/>
                <a:gd name="connsiteX2" fmla="*/ 928694 w 928694"/>
                <a:gd name="connsiteY2" fmla="*/ 0 h 1214446"/>
                <a:gd name="connsiteX3" fmla="*/ 696521 w 928694"/>
                <a:gd name="connsiteY3" fmla="*/ 1214446 h 1214446"/>
                <a:gd name="connsiteX4" fmla="*/ 0 w 928694"/>
                <a:gd name="connsiteY4" fmla="*/ 1214446 h 1214446"/>
                <a:gd name="connsiteX0" fmla="*/ 0 w 1357290"/>
                <a:gd name="connsiteY0" fmla="*/ 1643098 h 1643098"/>
                <a:gd name="connsiteX1" fmla="*/ 232174 w 1357290"/>
                <a:gd name="connsiteY1" fmla="*/ 428652 h 1643098"/>
                <a:gd name="connsiteX2" fmla="*/ 1357290 w 1357290"/>
                <a:gd name="connsiteY2" fmla="*/ 0 h 1643098"/>
                <a:gd name="connsiteX3" fmla="*/ 696521 w 1357290"/>
                <a:gd name="connsiteY3" fmla="*/ 1643098 h 1643098"/>
                <a:gd name="connsiteX4" fmla="*/ 0 w 1357290"/>
                <a:gd name="connsiteY4" fmla="*/ 1643098 h 1643098"/>
                <a:gd name="connsiteX0" fmla="*/ 0 w 1357290"/>
                <a:gd name="connsiteY0" fmla="*/ 1643098 h 1643098"/>
                <a:gd name="connsiteX1" fmla="*/ 589332 w 1357290"/>
                <a:gd name="connsiteY1" fmla="*/ 0 h 1643098"/>
                <a:gd name="connsiteX2" fmla="*/ 1357290 w 1357290"/>
                <a:gd name="connsiteY2" fmla="*/ 0 h 1643098"/>
                <a:gd name="connsiteX3" fmla="*/ 696521 w 1357290"/>
                <a:gd name="connsiteY3" fmla="*/ 1643098 h 1643098"/>
                <a:gd name="connsiteX4" fmla="*/ 0 w 1357290"/>
                <a:gd name="connsiteY4" fmla="*/ 1643098 h 1643098"/>
                <a:gd name="connsiteX0" fmla="*/ 0 w 1357290"/>
                <a:gd name="connsiteY0" fmla="*/ 1643098 h 1643098"/>
                <a:gd name="connsiteX1" fmla="*/ 589332 w 1357290"/>
                <a:gd name="connsiteY1" fmla="*/ 0 h 1643098"/>
                <a:gd name="connsiteX2" fmla="*/ 1357290 w 1357290"/>
                <a:gd name="connsiteY2" fmla="*/ 0 h 1643098"/>
                <a:gd name="connsiteX3" fmla="*/ 982241 w 1357290"/>
                <a:gd name="connsiteY3" fmla="*/ 1500198 h 1643098"/>
                <a:gd name="connsiteX4" fmla="*/ 0 w 1357290"/>
                <a:gd name="connsiteY4" fmla="*/ 1643098 h 1643098"/>
                <a:gd name="connsiteX0" fmla="*/ 0 w 1143008"/>
                <a:gd name="connsiteY0" fmla="*/ 1500198 h 1500198"/>
                <a:gd name="connsiteX1" fmla="*/ 375050 w 1143008"/>
                <a:gd name="connsiteY1" fmla="*/ 0 h 1500198"/>
                <a:gd name="connsiteX2" fmla="*/ 1143008 w 1143008"/>
                <a:gd name="connsiteY2" fmla="*/ 0 h 1500198"/>
                <a:gd name="connsiteX3" fmla="*/ 767959 w 1143008"/>
                <a:gd name="connsiteY3" fmla="*/ 1500198 h 1500198"/>
                <a:gd name="connsiteX4" fmla="*/ 0 w 1143008"/>
                <a:gd name="connsiteY4" fmla="*/ 1500198 h 1500198"/>
                <a:gd name="connsiteX0" fmla="*/ 0 w 1571668"/>
                <a:gd name="connsiteY0" fmla="*/ 1500198 h 1500198"/>
                <a:gd name="connsiteX1" fmla="*/ 803710 w 1571668"/>
                <a:gd name="connsiteY1" fmla="*/ 0 h 1500198"/>
                <a:gd name="connsiteX2" fmla="*/ 1571668 w 1571668"/>
                <a:gd name="connsiteY2" fmla="*/ 0 h 1500198"/>
                <a:gd name="connsiteX3" fmla="*/ 1196619 w 1571668"/>
                <a:gd name="connsiteY3" fmla="*/ 1500198 h 1500198"/>
                <a:gd name="connsiteX4" fmla="*/ 0 w 1571668"/>
                <a:gd name="connsiteY4" fmla="*/ 1500198 h 1500198"/>
                <a:gd name="connsiteX0" fmla="*/ 0 w 1571668"/>
                <a:gd name="connsiteY0" fmla="*/ 1500198 h 1500198"/>
                <a:gd name="connsiteX1" fmla="*/ 803710 w 1571668"/>
                <a:gd name="connsiteY1" fmla="*/ 0 h 1500198"/>
                <a:gd name="connsiteX2" fmla="*/ 1571668 w 1571668"/>
                <a:gd name="connsiteY2" fmla="*/ 0 h 1500198"/>
                <a:gd name="connsiteX3" fmla="*/ 839397 w 1571668"/>
                <a:gd name="connsiteY3" fmla="*/ 1500198 h 1500198"/>
                <a:gd name="connsiteX4" fmla="*/ 0 w 1571668"/>
                <a:gd name="connsiteY4" fmla="*/ 1500198 h 150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1668" h="1500198">
                  <a:moveTo>
                    <a:pt x="0" y="1500198"/>
                  </a:moveTo>
                  <a:lnTo>
                    <a:pt x="803710" y="0"/>
                  </a:lnTo>
                  <a:lnTo>
                    <a:pt x="1571668" y="0"/>
                  </a:lnTo>
                  <a:lnTo>
                    <a:pt x="839397" y="1500198"/>
                  </a:lnTo>
                  <a:lnTo>
                    <a:pt x="0" y="1500198"/>
                  </a:lnTo>
                  <a:close/>
                </a:path>
              </a:pathLst>
            </a:custGeom>
            <a:solidFill>
              <a:srgbClr val="FF33CC">
                <a:alpha val="4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4500562" y="714356"/>
            <a:ext cx="1643074" cy="1404941"/>
            <a:chOff x="5214942" y="1571612"/>
            <a:chExt cx="1285884" cy="1190627"/>
          </a:xfrm>
        </p:grpSpPr>
        <p:sp>
          <p:nvSpPr>
            <p:cNvPr id="39" name="Параллелограмм 38"/>
            <p:cNvSpPr/>
            <p:nvPr/>
          </p:nvSpPr>
          <p:spPr>
            <a:xfrm>
              <a:off x="5214942" y="1571612"/>
              <a:ext cx="1285884" cy="785818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70C0"/>
                </a:solidFill>
              </a:endParaRP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5036347" y="1964521"/>
              <a:ext cx="78581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38811" y="2285992"/>
              <a:ext cx="219073" cy="476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29256" y="1738307"/>
              <a:ext cx="228598" cy="476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3" name="Группа 42"/>
          <p:cNvGrpSpPr/>
          <p:nvPr/>
        </p:nvGrpSpPr>
        <p:grpSpPr>
          <a:xfrm>
            <a:off x="6500826" y="714356"/>
            <a:ext cx="2214563" cy="1071563"/>
            <a:chOff x="6500826" y="1142984"/>
            <a:chExt cx="2214563" cy="1071563"/>
          </a:xfrm>
        </p:grpSpPr>
        <p:sp>
          <p:nvSpPr>
            <p:cNvPr id="44" name="Прямоугольник 43"/>
            <p:cNvSpPr/>
            <p:nvPr/>
          </p:nvSpPr>
          <p:spPr bwMode="auto">
            <a:xfrm>
              <a:off x="6500826" y="1142984"/>
              <a:ext cx="2214563" cy="1071563"/>
            </a:xfrm>
            <a:prstGeom prst="rect">
              <a:avLst/>
            </a:prstGeom>
            <a:solidFill>
              <a:schemeClr val="bg1"/>
            </a:solidFill>
            <a:ln cmpd="thickThin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 cmpd="dbl">
                  <a:solidFill>
                    <a:schemeClr val="tx1"/>
                  </a:solidFill>
                </a:ln>
              </a:endParaRPr>
            </a:p>
          </p:txBody>
        </p:sp>
        <p:pic>
          <p:nvPicPr>
            <p:cNvPr id="45" name="Picture 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58016" y="1428736"/>
              <a:ext cx="1371600" cy="476250"/>
            </a:xfrm>
            <a:prstGeom prst="rect">
              <a:avLst/>
            </a:prstGeom>
            <a:noFill/>
          </p:spPr>
        </p:pic>
      </p:grp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357686" y="2000240"/>
            <a:ext cx="3143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 dirty="0"/>
              <a:t>1 способ.</a:t>
            </a:r>
          </a:p>
        </p:txBody>
      </p:sp>
      <p:grpSp>
        <p:nvGrpSpPr>
          <p:cNvPr id="47" name="Группа 46"/>
          <p:cNvGrpSpPr/>
          <p:nvPr/>
        </p:nvGrpSpPr>
        <p:grpSpPr>
          <a:xfrm rot="5400000">
            <a:off x="2330560" y="2628464"/>
            <a:ext cx="1696796" cy="357189"/>
            <a:chOff x="1692000" y="2714624"/>
            <a:chExt cx="1436839" cy="165457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1692000" y="2879999"/>
              <a:ext cx="1322810" cy="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0"/>
            <p:cNvSpPr txBox="1">
              <a:spLocks noChangeArrowheads="1"/>
            </p:cNvSpPr>
            <p:nvPr/>
          </p:nvSpPr>
          <p:spPr bwMode="auto">
            <a:xfrm rot="16200000">
              <a:off x="2889736" y="2640978"/>
              <a:ext cx="165457" cy="312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</p:grpSp>
      <p:cxnSp>
        <p:nvCxnSpPr>
          <p:cNvPr id="52" name="Прямая соединительная линия 51"/>
          <p:cNvCxnSpPr>
            <a:stCxn id="36" idx="0"/>
            <a:endCxn id="36" idx="3"/>
          </p:cNvCxnSpPr>
          <p:nvPr/>
        </p:nvCxnSpPr>
        <p:spPr>
          <a:xfrm>
            <a:off x="1428696" y="3500438"/>
            <a:ext cx="839397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285992"/>
            <a:ext cx="1085850" cy="409575"/>
          </a:xfrm>
          <a:prstGeom prst="rect">
            <a:avLst/>
          </a:prstGeom>
          <a:noFill/>
        </p:spPr>
      </p:pic>
      <p:grpSp>
        <p:nvGrpSpPr>
          <p:cNvPr id="56" name="Группа 55"/>
          <p:cNvGrpSpPr/>
          <p:nvPr/>
        </p:nvGrpSpPr>
        <p:grpSpPr>
          <a:xfrm>
            <a:off x="6000760" y="2571744"/>
            <a:ext cx="642937" cy="623889"/>
            <a:chOff x="5572137" y="3286124"/>
            <a:chExt cx="642937" cy="623889"/>
          </a:xfrm>
        </p:grpSpPr>
        <p:sp>
          <p:nvSpPr>
            <p:cNvPr id="57" name="Freeform 92"/>
            <p:cNvSpPr>
              <a:spLocks/>
            </p:cNvSpPr>
            <p:nvPr/>
          </p:nvSpPr>
          <p:spPr bwMode="auto">
            <a:xfrm>
              <a:off x="5572137" y="3286124"/>
              <a:ext cx="642937" cy="142876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58" name="Picture 18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57884" y="3500438"/>
              <a:ext cx="171450" cy="409575"/>
            </a:xfrm>
            <a:prstGeom prst="rect">
              <a:avLst/>
            </a:prstGeom>
            <a:noFill/>
          </p:spPr>
        </p:pic>
      </p:grp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285992"/>
            <a:ext cx="1362075" cy="409575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5429256" y="2571744"/>
            <a:ext cx="500063" cy="552451"/>
            <a:chOff x="6286500" y="3429000"/>
            <a:chExt cx="500063" cy="552451"/>
          </a:xfrm>
        </p:grpSpPr>
        <p:sp>
          <p:nvSpPr>
            <p:cNvPr id="63" name="Freeform 92"/>
            <p:cNvSpPr>
              <a:spLocks/>
            </p:cNvSpPr>
            <p:nvPr/>
          </p:nvSpPr>
          <p:spPr bwMode="auto">
            <a:xfrm>
              <a:off x="6286500" y="3429000"/>
              <a:ext cx="500063" cy="152398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64" name="Picture 21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29388" y="3571876"/>
              <a:ext cx="180975" cy="409575"/>
            </a:xfrm>
            <a:prstGeom prst="rect">
              <a:avLst/>
            </a:prstGeom>
            <a:noFill/>
          </p:spPr>
        </p:pic>
      </p:grp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2285992"/>
            <a:ext cx="866775" cy="409575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2285992"/>
            <a:ext cx="171450" cy="409575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4286248" y="3000372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 dirty="0"/>
              <a:t>2 способ.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357686" y="3286124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Достроим фигуру до квадрата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476000" y="1928802"/>
            <a:ext cx="1548000" cy="15716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0" name="Группа 79"/>
          <p:cNvGrpSpPr/>
          <p:nvPr/>
        </p:nvGrpSpPr>
        <p:grpSpPr>
          <a:xfrm>
            <a:off x="1458546" y="1916438"/>
            <a:ext cx="756000" cy="1584000"/>
            <a:chOff x="1458546" y="1916438"/>
            <a:chExt cx="756000" cy="1584000"/>
          </a:xfrm>
        </p:grpSpPr>
        <p:sp>
          <p:nvSpPr>
            <p:cNvPr id="76" name="Прямоугольный треугольник 75"/>
            <p:cNvSpPr/>
            <p:nvPr/>
          </p:nvSpPr>
          <p:spPr>
            <a:xfrm rot="10800000" flipH="1">
              <a:off x="1458546" y="1916438"/>
              <a:ext cx="756000" cy="1584000"/>
            </a:xfrm>
            <a:prstGeom prst="rtTriangle">
              <a:avLst/>
            </a:prstGeom>
            <a:solidFill>
              <a:srgbClr val="FFFF00">
                <a:alpha val="68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418" name="Picture 10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71604" y="2000240"/>
              <a:ext cx="285750" cy="409575"/>
            </a:xfrm>
            <a:prstGeom prst="rect">
              <a:avLst/>
            </a:prstGeom>
            <a:noFill/>
          </p:spPr>
        </p:pic>
      </p:grp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3" name="Группа 82"/>
          <p:cNvGrpSpPr/>
          <p:nvPr/>
        </p:nvGrpSpPr>
        <p:grpSpPr>
          <a:xfrm>
            <a:off x="2285984" y="1928802"/>
            <a:ext cx="714380" cy="1571636"/>
            <a:chOff x="2285984" y="1928802"/>
            <a:chExt cx="714380" cy="1571636"/>
          </a:xfrm>
        </p:grpSpPr>
        <p:sp>
          <p:nvSpPr>
            <p:cNvPr id="77" name="Прямоугольный треугольник 76"/>
            <p:cNvSpPr/>
            <p:nvPr/>
          </p:nvSpPr>
          <p:spPr>
            <a:xfrm flipH="1">
              <a:off x="2285984" y="1928802"/>
              <a:ext cx="714380" cy="1571636"/>
            </a:xfrm>
            <a:prstGeom prst="rtTriangle">
              <a:avLst/>
            </a:prstGeom>
            <a:solidFill>
              <a:srgbClr val="00B0F0">
                <a:alpha val="4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420" name="Picture 12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3174" y="2928934"/>
              <a:ext cx="285750" cy="409575"/>
            </a:xfrm>
            <a:prstGeom prst="rect">
              <a:avLst/>
            </a:prstGeom>
            <a:noFill/>
          </p:spPr>
        </p:pic>
      </p:grp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571876"/>
            <a:ext cx="1085850" cy="409575"/>
          </a:xfrm>
          <a:prstGeom prst="rect">
            <a:avLst/>
          </a:prstGeom>
          <a:noFill/>
        </p:spPr>
      </p:pic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5" name="Picture 1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571876"/>
            <a:ext cx="2047875" cy="409575"/>
          </a:xfrm>
          <a:prstGeom prst="rect">
            <a:avLst/>
          </a:prstGeom>
          <a:noFill/>
        </p:spPr>
      </p:pic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8" name="Picture 20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929066"/>
            <a:ext cx="3810000" cy="742950"/>
          </a:xfrm>
          <a:prstGeom prst="rect">
            <a:avLst/>
          </a:prstGeom>
          <a:noFill/>
        </p:spPr>
      </p:pic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4" name="Группа 107"/>
          <p:cNvGrpSpPr>
            <a:grpSpLocks/>
          </p:cNvGrpSpPr>
          <p:nvPr/>
        </p:nvGrpSpPr>
        <p:grpSpPr bwMode="auto">
          <a:xfrm>
            <a:off x="4572005" y="4429132"/>
            <a:ext cx="642937" cy="523875"/>
            <a:chOff x="4529144" y="5214954"/>
            <a:chExt cx="642942" cy="523872"/>
          </a:xfrm>
        </p:grpSpPr>
        <p:sp>
          <p:nvSpPr>
            <p:cNvPr id="95" name="Freeform 92"/>
            <p:cNvSpPr>
              <a:spLocks/>
            </p:cNvSpPr>
            <p:nvPr/>
          </p:nvSpPr>
          <p:spPr bwMode="auto">
            <a:xfrm>
              <a:off x="4529144" y="5214954"/>
              <a:ext cx="642942" cy="142875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96" name="Picture 38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43438" y="5357826"/>
              <a:ext cx="36195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7" name="Группа 235"/>
          <p:cNvGrpSpPr>
            <a:grpSpLocks/>
          </p:cNvGrpSpPr>
          <p:nvPr/>
        </p:nvGrpSpPr>
        <p:grpSpPr bwMode="auto">
          <a:xfrm>
            <a:off x="5429256" y="4500570"/>
            <a:ext cx="990600" cy="650875"/>
            <a:chOff x="5072066" y="3571876"/>
            <a:chExt cx="990600" cy="650876"/>
          </a:xfrm>
        </p:grpSpPr>
        <p:sp>
          <p:nvSpPr>
            <p:cNvPr id="98" name="Freeform 92"/>
            <p:cNvSpPr>
              <a:spLocks/>
            </p:cNvSpPr>
            <p:nvPr/>
          </p:nvSpPr>
          <p:spPr bwMode="auto">
            <a:xfrm>
              <a:off x="5072066" y="3571876"/>
              <a:ext cx="990600" cy="152400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99" name="Object 46"/>
            <p:cNvGraphicFramePr>
              <a:graphicFrameLocks noChangeAspect="1"/>
            </p:cNvGraphicFramePr>
            <p:nvPr/>
          </p:nvGraphicFramePr>
          <p:xfrm>
            <a:off x="5357818" y="3714752"/>
            <a:ext cx="387350" cy="508000"/>
          </p:xfrm>
          <a:graphic>
            <a:graphicData uri="http://schemas.openxmlformats.org/presentationml/2006/ole">
              <p:oleObj spid="_x0000_s17432" name="Формула" r:id="rId17" imgW="164880" imgH="215640" progId="Equation.3">
                <p:embed/>
              </p:oleObj>
            </a:graphicData>
          </a:graphic>
        </p:graphicFrame>
      </p:grpSp>
      <p:grpSp>
        <p:nvGrpSpPr>
          <p:cNvPr id="100" name="Группа 236"/>
          <p:cNvGrpSpPr>
            <a:grpSpLocks/>
          </p:cNvGrpSpPr>
          <p:nvPr/>
        </p:nvGrpSpPr>
        <p:grpSpPr bwMode="auto">
          <a:xfrm>
            <a:off x="6786578" y="4492637"/>
            <a:ext cx="990600" cy="650875"/>
            <a:chOff x="6143636" y="3571876"/>
            <a:chExt cx="990600" cy="650876"/>
          </a:xfrm>
        </p:grpSpPr>
        <p:sp>
          <p:nvSpPr>
            <p:cNvPr id="101" name="Freeform 92"/>
            <p:cNvSpPr>
              <a:spLocks/>
            </p:cNvSpPr>
            <p:nvPr/>
          </p:nvSpPr>
          <p:spPr bwMode="auto">
            <a:xfrm>
              <a:off x="6143636" y="3571876"/>
              <a:ext cx="990600" cy="152400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02" name="Object 47"/>
            <p:cNvGraphicFramePr>
              <a:graphicFrameLocks noChangeAspect="1"/>
            </p:cNvGraphicFramePr>
            <p:nvPr/>
          </p:nvGraphicFramePr>
          <p:xfrm>
            <a:off x="6429388" y="3714752"/>
            <a:ext cx="415925" cy="508000"/>
          </p:xfrm>
          <a:graphic>
            <a:graphicData uri="http://schemas.openxmlformats.org/presentationml/2006/ole">
              <p:oleObj spid="_x0000_s17433" name="Формула" r:id="rId18" imgW="177480" imgH="215640" progId="Equation.3">
                <p:embed/>
              </p:oleObj>
            </a:graphicData>
          </a:graphic>
        </p:graphicFrame>
      </p:grp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34" name="Picture 26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5000636"/>
            <a:ext cx="2028825" cy="409575"/>
          </a:xfrm>
          <a:prstGeom prst="rect">
            <a:avLst/>
          </a:prstGeom>
          <a:noFill/>
        </p:spPr>
      </p:pic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36" name="Picture 2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14" y="5019689"/>
            <a:ext cx="171450" cy="409575"/>
          </a:xfrm>
          <a:prstGeom prst="rect">
            <a:avLst/>
          </a:prstGeom>
          <a:noFill/>
        </p:spPr>
      </p:pic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8" name="Group 24"/>
          <p:cNvGrpSpPr>
            <a:grpSpLocks/>
          </p:cNvGrpSpPr>
          <p:nvPr/>
        </p:nvGrpSpPr>
        <p:grpSpPr bwMode="auto">
          <a:xfrm>
            <a:off x="4724400" y="6140473"/>
            <a:ext cx="3671888" cy="646113"/>
            <a:chOff x="3024" y="1408"/>
            <a:chExt cx="2313" cy="407"/>
          </a:xfrm>
        </p:grpSpPr>
        <p:grpSp>
          <p:nvGrpSpPr>
            <p:cNvPr id="109" name="Group 25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24" name="Text Box 26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3</a:t>
                </a:r>
              </a:p>
            </p:txBody>
          </p:sp>
          <p:sp>
            <p:nvSpPr>
              <p:cNvPr id="125" name="Text Box 27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х</a:t>
                </a:r>
              </a:p>
            </p:txBody>
          </p:sp>
          <p:sp>
            <p:nvSpPr>
              <p:cNvPr id="126" name="Text Box 28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1</a:t>
                </a:r>
              </a:p>
            </p:txBody>
          </p:sp>
          <p:sp>
            <p:nvSpPr>
              <p:cNvPr id="127" name="Text Box 29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0</a:t>
                </a:r>
              </a:p>
            </p:txBody>
          </p:sp>
          <p:sp>
            <p:nvSpPr>
              <p:cNvPr id="128" name="Text Box 30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х</a:t>
                </a:r>
              </a:p>
            </p:txBody>
          </p:sp>
        </p:grpSp>
        <p:sp>
          <p:nvSpPr>
            <p:cNvPr id="110" name="Rectangle 31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" name="AutoShape 32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" name="Text Box 33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В 6</a:t>
              </a:r>
            </a:p>
          </p:txBody>
        </p:sp>
        <p:sp>
          <p:nvSpPr>
            <p:cNvPr id="113" name="Rectangle 34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" name="Rectangle 35"/>
            <p:cNvSpPr>
              <a:spLocks noChangeArrowheads="1"/>
            </p:cNvSpPr>
            <p:nvPr/>
          </p:nvSpPr>
          <p:spPr bwMode="auto">
            <a:xfrm>
              <a:off x="3918" y="1472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600" b="1"/>
            </a:p>
          </p:txBody>
        </p:sp>
        <p:sp>
          <p:nvSpPr>
            <p:cNvPr id="115" name="Rectangle 36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16" name="Rectangle 37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" name="Rectangle 38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" name="Rectangle 39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" name="Text Box 40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120" name="Text Box 41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121" name="Text Box 42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dirty="0" smtClean="0"/>
                <a:t>8</a:t>
              </a:r>
              <a:endParaRPr lang="ru-RU" sz="3600" b="1" dirty="0"/>
            </a:p>
          </p:txBody>
        </p:sp>
        <p:sp>
          <p:nvSpPr>
            <p:cNvPr id="122" name="Text Box 43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/>
            </a:p>
          </p:txBody>
        </p:sp>
        <p:sp>
          <p:nvSpPr>
            <p:cNvPr id="123" name="Text Box 44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/>
            </a:p>
          </p:txBody>
        </p:sp>
      </p:grpSp>
      <p:grpSp>
        <p:nvGrpSpPr>
          <p:cNvPr id="129" name="Группа 232"/>
          <p:cNvGrpSpPr>
            <a:grpSpLocks/>
          </p:cNvGrpSpPr>
          <p:nvPr/>
        </p:nvGrpSpPr>
        <p:grpSpPr bwMode="auto">
          <a:xfrm>
            <a:off x="214282" y="5072074"/>
            <a:ext cx="1714500" cy="1047750"/>
            <a:chOff x="4357686" y="1071546"/>
            <a:chExt cx="1714512" cy="1047751"/>
          </a:xfrm>
        </p:grpSpPr>
        <p:sp>
          <p:nvSpPr>
            <p:cNvPr id="130" name="Прямоугольный треугольник 129"/>
            <p:cNvSpPr/>
            <p:nvPr/>
          </p:nvSpPr>
          <p:spPr>
            <a:xfrm>
              <a:off x="4572001" y="1071546"/>
              <a:ext cx="1500197" cy="714376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31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67307" y="1643050"/>
              <a:ext cx="219073" cy="476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2" name="Picture 16"/>
            <p:cNvPicPr>
              <a:picLocks noChangeAspect="1" noChangeArrowheads="1"/>
            </p:cNvPicPr>
            <p:nvPr/>
          </p:nvPicPr>
          <p:blipFill>
            <a:blip r:embed="rId2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57686" y="1142984"/>
              <a:ext cx="200025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" name="Прямоугольник 132"/>
            <p:cNvSpPr/>
            <p:nvPr/>
          </p:nvSpPr>
          <p:spPr>
            <a:xfrm>
              <a:off x="4572001" y="1643047"/>
              <a:ext cx="142876" cy="142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134" name="Группа 233"/>
          <p:cNvGrpSpPr>
            <a:grpSpLocks/>
          </p:cNvGrpSpPr>
          <p:nvPr/>
        </p:nvGrpSpPr>
        <p:grpSpPr bwMode="auto">
          <a:xfrm>
            <a:off x="2214563" y="5214950"/>
            <a:ext cx="1928812" cy="857250"/>
            <a:chOff x="6643702" y="1071546"/>
            <a:chExt cx="1928826" cy="857256"/>
          </a:xfrm>
        </p:grpSpPr>
        <p:sp>
          <p:nvSpPr>
            <p:cNvPr id="135" name="Прямоугольник 134"/>
            <p:cNvSpPr/>
            <p:nvPr/>
          </p:nvSpPr>
          <p:spPr>
            <a:xfrm>
              <a:off x="6643702" y="1071546"/>
              <a:ext cx="1928826" cy="85725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36" name="Picture 19"/>
            <p:cNvPicPr>
              <a:picLocks noChangeAspect="1" noChangeArrowheads="1"/>
            </p:cNvPicPr>
            <p:nvPr/>
          </p:nvPicPr>
          <p:blipFill>
            <a:blip r:embed="rId2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15140" y="1071546"/>
              <a:ext cx="1704975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7" name="Picture 21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6367485"/>
            <a:ext cx="4248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71" grpId="0"/>
      <p:bldP spid="74" grpId="0"/>
      <p:bldP spid="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6"/>
          <p:cNvSpPr txBox="1">
            <a:spLocks noChangeArrowheads="1"/>
          </p:cNvSpPr>
          <p:nvPr/>
        </p:nvSpPr>
        <p:spPr bwMode="auto">
          <a:xfrm>
            <a:off x="214313" y="142852"/>
            <a:ext cx="86439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Найдите площадь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вадрата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считая стороны квадратных клеток равными 1.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214282" y="1142984"/>
            <a:ext cx="3937000" cy="3563938"/>
            <a:chOff x="285720" y="1142984"/>
            <a:chExt cx="3937000" cy="3563938"/>
          </a:xfrm>
        </p:grpSpPr>
        <p:sp>
          <p:nvSpPr>
            <p:cNvPr id="36" name="Полилиния 35"/>
            <p:cNvSpPr/>
            <p:nvPr/>
          </p:nvSpPr>
          <p:spPr>
            <a:xfrm rot="-60000">
              <a:off x="1461964" y="1928486"/>
              <a:ext cx="1548000" cy="1580141"/>
            </a:xfrm>
            <a:custGeom>
              <a:avLst/>
              <a:gdLst>
                <a:gd name="connsiteX0" fmla="*/ 0 w 1143008"/>
                <a:gd name="connsiteY0" fmla="*/ 0 h 714380"/>
                <a:gd name="connsiteX1" fmla="*/ 1143008 w 1143008"/>
                <a:gd name="connsiteY1" fmla="*/ 0 h 714380"/>
                <a:gd name="connsiteX2" fmla="*/ 1143008 w 1143008"/>
                <a:gd name="connsiteY2" fmla="*/ 714380 h 714380"/>
                <a:gd name="connsiteX3" fmla="*/ 0 w 1143008"/>
                <a:gd name="connsiteY3" fmla="*/ 714380 h 714380"/>
                <a:gd name="connsiteX4" fmla="*/ 0 w 1143008"/>
                <a:gd name="connsiteY4" fmla="*/ 0 h 714380"/>
                <a:gd name="connsiteX0" fmla="*/ 0 w 1143008"/>
                <a:gd name="connsiteY0" fmla="*/ 642966 h 1357346"/>
                <a:gd name="connsiteX1" fmla="*/ 1000100 w 1143008"/>
                <a:gd name="connsiteY1" fmla="*/ 0 h 1357346"/>
                <a:gd name="connsiteX2" fmla="*/ 1143008 w 1143008"/>
                <a:gd name="connsiteY2" fmla="*/ 1357346 h 1357346"/>
                <a:gd name="connsiteX3" fmla="*/ 0 w 1143008"/>
                <a:gd name="connsiteY3" fmla="*/ 1357346 h 1357346"/>
                <a:gd name="connsiteX4" fmla="*/ 0 w 1143008"/>
                <a:gd name="connsiteY4" fmla="*/ 642966 h 1357346"/>
                <a:gd name="connsiteX0" fmla="*/ 0 w 1143008"/>
                <a:gd name="connsiteY0" fmla="*/ 642966 h 1357346"/>
                <a:gd name="connsiteX1" fmla="*/ 1071506 w 1143008"/>
                <a:gd name="connsiteY1" fmla="*/ 0 h 1357346"/>
                <a:gd name="connsiteX2" fmla="*/ 1143008 w 1143008"/>
                <a:gd name="connsiteY2" fmla="*/ 1357346 h 1357346"/>
                <a:gd name="connsiteX3" fmla="*/ 0 w 1143008"/>
                <a:gd name="connsiteY3" fmla="*/ 1357346 h 1357346"/>
                <a:gd name="connsiteX4" fmla="*/ 0 w 1143008"/>
                <a:gd name="connsiteY4" fmla="*/ 642966 h 1357346"/>
                <a:gd name="connsiteX0" fmla="*/ 0 w 1285916"/>
                <a:gd name="connsiteY0" fmla="*/ 357190 h 1357346"/>
                <a:gd name="connsiteX1" fmla="*/ 1214414 w 1285916"/>
                <a:gd name="connsiteY1" fmla="*/ 0 h 1357346"/>
                <a:gd name="connsiteX2" fmla="*/ 1285916 w 1285916"/>
                <a:gd name="connsiteY2" fmla="*/ 1357346 h 1357346"/>
                <a:gd name="connsiteX3" fmla="*/ 142908 w 1285916"/>
                <a:gd name="connsiteY3" fmla="*/ 1357346 h 1357346"/>
                <a:gd name="connsiteX4" fmla="*/ 0 w 1285916"/>
                <a:gd name="connsiteY4" fmla="*/ 357190 h 1357346"/>
                <a:gd name="connsiteX0" fmla="*/ 0 w 1285916"/>
                <a:gd name="connsiteY0" fmla="*/ 357190 h 1571636"/>
                <a:gd name="connsiteX1" fmla="*/ 1214414 w 1285916"/>
                <a:gd name="connsiteY1" fmla="*/ 0 h 1571636"/>
                <a:gd name="connsiteX2" fmla="*/ 1285916 w 1285916"/>
                <a:gd name="connsiteY2" fmla="*/ 1357346 h 1571636"/>
                <a:gd name="connsiteX3" fmla="*/ 428628 w 1285916"/>
                <a:gd name="connsiteY3" fmla="*/ 1571636 h 1571636"/>
                <a:gd name="connsiteX4" fmla="*/ 0 w 1285916"/>
                <a:gd name="connsiteY4" fmla="*/ 357190 h 1571636"/>
                <a:gd name="connsiteX0" fmla="*/ 0 w 1571636"/>
                <a:gd name="connsiteY0" fmla="*/ 357190 h 1571636"/>
                <a:gd name="connsiteX1" fmla="*/ 1214414 w 1571636"/>
                <a:gd name="connsiteY1" fmla="*/ 0 h 1571636"/>
                <a:gd name="connsiteX2" fmla="*/ 1571636 w 1571636"/>
                <a:gd name="connsiteY2" fmla="*/ 1143008 h 1571636"/>
                <a:gd name="connsiteX3" fmla="*/ 428628 w 1571636"/>
                <a:gd name="connsiteY3" fmla="*/ 1571636 h 1571636"/>
                <a:gd name="connsiteX4" fmla="*/ 0 w 1571636"/>
                <a:gd name="connsiteY4" fmla="*/ 357190 h 1571636"/>
                <a:gd name="connsiteX0" fmla="*/ 0 w 1500230"/>
                <a:gd name="connsiteY0" fmla="*/ 428604 h 1571636"/>
                <a:gd name="connsiteX1" fmla="*/ 1143008 w 1500230"/>
                <a:gd name="connsiteY1" fmla="*/ 0 h 1571636"/>
                <a:gd name="connsiteX2" fmla="*/ 1500230 w 1500230"/>
                <a:gd name="connsiteY2" fmla="*/ 1143008 h 1571636"/>
                <a:gd name="connsiteX3" fmla="*/ 357222 w 1500230"/>
                <a:gd name="connsiteY3" fmla="*/ 1571636 h 1571636"/>
                <a:gd name="connsiteX4" fmla="*/ 0 w 1500230"/>
                <a:gd name="connsiteY4" fmla="*/ 428604 h 1571636"/>
                <a:gd name="connsiteX0" fmla="*/ 0 w 1500230"/>
                <a:gd name="connsiteY0" fmla="*/ 428604 h 1571636"/>
                <a:gd name="connsiteX1" fmla="*/ 1143008 w 1500230"/>
                <a:gd name="connsiteY1" fmla="*/ 0 h 1571636"/>
                <a:gd name="connsiteX2" fmla="*/ 1500230 w 1500230"/>
                <a:gd name="connsiteY2" fmla="*/ 1143008 h 1571636"/>
                <a:gd name="connsiteX3" fmla="*/ 357222 w 1500230"/>
                <a:gd name="connsiteY3" fmla="*/ 1571636 h 1571636"/>
                <a:gd name="connsiteX4" fmla="*/ 0 w 1500230"/>
                <a:gd name="connsiteY4" fmla="*/ 428604 h 1571636"/>
                <a:gd name="connsiteX0" fmla="*/ 0 w 1500230"/>
                <a:gd name="connsiteY0" fmla="*/ 428604 h 1571636"/>
                <a:gd name="connsiteX1" fmla="*/ 1143008 w 1500230"/>
                <a:gd name="connsiteY1" fmla="*/ 0 h 1571636"/>
                <a:gd name="connsiteX2" fmla="*/ 1500230 w 1500230"/>
                <a:gd name="connsiteY2" fmla="*/ 1143008 h 1571636"/>
                <a:gd name="connsiteX3" fmla="*/ 357222 w 1500230"/>
                <a:gd name="connsiteY3" fmla="*/ 1571636 h 1571636"/>
                <a:gd name="connsiteX4" fmla="*/ 0 w 1500230"/>
                <a:gd name="connsiteY4" fmla="*/ 428604 h 1571636"/>
                <a:gd name="connsiteX0" fmla="*/ 0 w 1538330"/>
                <a:gd name="connsiteY0" fmla="*/ 404791 h 1571636"/>
                <a:gd name="connsiteX1" fmla="*/ 1181108 w 1538330"/>
                <a:gd name="connsiteY1" fmla="*/ 0 h 1571636"/>
                <a:gd name="connsiteX2" fmla="*/ 1538330 w 1538330"/>
                <a:gd name="connsiteY2" fmla="*/ 1143008 h 1571636"/>
                <a:gd name="connsiteX3" fmla="*/ 395322 w 1538330"/>
                <a:gd name="connsiteY3" fmla="*/ 1571636 h 1571636"/>
                <a:gd name="connsiteX4" fmla="*/ 0 w 1538330"/>
                <a:gd name="connsiteY4" fmla="*/ 404791 h 1571636"/>
                <a:gd name="connsiteX0" fmla="*/ 0 w 1538330"/>
                <a:gd name="connsiteY0" fmla="*/ 404791 h 1571636"/>
                <a:gd name="connsiteX1" fmla="*/ 1181108 w 1538330"/>
                <a:gd name="connsiteY1" fmla="*/ 0 h 1571636"/>
                <a:gd name="connsiteX2" fmla="*/ 1538330 w 1538330"/>
                <a:gd name="connsiteY2" fmla="*/ 1143008 h 1571636"/>
                <a:gd name="connsiteX3" fmla="*/ 395322 w 1538330"/>
                <a:gd name="connsiteY3" fmla="*/ 1571636 h 1571636"/>
                <a:gd name="connsiteX4" fmla="*/ 0 w 1538330"/>
                <a:gd name="connsiteY4" fmla="*/ 404791 h 1571636"/>
                <a:gd name="connsiteX0" fmla="*/ 0 w 1538330"/>
                <a:gd name="connsiteY0" fmla="*/ 404791 h 1571636"/>
                <a:gd name="connsiteX1" fmla="*/ 1181108 w 1538330"/>
                <a:gd name="connsiteY1" fmla="*/ 0 h 1571636"/>
                <a:gd name="connsiteX2" fmla="*/ 1538330 w 1538330"/>
                <a:gd name="connsiteY2" fmla="*/ 1143008 h 1571636"/>
                <a:gd name="connsiteX3" fmla="*/ 395322 w 1538330"/>
                <a:gd name="connsiteY3" fmla="*/ 1571636 h 1571636"/>
                <a:gd name="connsiteX4" fmla="*/ 0 w 1538330"/>
                <a:gd name="connsiteY4" fmla="*/ 404791 h 1571636"/>
                <a:gd name="connsiteX0" fmla="*/ 0 w 1538330"/>
                <a:gd name="connsiteY0" fmla="*/ 404791 h 1571636"/>
                <a:gd name="connsiteX1" fmla="*/ 1181108 w 1538330"/>
                <a:gd name="connsiteY1" fmla="*/ 0 h 1571636"/>
                <a:gd name="connsiteX2" fmla="*/ 1538330 w 1538330"/>
                <a:gd name="connsiteY2" fmla="*/ 1143008 h 1571636"/>
                <a:gd name="connsiteX3" fmla="*/ 395322 w 1538330"/>
                <a:gd name="connsiteY3" fmla="*/ 1571636 h 1571636"/>
                <a:gd name="connsiteX4" fmla="*/ 0 w 1538330"/>
                <a:gd name="connsiteY4" fmla="*/ 404791 h 1571636"/>
                <a:gd name="connsiteX0" fmla="*/ 0 w 1538330"/>
                <a:gd name="connsiteY0" fmla="*/ 404791 h 1571636"/>
                <a:gd name="connsiteX1" fmla="*/ 1111699 w 1538330"/>
                <a:gd name="connsiteY1" fmla="*/ 0 h 1571636"/>
                <a:gd name="connsiteX2" fmla="*/ 1538330 w 1538330"/>
                <a:gd name="connsiteY2" fmla="*/ 1143008 h 1571636"/>
                <a:gd name="connsiteX3" fmla="*/ 395322 w 1538330"/>
                <a:gd name="connsiteY3" fmla="*/ 1571636 h 1571636"/>
                <a:gd name="connsiteX4" fmla="*/ 0 w 1538330"/>
                <a:gd name="connsiteY4" fmla="*/ 404791 h 1571636"/>
                <a:gd name="connsiteX0" fmla="*/ 0 w 1468921"/>
                <a:gd name="connsiteY0" fmla="*/ 404791 h 1571636"/>
                <a:gd name="connsiteX1" fmla="*/ 1111699 w 1468921"/>
                <a:gd name="connsiteY1" fmla="*/ 0 h 1571636"/>
                <a:gd name="connsiteX2" fmla="*/ 1468921 w 1468921"/>
                <a:gd name="connsiteY2" fmla="*/ 1143008 h 1571636"/>
                <a:gd name="connsiteX3" fmla="*/ 395322 w 1468921"/>
                <a:gd name="connsiteY3" fmla="*/ 1571636 h 1571636"/>
                <a:gd name="connsiteX4" fmla="*/ 0 w 1468921"/>
                <a:gd name="connsiteY4" fmla="*/ 404791 h 1571636"/>
                <a:gd name="connsiteX0" fmla="*/ 0 w 1468921"/>
                <a:gd name="connsiteY0" fmla="*/ 404791 h 1571636"/>
                <a:gd name="connsiteX1" fmla="*/ 1111699 w 1468921"/>
                <a:gd name="connsiteY1" fmla="*/ 0 h 1571636"/>
                <a:gd name="connsiteX2" fmla="*/ 1468921 w 1468921"/>
                <a:gd name="connsiteY2" fmla="*/ 1143008 h 1571636"/>
                <a:gd name="connsiteX3" fmla="*/ 395322 w 1468921"/>
                <a:gd name="connsiteY3" fmla="*/ 1571636 h 1571636"/>
                <a:gd name="connsiteX4" fmla="*/ 0 w 1468921"/>
                <a:gd name="connsiteY4" fmla="*/ 404791 h 1571636"/>
                <a:gd name="connsiteX0" fmla="*/ 0 w 1470893"/>
                <a:gd name="connsiteY0" fmla="*/ 404791 h 1571636"/>
                <a:gd name="connsiteX1" fmla="*/ 1111699 w 1470893"/>
                <a:gd name="connsiteY1" fmla="*/ 0 h 1571636"/>
                <a:gd name="connsiteX2" fmla="*/ 1468921 w 1470893"/>
                <a:gd name="connsiteY2" fmla="*/ 1143008 h 1571636"/>
                <a:gd name="connsiteX3" fmla="*/ 1470893 w 1470893"/>
                <a:gd name="connsiteY3" fmla="*/ 1148288 h 1571636"/>
                <a:gd name="connsiteX4" fmla="*/ 395322 w 1470893"/>
                <a:gd name="connsiteY4" fmla="*/ 1571636 h 1571636"/>
                <a:gd name="connsiteX5" fmla="*/ 0 w 1470893"/>
                <a:gd name="connsiteY5" fmla="*/ 404791 h 1571636"/>
                <a:gd name="connsiteX0" fmla="*/ 0 w 1470893"/>
                <a:gd name="connsiteY0" fmla="*/ 404791 h 1532967"/>
                <a:gd name="connsiteX1" fmla="*/ 1111699 w 1470893"/>
                <a:gd name="connsiteY1" fmla="*/ 0 h 1532967"/>
                <a:gd name="connsiteX2" fmla="*/ 1468921 w 1470893"/>
                <a:gd name="connsiteY2" fmla="*/ 1143008 h 1532967"/>
                <a:gd name="connsiteX3" fmla="*/ 1470893 w 1470893"/>
                <a:gd name="connsiteY3" fmla="*/ 1148288 h 1532967"/>
                <a:gd name="connsiteX4" fmla="*/ 373159 w 1470893"/>
                <a:gd name="connsiteY4" fmla="*/ 1532967 h 1532967"/>
                <a:gd name="connsiteX5" fmla="*/ 0 w 1470893"/>
                <a:gd name="connsiteY5" fmla="*/ 404791 h 1532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0893" h="1532967">
                  <a:moveTo>
                    <a:pt x="0" y="404791"/>
                  </a:moveTo>
                  <a:lnTo>
                    <a:pt x="1111699" y="0"/>
                  </a:lnTo>
                  <a:lnTo>
                    <a:pt x="1468921" y="1143008"/>
                  </a:lnTo>
                  <a:lnTo>
                    <a:pt x="1470893" y="1148288"/>
                  </a:lnTo>
                  <a:lnTo>
                    <a:pt x="373159" y="1532967"/>
                  </a:lnTo>
                  <a:lnTo>
                    <a:pt x="0" y="404791"/>
                  </a:lnTo>
                  <a:close/>
                </a:path>
              </a:pathLst>
            </a:custGeom>
            <a:solidFill>
              <a:srgbClr val="FFFF00">
                <a:alpha val="4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285720" y="1142984"/>
              <a:ext cx="3937000" cy="3563938"/>
              <a:chOff x="500034" y="1714488"/>
              <a:chExt cx="3937000" cy="3563938"/>
            </a:xfrm>
          </p:grpSpPr>
          <p:grpSp>
            <p:nvGrpSpPr>
              <p:cNvPr id="6" name="Группа 69"/>
              <p:cNvGrpSpPr/>
              <p:nvPr/>
            </p:nvGrpSpPr>
            <p:grpSpPr>
              <a:xfrm>
                <a:off x="500034" y="1714488"/>
                <a:ext cx="3937000" cy="3563938"/>
                <a:chOff x="500034" y="1714488"/>
                <a:chExt cx="3937000" cy="3563938"/>
              </a:xfrm>
            </p:grpSpPr>
            <p:grpSp>
              <p:nvGrpSpPr>
                <p:cNvPr id="8" name="Группа 1"/>
                <p:cNvGrpSpPr>
                  <a:grpSpLocks/>
                </p:cNvGrpSpPr>
                <p:nvPr/>
              </p:nvGrpSpPr>
              <p:grpSpPr bwMode="auto">
                <a:xfrm>
                  <a:off x="500034" y="1714488"/>
                  <a:ext cx="3937000" cy="3563938"/>
                  <a:chOff x="3992559" y="1944689"/>
                  <a:chExt cx="3937027" cy="3527426"/>
                </a:xfrm>
              </p:grpSpPr>
              <p:grpSp>
                <p:nvGrpSpPr>
                  <p:cNvPr id="13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3992559" y="1944689"/>
                    <a:ext cx="3897313" cy="3527426"/>
                    <a:chOff x="2557" y="968"/>
                    <a:chExt cx="2455" cy="2222"/>
                  </a:xfrm>
                </p:grpSpPr>
                <p:grpSp>
                  <p:nvGrpSpPr>
                    <p:cNvPr id="16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62" y="978"/>
                      <a:ext cx="2450" cy="2183"/>
                      <a:chOff x="2562" y="978"/>
                      <a:chExt cx="2450" cy="2183"/>
                    </a:xfrm>
                  </p:grpSpPr>
                  <p:sp>
                    <p:nvSpPr>
                      <p:cNvPr id="18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27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978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chemeClr val="accent1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" name="Line 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3161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01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220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8" y="978"/>
                        <a:ext cx="0" cy="2183"/>
                      </a:xfrm>
                      <a:prstGeom prst="line">
                        <a:avLst/>
                      </a:prstGeom>
                      <a:ln w="12700">
                        <a:prstDash val="sysDash"/>
                        <a:headEnd/>
                        <a:tailEnd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/>
                      <a:lstStyle/>
                      <a:p>
                        <a:pPr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24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5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5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9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6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4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7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3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2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chemeClr val="accent1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9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76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0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463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1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705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2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948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3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191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4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676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5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919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7" name="Line 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57" y="968"/>
                      <a:ext cx="0" cy="222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prstDash val="sysDash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cxnSp>
                <p:nvCxnSpPr>
                  <p:cNvPr id="14" name="Прямая соединительная линия 3"/>
                  <p:cNvCxnSpPr/>
                  <p:nvPr/>
                </p:nvCxnSpPr>
                <p:spPr>
                  <a:xfrm rot="5400000">
                    <a:off x="4214309" y="3714679"/>
                    <a:ext cx="3428438" cy="1588"/>
                  </a:xfrm>
                  <a:prstGeom prst="line">
                    <a:avLst/>
                  </a:prstGeom>
                  <a:ln w="1270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4"/>
                  <p:cNvCxnSpPr/>
                  <p:nvPr/>
                </p:nvCxnSpPr>
                <p:spPr>
                  <a:xfrm>
                    <a:off x="4000496" y="4285831"/>
                    <a:ext cx="3929090" cy="1572"/>
                  </a:xfrm>
                  <a:prstGeom prst="line">
                    <a:avLst/>
                  </a:prstGeom>
                  <a:ln w="127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Группа 30"/>
                <p:cNvGrpSpPr>
                  <a:grpSpLocks/>
                </p:cNvGrpSpPr>
                <p:nvPr/>
              </p:nvGrpSpPr>
              <p:grpSpPr bwMode="auto">
                <a:xfrm>
                  <a:off x="1387086" y="2143111"/>
                  <a:ext cx="2113346" cy="1714517"/>
                  <a:chOff x="1386363" y="2143122"/>
                  <a:chExt cx="2114449" cy="1714536"/>
                </a:xfrm>
              </p:grpSpPr>
              <p:sp>
                <p:nvSpPr>
                  <p:cNvPr id="10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73247" y="3488325"/>
                    <a:ext cx="327565" cy="3693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</a:p>
                </p:txBody>
              </p:sp>
              <p:sp>
                <p:nvSpPr>
                  <p:cNvPr id="11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44394" y="2143122"/>
                    <a:ext cx="327565" cy="3693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В</a:t>
                    </a:r>
                  </a:p>
                </p:txBody>
              </p:sp>
              <p:sp>
                <p:nvSpPr>
                  <p:cNvPr id="12" name="Text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6363" y="2714633"/>
                    <a:ext cx="327565" cy="40720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А</a:t>
                    </a:r>
                  </a:p>
                </p:txBody>
              </p:sp>
            </p:grpSp>
          </p:grpSp>
          <p:sp>
            <p:nvSpPr>
              <p:cNvPr id="7" name="TextBox 40"/>
              <p:cNvSpPr txBox="1">
                <a:spLocks noChangeArrowheads="1"/>
              </p:cNvSpPr>
              <p:nvPr/>
            </p:nvSpPr>
            <p:spPr bwMode="auto">
              <a:xfrm>
                <a:off x="1785918" y="3988350"/>
                <a:ext cx="3273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8" name="Группа 232"/>
          <p:cNvGrpSpPr>
            <a:grpSpLocks/>
          </p:cNvGrpSpPr>
          <p:nvPr/>
        </p:nvGrpSpPr>
        <p:grpSpPr bwMode="auto">
          <a:xfrm>
            <a:off x="4357698" y="642918"/>
            <a:ext cx="1714500" cy="1047750"/>
            <a:chOff x="4357686" y="1071546"/>
            <a:chExt cx="1714512" cy="1047751"/>
          </a:xfrm>
        </p:grpSpPr>
        <p:sp>
          <p:nvSpPr>
            <p:cNvPr id="39" name="Прямоугольный треугольник 38"/>
            <p:cNvSpPr/>
            <p:nvPr/>
          </p:nvSpPr>
          <p:spPr>
            <a:xfrm>
              <a:off x="4572001" y="1071546"/>
              <a:ext cx="1500197" cy="714376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0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67307" y="1643050"/>
              <a:ext cx="219073" cy="476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1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57686" y="1142984"/>
              <a:ext cx="200025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Прямоугольник 41"/>
            <p:cNvSpPr/>
            <p:nvPr/>
          </p:nvSpPr>
          <p:spPr>
            <a:xfrm>
              <a:off x="4572001" y="1643047"/>
              <a:ext cx="142876" cy="142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43" name="Группа 233"/>
          <p:cNvGrpSpPr>
            <a:grpSpLocks/>
          </p:cNvGrpSpPr>
          <p:nvPr/>
        </p:nvGrpSpPr>
        <p:grpSpPr bwMode="auto">
          <a:xfrm>
            <a:off x="6500840" y="642918"/>
            <a:ext cx="1928812" cy="857250"/>
            <a:chOff x="6643702" y="1071546"/>
            <a:chExt cx="1928826" cy="857256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6643702" y="1071546"/>
              <a:ext cx="1928826" cy="85725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5" name="Picture 19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15140" y="1071546"/>
              <a:ext cx="1704975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6" name="Picture 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67254" y="1785926"/>
            <a:ext cx="424815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Box 46"/>
          <p:cNvSpPr txBox="1"/>
          <p:nvPr/>
        </p:nvSpPr>
        <p:spPr>
          <a:xfrm>
            <a:off x="4714876" y="3214686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Достроим фигуру до квадрата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 rot="-60000">
            <a:off x="1404004" y="1929116"/>
            <a:ext cx="1548000" cy="15873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ый треугольник 51"/>
          <p:cNvSpPr/>
          <p:nvPr/>
        </p:nvSpPr>
        <p:spPr>
          <a:xfrm rot="16140000">
            <a:off x="2196687" y="2716098"/>
            <a:ext cx="360000" cy="1188000"/>
          </a:xfrm>
          <a:prstGeom prst="rtTriangle">
            <a:avLst/>
          </a:prstGeom>
          <a:solidFill>
            <a:srgbClr val="00B05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5" name="Группа 54"/>
          <p:cNvGrpSpPr/>
          <p:nvPr/>
        </p:nvGrpSpPr>
        <p:grpSpPr>
          <a:xfrm>
            <a:off x="1386423" y="1928802"/>
            <a:ext cx="1117306" cy="409575"/>
            <a:chOff x="1386423" y="1928802"/>
            <a:chExt cx="1117306" cy="409575"/>
          </a:xfrm>
        </p:grpSpPr>
        <p:sp>
          <p:nvSpPr>
            <p:cNvPr id="49" name="Прямоугольный треугольник 48"/>
            <p:cNvSpPr/>
            <p:nvPr/>
          </p:nvSpPr>
          <p:spPr>
            <a:xfrm rot="5340000">
              <a:off x="1753345" y="1571601"/>
              <a:ext cx="383462" cy="1117306"/>
            </a:xfrm>
            <a:prstGeom prst="rtTriangle">
              <a:avLst/>
            </a:prstGeom>
            <a:solidFill>
              <a:srgbClr val="7030A0">
                <a:alpha val="5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85" name="Picture 1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728" y="1928802"/>
              <a:ext cx="285750" cy="409575"/>
            </a:xfrm>
            <a:prstGeom prst="rect">
              <a:avLst/>
            </a:prstGeom>
            <a:noFill/>
          </p:spPr>
        </p:pic>
      </p:grp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8" name="Группа 57"/>
          <p:cNvGrpSpPr/>
          <p:nvPr/>
        </p:nvGrpSpPr>
        <p:grpSpPr>
          <a:xfrm>
            <a:off x="2560559" y="1906828"/>
            <a:ext cx="391131" cy="1188000"/>
            <a:chOff x="2560559" y="1906828"/>
            <a:chExt cx="391131" cy="1188000"/>
          </a:xfrm>
        </p:grpSpPr>
        <p:sp>
          <p:nvSpPr>
            <p:cNvPr id="50" name="Прямоугольный треугольник 49"/>
            <p:cNvSpPr/>
            <p:nvPr/>
          </p:nvSpPr>
          <p:spPr>
            <a:xfrm rot="10740000">
              <a:off x="2560559" y="1906828"/>
              <a:ext cx="391131" cy="1188000"/>
            </a:xfrm>
            <a:prstGeom prst="rtTriangle">
              <a:avLst/>
            </a:prstGeom>
            <a:solidFill>
              <a:srgbClr val="00B0F0">
                <a:alpha val="48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3174" y="1928802"/>
              <a:ext cx="285750" cy="409575"/>
            </a:xfrm>
            <a:prstGeom prst="rect">
              <a:avLst/>
            </a:prstGeom>
            <a:noFill/>
          </p:spPr>
        </p:pic>
      </p:grp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143248"/>
            <a:ext cx="285750" cy="409575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3" name="Группа 62"/>
          <p:cNvGrpSpPr/>
          <p:nvPr/>
        </p:nvGrpSpPr>
        <p:grpSpPr>
          <a:xfrm>
            <a:off x="1404000" y="2357528"/>
            <a:ext cx="360000" cy="1195295"/>
            <a:chOff x="1404000" y="2357528"/>
            <a:chExt cx="360000" cy="1195295"/>
          </a:xfrm>
        </p:grpSpPr>
        <p:sp>
          <p:nvSpPr>
            <p:cNvPr id="51" name="Прямоугольный треугольник 50"/>
            <p:cNvSpPr/>
            <p:nvPr/>
          </p:nvSpPr>
          <p:spPr>
            <a:xfrm rot="-60000">
              <a:off x="1404000" y="2357528"/>
              <a:ext cx="360000" cy="1152000"/>
            </a:xfrm>
            <a:prstGeom prst="rtTriangle">
              <a:avLst/>
            </a:prstGeom>
            <a:solidFill>
              <a:srgbClr val="FF33CC">
                <a:alpha val="5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728" y="3143248"/>
              <a:ext cx="285750" cy="409575"/>
            </a:xfrm>
            <a:prstGeom prst="rect">
              <a:avLst/>
            </a:prstGeom>
            <a:noFill/>
          </p:spPr>
        </p:pic>
      </p:grpSp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286256"/>
            <a:ext cx="1085850" cy="409575"/>
          </a:xfrm>
          <a:prstGeom prst="rect">
            <a:avLst/>
          </a:prstGeom>
          <a:noFill/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357694"/>
            <a:ext cx="2724150" cy="34290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643446"/>
            <a:ext cx="5362575" cy="619125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929330"/>
            <a:ext cx="3343275" cy="342900"/>
          </a:xfrm>
          <a:prstGeom prst="rect">
            <a:avLst/>
          </a:prstGeom>
          <a:noFill/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929330"/>
            <a:ext cx="285750" cy="342900"/>
          </a:xfrm>
          <a:prstGeom prst="rect">
            <a:avLst/>
          </a:prstGeom>
          <a:noFill/>
        </p:spPr>
      </p:pic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Group 24"/>
          <p:cNvGrpSpPr>
            <a:grpSpLocks/>
          </p:cNvGrpSpPr>
          <p:nvPr/>
        </p:nvGrpSpPr>
        <p:grpSpPr bwMode="auto">
          <a:xfrm>
            <a:off x="4572000" y="5929330"/>
            <a:ext cx="3671888" cy="646113"/>
            <a:chOff x="3024" y="1408"/>
            <a:chExt cx="2313" cy="407"/>
          </a:xfrm>
        </p:grpSpPr>
        <p:grpSp>
          <p:nvGrpSpPr>
            <p:cNvPr id="77" name="Group 25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92" name="Text Box 26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3</a:t>
                </a:r>
              </a:p>
            </p:txBody>
          </p:sp>
          <p:sp>
            <p:nvSpPr>
              <p:cNvPr id="93" name="Text Box 27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х</a:t>
                </a:r>
              </a:p>
            </p:txBody>
          </p:sp>
          <p:sp>
            <p:nvSpPr>
              <p:cNvPr id="94" name="Text Box 28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1</a:t>
                </a:r>
              </a:p>
            </p:txBody>
          </p:sp>
          <p:sp>
            <p:nvSpPr>
              <p:cNvPr id="95" name="Text Box 29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0</a:t>
                </a:r>
              </a:p>
            </p:txBody>
          </p:sp>
          <p:sp>
            <p:nvSpPr>
              <p:cNvPr id="96" name="Text Box 30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х</a:t>
                </a:r>
              </a:p>
            </p:txBody>
          </p:sp>
        </p:grpSp>
        <p:sp>
          <p:nvSpPr>
            <p:cNvPr id="78" name="Rectangle 31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" name="AutoShape 32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Text Box 33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В 6</a:t>
              </a:r>
            </a:p>
          </p:txBody>
        </p:sp>
        <p:sp>
          <p:nvSpPr>
            <p:cNvPr id="81" name="Rectangle 34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" name="Rectangle 35"/>
            <p:cNvSpPr>
              <a:spLocks noChangeArrowheads="1"/>
            </p:cNvSpPr>
            <p:nvPr/>
          </p:nvSpPr>
          <p:spPr bwMode="auto">
            <a:xfrm>
              <a:off x="3918" y="1472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600" b="1" dirty="0" smtClean="0"/>
                <a:t>0</a:t>
              </a:r>
              <a:endParaRPr lang="ru-RU" sz="3600" b="1" dirty="0"/>
            </a:p>
          </p:txBody>
        </p:sp>
        <p:sp>
          <p:nvSpPr>
            <p:cNvPr id="83" name="Rectangle 36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84" name="Rectangle 37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38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" name="Rectangle 39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7" name="Text Box 40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88" name="Text Box 41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89" name="Text Box 42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dirty="0" smtClean="0"/>
                <a:t>1</a:t>
              </a:r>
              <a:endParaRPr lang="ru-RU" sz="3600" b="1" dirty="0"/>
            </a:p>
          </p:txBody>
        </p:sp>
        <p:sp>
          <p:nvSpPr>
            <p:cNvPr id="90" name="Text Box 43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/>
            </a:p>
          </p:txBody>
        </p:sp>
        <p:sp>
          <p:nvSpPr>
            <p:cNvPr id="91" name="Text Box 44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/>
            </a:p>
          </p:txBody>
        </p:sp>
      </p:grpSp>
      <p:grpSp>
        <p:nvGrpSpPr>
          <p:cNvPr id="97" name="Группа 91"/>
          <p:cNvGrpSpPr>
            <a:grpSpLocks/>
          </p:cNvGrpSpPr>
          <p:nvPr/>
        </p:nvGrpSpPr>
        <p:grpSpPr bwMode="auto">
          <a:xfrm>
            <a:off x="3143240" y="5072074"/>
            <a:ext cx="642938" cy="557213"/>
            <a:chOff x="4743458" y="4000508"/>
            <a:chExt cx="642942" cy="557210"/>
          </a:xfrm>
        </p:grpSpPr>
        <p:sp>
          <p:nvSpPr>
            <p:cNvPr id="98" name="Freeform 92"/>
            <p:cNvSpPr>
              <a:spLocks/>
            </p:cNvSpPr>
            <p:nvPr/>
          </p:nvSpPr>
          <p:spPr bwMode="auto">
            <a:xfrm>
              <a:off x="4743458" y="4000508"/>
              <a:ext cx="642942" cy="142875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99" name="Picture 19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29190" y="4214818"/>
              <a:ext cx="333375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1" name="Группа 235"/>
          <p:cNvGrpSpPr>
            <a:grpSpLocks/>
          </p:cNvGrpSpPr>
          <p:nvPr/>
        </p:nvGrpSpPr>
        <p:grpSpPr bwMode="auto">
          <a:xfrm>
            <a:off x="3857620" y="5143512"/>
            <a:ext cx="990600" cy="650875"/>
            <a:chOff x="5072066" y="3571876"/>
            <a:chExt cx="990600" cy="650876"/>
          </a:xfrm>
        </p:grpSpPr>
        <p:sp>
          <p:nvSpPr>
            <p:cNvPr id="102" name="Freeform 92"/>
            <p:cNvSpPr>
              <a:spLocks/>
            </p:cNvSpPr>
            <p:nvPr/>
          </p:nvSpPr>
          <p:spPr bwMode="auto">
            <a:xfrm>
              <a:off x="5072066" y="3571876"/>
              <a:ext cx="990600" cy="152400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03" name="Object 46"/>
            <p:cNvGraphicFramePr>
              <a:graphicFrameLocks noChangeAspect="1"/>
            </p:cNvGraphicFramePr>
            <p:nvPr/>
          </p:nvGraphicFramePr>
          <p:xfrm>
            <a:off x="5357818" y="3714752"/>
            <a:ext cx="387350" cy="508000"/>
          </p:xfrm>
          <a:graphic>
            <a:graphicData uri="http://schemas.openxmlformats.org/presentationml/2006/ole">
              <p:oleObj spid="_x0000_s28686" name="Формула" r:id="rId17" imgW="164880" imgH="215640" progId="Equation.3">
                <p:embed/>
              </p:oleObj>
            </a:graphicData>
          </a:graphic>
        </p:graphicFrame>
      </p:grpSp>
      <p:grpSp>
        <p:nvGrpSpPr>
          <p:cNvPr id="104" name="Группа 236"/>
          <p:cNvGrpSpPr>
            <a:grpSpLocks/>
          </p:cNvGrpSpPr>
          <p:nvPr/>
        </p:nvGrpSpPr>
        <p:grpSpPr bwMode="auto">
          <a:xfrm>
            <a:off x="5000628" y="5143512"/>
            <a:ext cx="990600" cy="658808"/>
            <a:chOff x="6143636" y="3571876"/>
            <a:chExt cx="990600" cy="658809"/>
          </a:xfrm>
        </p:grpSpPr>
        <p:sp>
          <p:nvSpPr>
            <p:cNvPr id="105" name="Freeform 92"/>
            <p:cNvSpPr>
              <a:spLocks/>
            </p:cNvSpPr>
            <p:nvPr/>
          </p:nvSpPr>
          <p:spPr bwMode="auto">
            <a:xfrm>
              <a:off x="6143636" y="3571876"/>
              <a:ext cx="990600" cy="152400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06" name="Object 47"/>
            <p:cNvGraphicFramePr>
              <a:graphicFrameLocks noChangeAspect="1"/>
            </p:cNvGraphicFramePr>
            <p:nvPr/>
          </p:nvGraphicFramePr>
          <p:xfrm>
            <a:off x="6429388" y="3722685"/>
            <a:ext cx="415925" cy="508000"/>
          </p:xfrm>
          <a:graphic>
            <a:graphicData uri="http://schemas.openxmlformats.org/presentationml/2006/ole">
              <p:oleObj spid="_x0000_s28687" name="Формула" r:id="rId18" imgW="177480" imgH="215640" progId="Equation.3">
                <p:embed/>
              </p:oleObj>
            </a:graphicData>
          </a:graphic>
        </p:graphicFrame>
      </p:grp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12" name="Группа 111"/>
          <p:cNvGrpSpPr/>
          <p:nvPr/>
        </p:nvGrpSpPr>
        <p:grpSpPr>
          <a:xfrm>
            <a:off x="6143636" y="5135579"/>
            <a:ext cx="990600" cy="565147"/>
            <a:chOff x="6143636" y="5135579"/>
            <a:chExt cx="990600" cy="565147"/>
          </a:xfrm>
        </p:grpSpPr>
        <p:sp>
          <p:nvSpPr>
            <p:cNvPr id="108" name="Freeform 92"/>
            <p:cNvSpPr>
              <a:spLocks/>
            </p:cNvSpPr>
            <p:nvPr/>
          </p:nvSpPr>
          <p:spPr bwMode="auto">
            <a:xfrm>
              <a:off x="6143636" y="5135579"/>
              <a:ext cx="990600" cy="152400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8689" name="Picture 17"/>
            <p:cNvPicPr>
              <a:picLocks noChangeAspect="1" noChangeArrowheads="1"/>
            </p:cNvPicPr>
            <p:nvPr/>
          </p:nvPicPr>
          <p:blipFill>
            <a:blip r:embed="rId1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72264" y="5357826"/>
              <a:ext cx="238125" cy="342900"/>
            </a:xfrm>
            <a:prstGeom prst="rect">
              <a:avLst/>
            </a:prstGeom>
            <a:noFill/>
          </p:spPr>
        </p:pic>
      </p:grp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18" name="Группа 117"/>
          <p:cNvGrpSpPr/>
          <p:nvPr/>
        </p:nvGrpSpPr>
        <p:grpSpPr>
          <a:xfrm>
            <a:off x="7224738" y="5143512"/>
            <a:ext cx="990600" cy="557214"/>
            <a:chOff x="7224738" y="5143512"/>
            <a:chExt cx="990600" cy="557214"/>
          </a:xfrm>
        </p:grpSpPr>
        <p:sp>
          <p:nvSpPr>
            <p:cNvPr id="114" name="Freeform 92"/>
            <p:cNvSpPr>
              <a:spLocks/>
            </p:cNvSpPr>
            <p:nvPr/>
          </p:nvSpPr>
          <p:spPr bwMode="auto">
            <a:xfrm>
              <a:off x="7224738" y="5143512"/>
              <a:ext cx="990600" cy="152400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8691" name="Picture 19"/>
            <p:cNvPicPr>
              <a:picLocks noChangeAspect="1" noChangeArrowheads="1"/>
            </p:cNvPicPr>
            <p:nvPr/>
          </p:nvPicPr>
          <p:blipFill>
            <a:blip r:embed="rId2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72396" y="5357826"/>
              <a:ext cx="238125" cy="3429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6"/>
          <p:cNvSpPr txBox="1">
            <a:spLocks noChangeArrowheads="1"/>
          </p:cNvSpPr>
          <p:nvPr/>
        </p:nvSpPr>
        <p:spPr bwMode="auto">
          <a:xfrm>
            <a:off x="214313" y="142852"/>
            <a:ext cx="86439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Найдите площадь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прямоугольника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считая стороны квадратных клеток равными 1.</a:t>
            </a:r>
          </a:p>
        </p:txBody>
      </p:sp>
      <p:grpSp>
        <p:nvGrpSpPr>
          <p:cNvPr id="38" name="Группа 232"/>
          <p:cNvGrpSpPr>
            <a:grpSpLocks/>
          </p:cNvGrpSpPr>
          <p:nvPr/>
        </p:nvGrpSpPr>
        <p:grpSpPr bwMode="auto">
          <a:xfrm>
            <a:off x="4357698" y="642918"/>
            <a:ext cx="1714500" cy="1047750"/>
            <a:chOff x="4357686" y="1071546"/>
            <a:chExt cx="1714512" cy="1047751"/>
          </a:xfrm>
        </p:grpSpPr>
        <p:sp>
          <p:nvSpPr>
            <p:cNvPr id="39" name="Прямоугольный треугольник 38"/>
            <p:cNvSpPr/>
            <p:nvPr/>
          </p:nvSpPr>
          <p:spPr>
            <a:xfrm>
              <a:off x="4572001" y="1071546"/>
              <a:ext cx="1500197" cy="714376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0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67307" y="1643050"/>
              <a:ext cx="219073" cy="476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1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57686" y="1142984"/>
              <a:ext cx="200025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Прямоугольник 41"/>
            <p:cNvSpPr/>
            <p:nvPr/>
          </p:nvSpPr>
          <p:spPr>
            <a:xfrm>
              <a:off x="4572001" y="1643047"/>
              <a:ext cx="142876" cy="142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43" name="Группа 233"/>
          <p:cNvGrpSpPr>
            <a:grpSpLocks/>
          </p:cNvGrpSpPr>
          <p:nvPr/>
        </p:nvGrpSpPr>
        <p:grpSpPr bwMode="auto">
          <a:xfrm>
            <a:off x="6500840" y="642918"/>
            <a:ext cx="1928812" cy="857250"/>
            <a:chOff x="6643702" y="1071546"/>
            <a:chExt cx="1928826" cy="857256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6643702" y="1071546"/>
              <a:ext cx="1928826" cy="85725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5" name="Picture 19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15140" y="1071546"/>
              <a:ext cx="1704975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6" name="Picture 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67254" y="1785926"/>
            <a:ext cx="424815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Box 46"/>
          <p:cNvSpPr txBox="1"/>
          <p:nvPr/>
        </p:nvSpPr>
        <p:spPr>
          <a:xfrm>
            <a:off x="4500562" y="3233322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Достроим фигуру до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прямоугольника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142844" y="1142984"/>
            <a:ext cx="3937000" cy="3563938"/>
            <a:chOff x="214282" y="1142984"/>
            <a:chExt cx="3937000" cy="3563938"/>
          </a:xfrm>
        </p:grpSpPr>
        <p:sp>
          <p:nvSpPr>
            <p:cNvPr id="36" name="Полилиния 35"/>
            <p:cNvSpPr/>
            <p:nvPr/>
          </p:nvSpPr>
          <p:spPr>
            <a:xfrm rot="18780000">
              <a:off x="2085955" y="1759152"/>
              <a:ext cx="1368045" cy="1944000"/>
            </a:xfrm>
            <a:custGeom>
              <a:avLst/>
              <a:gdLst>
                <a:gd name="connsiteX0" fmla="*/ 0 w 785818"/>
                <a:gd name="connsiteY0" fmla="*/ 0 h 1500198"/>
                <a:gd name="connsiteX1" fmla="*/ 785818 w 785818"/>
                <a:gd name="connsiteY1" fmla="*/ 0 h 1500198"/>
                <a:gd name="connsiteX2" fmla="*/ 785818 w 785818"/>
                <a:gd name="connsiteY2" fmla="*/ 1500198 h 1500198"/>
                <a:gd name="connsiteX3" fmla="*/ 0 w 785818"/>
                <a:gd name="connsiteY3" fmla="*/ 1500198 h 1500198"/>
                <a:gd name="connsiteX4" fmla="*/ 0 w 785818"/>
                <a:gd name="connsiteY4" fmla="*/ 0 h 1500198"/>
                <a:gd name="connsiteX0" fmla="*/ 0 w 785818"/>
                <a:gd name="connsiteY0" fmla="*/ 314533 h 1814731"/>
                <a:gd name="connsiteX1" fmla="*/ 748698 w 785818"/>
                <a:gd name="connsiteY1" fmla="*/ 0 h 1814731"/>
                <a:gd name="connsiteX2" fmla="*/ 785818 w 785818"/>
                <a:gd name="connsiteY2" fmla="*/ 1814731 h 1814731"/>
                <a:gd name="connsiteX3" fmla="*/ 0 w 785818"/>
                <a:gd name="connsiteY3" fmla="*/ 1814731 h 1814731"/>
                <a:gd name="connsiteX4" fmla="*/ 0 w 785818"/>
                <a:gd name="connsiteY4" fmla="*/ 314533 h 1814731"/>
                <a:gd name="connsiteX0" fmla="*/ 0 w 844040"/>
                <a:gd name="connsiteY0" fmla="*/ 255471 h 1814731"/>
                <a:gd name="connsiteX1" fmla="*/ 806920 w 844040"/>
                <a:gd name="connsiteY1" fmla="*/ 0 h 1814731"/>
                <a:gd name="connsiteX2" fmla="*/ 844040 w 844040"/>
                <a:gd name="connsiteY2" fmla="*/ 1814731 h 1814731"/>
                <a:gd name="connsiteX3" fmla="*/ 58222 w 844040"/>
                <a:gd name="connsiteY3" fmla="*/ 1814731 h 1814731"/>
                <a:gd name="connsiteX4" fmla="*/ 0 w 844040"/>
                <a:gd name="connsiteY4" fmla="*/ 255471 h 1814731"/>
                <a:gd name="connsiteX0" fmla="*/ 0 w 1355682"/>
                <a:gd name="connsiteY0" fmla="*/ 255471 h 1814731"/>
                <a:gd name="connsiteX1" fmla="*/ 806920 w 1355682"/>
                <a:gd name="connsiteY1" fmla="*/ 0 h 1814731"/>
                <a:gd name="connsiteX2" fmla="*/ 1355682 w 1355682"/>
                <a:gd name="connsiteY2" fmla="*/ 1644901 h 1814731"/>
                <a:gd name="connsiteX3" fmla="*/ 58222 w 1355682"/>
                <a:gd name="connsiteY3" fmla="*/ 1814731 h 1814731"/>
                <a:gd name="connsiteX4" fmla="*/ 0 w 1355682"/>
                <a:gd name="connsiteY4" fmla="*/ 255471 h 1814731"/>
                <a:gd name="connsiteX0" fmla="*/ 0 w 1355682"/>
                <a:gd name="connsiteY0" fmla="*/ 255471 h 1913920"/>
                <a:gd name="connsiteX1" fmla="*/ 806920 w 1355682"/>
                <a:gd name="connsiteY1" fmla="*/ 0 h 1913920"/>
                <a:gd name="connsiteX2" fmla="*/ 1355682 w 1355682"/>
                <a:gd name="connsiteY2" fmla="*/ 1644901 h 1913920"/>
                <a:gd name="connsiteX3" fmla="*/ 523130 w 1355682"/>
                <a:gd name="connsiteY3" fmla="*/ 1913920 h 1913920"/>
                <a:gd name="connsiteX4" fmla="*/ 0 w 1355682"/>
                <a:gd name="connsiteY4" fmla="*/ 255471 h 1913920"/>
                <a:gd name="connsiteX0" fmla="*/ 0 w 1336824"/>
                <a:gd name="connsiteY0" fmla="*/ 255471 h 1913920"/>
                <a:gd name="connsiteX1" fmla="*/ 806920 w 1336824"/>
                <a:gd name="connsiteY1" fmla="*/ 0 h 1913920"/>
                <a:gd name="connsiteX2" fmla="*/ 1336824 w 1336824"/>
                <a:gd name="connsiteY2" fmla="*/ 1639600 h 1913920"/>
                <a:gd name="connsiteX3" fmla="*/ 523130 w 1336824"/>
                <a:gd name="connsiteY3" fmla="*/ 1913920 h 1913920"/>
                <a:gd name="connsiteX4" fmla="*/ 0 w 1336824"/>
                <a:gd name="connsiteY4" fmla="*/ 255471 h 1913920"/>
                <a:gd name="connsiteX0" fmla="*/ 0 w 1320964"/>
                <a:gd name="connsiteY0" fmla="*/ 255471 h 1913920"/>
                <a:gd name="connsiteX1" fmla="*/ 806920 w 1320964"/>
                <a:gd name="connsiteY1" fmla="*/ 0 h 1913920"/>
                <a:gd name="connsiteX2" fmla="*/ 1320964 w 1320964"/>
                <a:gd name="connsiteY2" fmla="*/ 1641331 h 1913920"/>
                <a:gd name="connsiteX3" fmla="*/ 523130 w 1320964"/>
                <a:gd name="connsiteY3" fmla="*/ 1913920 h 1913920"/>
                <a:gd name="connsiteX4" fmla="*/ 0 w 1320964"/>
                <a:gd name="connsiteY4" fmla="*/ 255471 h 1913920"/>
                <a:gd name="connsiteX0" fmla="*/ 0 w 1320964"/>
                <a:gd name="connsiteY0" fmla="*/ 255471 h 1913920"/>
                <a:gd name="connsiteX1" fmla="*/ 806920 w 1320964"/>
                <a:gd name="connsiteY1" fmla="*/ 0 h 1913920"/>
                <a:gd name="connsiteX2" fmla="*/ 1320964 w 1320964"/>
                <a:gd name="connsiteY2" fmla="*/ 1641331 h 1913920"/>
                <a:gd name="connsiteX3" fmla="*/ 1299792 w 1320964"/>
                <a:gd name="connsiteY3" fmla="*/ 1654355 h 1913920"/>
                <a:gd name="connsiteX4" fmla="*/ 523130 w 1320964"/>
                <a:gd name="connsiteY4" fmla="*/ 1913920 h 1913920"/>
                <a:gd name="connsiteX5" fmla="*/ 0 w 1320964"/>
                <a:gd name="connsiteY5" fmla="*/ 255471 h 191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0964" h="1913920">
                  <a:moveTo>
                    <a:pt x="0" y="255471"/>
                  </a:moveTo>
                  <a:lnTo>
                    <a:pt x="806920" y="0"/>
                  </a:lnTo>
                  <a:lnTo>
                    <a:pt x="1320964" y="1641331"/>
                  </a:lnTo>
                  <a:lnTo>
                    <a:pt x="1299792" y="1654355"/>
                  </a:lnTo>
                  <a:lnTo>
                    <a:pt x="523130" y="1913920"/>
                  </a:lnTo>
                  <a:lnTo>
                    <a:pt x="0" y="255471"/>
                  </a:lnTo>
                  <a:close/>
                </a:path>
              </a:pathLst>
            </a:custGeom>
            <a:solidFill>
              <a:srgbClr val="FF0066">
                <a:alpha val="6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214282" y="1142984"/>
              <a:ext cx="3937000" cy="3563938"/>
              <a:chOff x="500034" y="1714488"/>
              <a:chExt cx="3937000" cy="3563938"/>
            </a:xfrm>
          </p:grpSpPr>
          <p:grpSp>
            <p:nvGrpSpPr>
              <p:cNvPr id="6" name="Группа 69"/>
              <p:cNvGrpSpPr/>
              <p:nvPr/>
            </p:nvGrpSpPr>
            <p:grpSpPr>
              <a:xfrm>
                <a:off x="500034" y="1714488"/>
                <a:ext cx="3937000" cy="3563938"/>
                <a:chOff x="500034" y="1714488"/>
                <a:chExt cx="3937000" cy="3563938"/>
              </a:xfrm>
            </p:grpSpPr>
            <p:grpSp>
              <p:nvGrpSpPr>
                <p:cNvPr id="8" name="Группа 1"/>
                <p:cNvGrpSpPr>
                  <a:grpSpLocks/>
                </p:cNvGrpSpPr>
                <p:nvPr/>
              </p:nvGrpSpPr>
              <p:grpSpPr bwMode="auto">
                <a:xfrm>
                  <a:off x="500034" y="1714488"/>
                  <a:ext cx="3937000" cy="3563938"/>
                  <a:chOff x="3992559" y="1944689"/>
                  <a:chExt cx="3937027" cy="3527426"/>
                </a:xfrm>
              </p:grpSpPr>
              <p:grpSp>
                <p:nvGrpSpPr>
                  <p:cNvPr id="13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3992559" y="1944689"/>
                    <a:ext cx="3897313" cy="3527426"/>
                    <a:chOff x="2557" y="968"/>
                    <a:chExt cx="2455" cy="2222"/>
                  </a:xfrm>
                </p:grpSpPr>
                <p:grpSp>
                  <p:nvGrpSpPr>
                    <p:cNvPr id="16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62" y="978"/>
                      <a:ext cx="2450" cy="2183"/>
                      <a:chOff x="2562" y="978"/>
                      <a:chExt cx="2450" cy="2183"/>
                    </a:xfrm>
                  </p:grpSpPr>
                  <p:sp>
                    <p:nvSpPr>
                      <p:cNvPr id="18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27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978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chemeClr val="accent1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" name="Line 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3161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01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220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8" y="978"/>
                        <a:ext cx="0" cy="2183"/>
                      </a:xfrm>
                      <a:prstGeom prst="line">
                        <a:avLst/>
                      </a:prstGeom>
                      <a:ln w="12700">
                        <a:prstDash val="sysDash"/>
                        <a:headEnd/>
                        <a:tailEnd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/>
                      <a:lstStyle/>
                      <a:p>
                        <a:pPr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24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5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5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9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6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4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7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3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2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chemeClr val="accent1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9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76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1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705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2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948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3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191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4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676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5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919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0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463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7" name="Line 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57" y="968"/>
                      <a:ext cx="0" cy="222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prstDash val="sysDash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cxnSp>
                <p:nvCxnSpPr>
                  <p:cNvPr id="14" name="Прямая соединительная линия 3"/>
                  <p:cNvCxnSpPr/>
                  <p:nvPr/>
                </p:nvCxnSpPr>
                <p:spPr>
                  <a:xfrm rot="5400000">
                    <a:off x="4214309" y="3714679"/>
                    <a:ext cx="3428438" cy="1588"/>
                  </a:xfrm>
                  <a:prstGeom prst="line">
                    <a:avLst/>
                  </a:prstGeom>
                  <a:ln w="1270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4"/>
                  <p:cNvCxnSpPr/>
                  <p:nvPr/>
                </p:nvCxnSpPr>
                <p:spPr>
                  <a:xfrm>
                    <a:off x="4000496" y="4285831"/>
                    <a:ext cx="3929090" cy="1572"/>
                  </a:xfrm>
                  <a:prstGeom prst="line">
                    <a:avLst/>
                  </a:prstGeom>
                  <a:ln w="127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Группа 30"/>
                <p:cNvGrpSpPr>
                  <a:grpSpLocks/>
                </p:cNvGrpSpPr>
                <p:nvPr/>
              </p:nvGrpSpPr>
              <p:grpSpPr bwMode="auto">
                <a:xfrm>
                  <a:off x="1744275" y="2143111"/>
                  <a:ext cx="2541973" cy="1357329"/>
                  <a:chOff x="1743744" y="2143122"/>
                  <a:chExt cx="2543299" cy="1357343"/>
                </a:xfrm>
              </p:grpSpPr>
              <p:sp>
                <p:nvSpPr>
                  <p:cNvPr id="10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59478" y="3000392"/>
                    <a:ext cx="327565" cy="3693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</a:p>
                </p:txBody>
              </p:sp>
              <p:sp>
                <p:nvSpPr>
                  <p:cNvPr id="11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85736" y="2143122"/>
                    <a:ext cx="327565" cy="3693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В</a:t>
                    </a:r>
                  </a:p>
                </p:txBody>
              </p:sp>
              <p:sp>
                <p:nvSpPr>
                  <p:cNvPr id="12" name="Text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43744" y="3093257"/>
                    <a:ext cx="327565" cy="40720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А</a:t>
                    </a:r>
                  </a:p>
                </p:txBody>
              </p:sp>
            </p:grpSp>
          </p:grpSp>
          <p:sp>
            <p:nvSpPr>
              <p:cNvPr id="7" name="TextBox 40"/>
              <p:cNvSpPr txBox="1">
                <a:spLocks noChangeArrowheads="1"/>
              </p:cNvSpPr>
              <p:nvPr/>
            </p:nvSpPr>
            <p:spPr bwMode="auto">
              <a:xfrm>
                <a:off x="3601664" y="3988350"/>
                <a:ext cx="3273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8" name="Полилиния 47"/>
          <p:cNvSpPr/>
          <p:nvPr/>
        </p:nvSpPr>
        <p:spPr>
          <a:xfrm>
            <a:off x="1714480" y="1928802"/>
            <a:ext cx="1928826" cy="1571636"/>
          </a:xfrm>
          <a:custGeom>
            <a:avLst/>
            <a:gdLst>
              <a:gd name="connsiteX0" fmla="*/ 0 w 1928826"/>
              <a:gd name="connsiteY0" fmla="*/ 0 h 1571636"/>
              <a:gd name="connsiteX1" fmla="*/ 1928826 w 1928826"/>
              <a:gd name="connsiteY1" fmla="*/ 0 h 1571636"/>
              <a:gd name="connsiteX2" fmla="*/ 1928826 w 1928826"/>
              <a:gd name="connsiteY2" fmla="*/ 1571636 h 1571636"/>
              <a:gd name="connsiteX3" fmla="*/ 0 w 1928826"/>
              <a:gd name="connsiteY3" fmla="*/ 1571636 h 1571636"/>
              <a:gd name="connsiteX4" fmla="*/ 0 w 1928826"/>
              <a:gd name="connsiteY4" fmla="*/ 0 h 157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8826" h="1571636">
                <a:moveTo>
                  <a:pt x="0" y="0"/>
                </a:moveTo>
                <a:lnTo>
                  <a:pt x="1928826" y="0"/>
                </a:lnTo>
                <a:lnTo>
                  <a:pt x="1928826" y="1571636"/>
                </a:lnTo>
                <a:lnTo>
                  <a:pt x="0" y="157163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ый треугольник 50"/>
          <p:cNvSpPr/>
          <p:nvPr/>
        </p:nvSpPr>
        <p:spPr>
          <a:xfrm>
            <a:off x="1714480" y="2714620"/>
            <a:ext cx="1571636" cy="785818"/>
          </a:xfrm>
          <a:prstGeom prst="rtTriangle">
            <a:avLst/>
          </a:prstGeom>
          <a:solidFill>
            <a:srgbClr val="2EDE4B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5" name="Группа 54"/>
          <p:cNvGrpSpPr/>
          <p:nvPr/>
        </p:nvGrpSpPr>
        <p:grpSpPr>
          <a:xfrm>
            <a:off x="1728000" y="1928802"/>
            <a:ext cx="360000" cy="807198"/>
            <a:chOff x="1728000" y="1928802"/>
            <a:chExt cx="360000" cy="807198"/>
          </a:xfrm>
        </p:grpSpPr>
        <p:sp>
          <p:nvSpPr>
            <p:cNvPr id="49" name="Прямоугольный треугольник 48"/>
            <p:cNvSpPr/>
            <p:nvPr/>
          </p:nvSpPr>
          <p:spPr>
            <a:xfrm rot="10800000" flipH="1">
              <a:off x="1728000" y="1944000"/>
              <a:ext cx="360000" cy="792000"/>
            </a:xfrm>
            <a:prstGeom prst="rtTriangle">
              <a:avLst/>
            </a:prstGeom>
            <a:solidFill>
              <a:srgbClr val="FFFF00">
                <a:alpha val="7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649" name="Picture 1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5918" y="1928802"/>
              <a:ext cx="238125" cy="342900"/>
            </a:xfrm>
            <a:prstGeom prst="rect">
              <a:avLst/>
            </a:prstGeom>
            <a:noFill/>
          </p:spPr>
        </p:pic>
      </p:grp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8" name="Группа 57"/>
          <p:cNvGrpSpPr/>
          <p:nvPr/>
        </p:nvGrpSpPr>
        <p:grpSpPr>
          <a:xfrm>
            <a:off x="2071670" y="1928802"/>
            <a:ext cx="1571636" cy="785818"/>
            <a:chOff x="2071670" y="1928802"/>
            <a:chExt cx="1571636" cy="785818"/>
          </a:xfrm>
        </p:grpSpPr>
        <p:sp>
          <p:nvSpPr>
            <p:cNvPr id="52" name="Прямоугольный треугольник 51"/>
            <p:cNvSpPr/>
            <p:nvPr/>
          </p:nvSpPr>
          <p:spPr>
            <a:xfrm rot="10800000">
              <a:off x="2071670" y="1928802"/>
              <a:ext cx="1571636" cy="785818"/>
            </a:xfrm>
            <a:prstGeom prst="rtTriangle">
              <a:avLst/>
            </a:prstGeom>
            <a:solidFill>
              <a:srgbClr val="8B2F8D">
                <a:alpha val="56863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651" name="Picture 3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43240" y="2000240"/>
              <a:ext cx="238125" cy="342900"/>
            </a:xfrm>
            <a:prstGeom prst="rect">
              <a:avLst/>
            </a:prstGeom>
            <a:noFill/>
          </p:spPr>
        </p:pic>
      </p:grp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1" name="Группа 60"/>
          <p:cNvGrpSpPr/>
          <p:nvPr/>
        </p:nvGrpSpPr>
        <p:grpSpPr>
          <a:xfrm>
            <a:off x="3286116" y="2714620"/>
            <a:ext cx="381001" cy="792000"/>
            <a:chOff x="3286116" y="2714620"/>
            <a:chExt cx="381001" cy="792000"/>
          </a:xfrm>
        </p:grpSpPr>
        <p:sp>
          <p:nvSpPr>
            <p:cNvPr id="50" name="Прямоугольный треугольник 49"/>
            <p:cNvSpPr/>
            <p:nvPr/>
          </p:nvSpPr>
          <p:spPr>
            <a:xfrm flipH="1">
              <a:off x="3286116" y="2714620"/>
              <a:ext cx="360000" cy="792000"/>
            </a:xfrm>
            <a:prstGeom prst="rtTriangle">
              <a:avLst/>
            </a:prstGeom>
            <a:solidFill>
              <a:srgbClr val="00B0F0">
                <a:alpha val="7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653" name="Picture 5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28992" y="3143248"/>
              <a:ext cx="238125" cy="342900"/>
            </a:xfrm>
            <a:prstGeom prst="rect">
              <a:avLst/>
            </a:prstGeom>
            <a:noFill/>
          </p:spPr>
        </p:pic>
      </p:grp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071810"/>
            <a:ext cx="238125" cy="342900"/>
          </a:xfrm>
          <a:prstGeom prst="rect">
            <a:avLst/>
          </a:prstGeom>
          <a:noFill/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357694"/>
            <a:ext cx="1085850" cy="409575"/>
          </a:xfrm>
          <a:prstGeom prst="rect">
            <a:avLst/>
          </a:prstGeom>
          <a:noFill/>
        </p:spPr>
      </p:pic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429132"/>
            <a:ext cx="2743200" cy="381000"/>
          </a:xfrm>
          <a:prstGeom prst="rect">
            <a:avLst/>
          </a:prstGeom>
          <a:noFill/>
        </p:spPr>
      </p:pic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60" name="Picture 12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929198"/>
            <a:ext cx="5362575" cy="619125"/>
          </a:xfrm>
          <a:prstGeom prst="rect">
            <a:avLst/>
          </a:prstGeom>
          <a:noFill/>
        </p:spPr>
      </p:pic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6" name="Группа 75"/>
          <p:cNvGrpSpPr/>
          <p:nvPr/>
        </p:nvGrpSpPr>
        <p:grpSpPr>
          <a:xfrm>
            <a:off x="2786050" y="5372117"/>
            <a:ext cx="642938" cy="557213"/>
            <a:chOff x="2786050" y="5300679"/>
            <a:chExt cx="642938" cy="557213"/>
          </a:xfrm>
        </p:grpSpPr>
        <p:sp>
          <p:nvSpPr>
            <p:cNvPr id="72" name="Freeform 92"/>
            <p:cNvSpPr>
              <a:spLocks/>
            </p:cNvSpPr>
            <p:nvPr/>
          </p:nvSpPr>
          <p:spPr bwMode="auto">
            <a:xfrm>
              <a:off x="2786050" y="5300679"/>
              <a:ext cx="642938" cy="142876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7663" name="Picture 15"/>
            <p:cNvPicPr>
              <a:picLocks noChangeAspect="1" noChangeArrowheads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28926" y="5500702"/>
              <a:ext cx="314325" cy="357190"/>
            </a:xfrm>
            <a:prstGeom prst="rect">
              <a:avLst/>
            </a:prstGeom>
            <a:noFill/>
          </p:spPr>
        </p:pic>
      </p:grpSp>
      <p:grpSp>
        <p:nvGrpSpPr>
          <p:cNvPr id="77" name="Группа 235"/>
          <p:cNvGrpSpPr>
            <a:grpSpLocks/>
          </p:cNvGrpSpPr>
          <p:nvPr/>
        </p:nvGrpSpPr>
        <p:grpSpPr bwMode="auto">
          <a:xfrm>
            <a:off x="3500430" y="5349893"/>
            <a:ext cx="990600" cy="650875"/>
            <a:chOff x="5072066" y="3571876"/>
            <a:chExt cx="990600" cy="650876"/>
          </a:xfrm>
        </p:grpSpPr>
        <p:sp>
          <p:nvSpPr>
            <p:cNvPr id="78" name="Freeform 92"/>
            <p:cNvSpPr>
              <a:spLocks/>
            </p:cNvSpPr>
            <p:nvPr/>
          </p:nvSpPr>
          <p:spPr bwMode="auto">
            <a:xfrm>
              <a:off x="5072066" y="3571876"/>
              <a:ext cx="990600" cy="152400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9" name="Object 46"/>
            <p:cNvGraphicFramePr>
              <a:graphicFrameLocks noChangeAspect="1"/>
            </p:cNvGraphicFramePr>
            <p:nvPr/>
          </p:nvGraphicFramePr>
          <p:xfrm>
            <a:off x="5357818" y="3714752"/>
            <a:ext cx="387350" cy="508000"/>
          </p:xfrm>
          <a:graphic>
            <a:graphicData uri="http://schemas.openxmlformats.org/presentationml/2006/ole">
              <p:oleObj spid="_x0000_s27665" name="Формула" r:id="rId15" imgW="164880" imgH="215640" progId="Equation.3">
                <p:embed/>
              </p:oleObj>
            </a:graphicData>
          </a:graphic>
        </p:graphicFrame>
      </p:grpSp>
      <p:grpSp>
        <p:nvGrpSpPr>
          <p:cNvPr id="80" name="Группа 236"/>
          <p:cNvGrpSpPr>
            <a:grpSpLocks/>
          </p:cNvGrpSpPr>
          <p:nvPr/>
        </p:nvGrpSpPr>
        <p:grpSpPr bwMode="auto">
          <a:xfrm>
            <a:off x="4572000" y="5429264"/>
            <a:ext cx="990600" cy="658808"/>
            <a:chOff x="6143636" y="3571876"/>
            <a:chExt cx="990600" cy="658809"/>
          </a:xfrm>
        </p:grpSpPr>
        <p:sp>
          <p:nvSpPr>
            <p:cNvPr id="81" name="Freeform 92"/>
            <p:cNvSpPr>
              <a:spLocks/>
            </p:cNvSpPr>
            <p:nvPr/>
          </p:nvSpPr>
          <p:spPr bwMode="auto">
            <a:xfrm>
              <a:off x="6143636" y="3571876"/>
              <a:ext cx="990600" cy="152400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82" name="Object 47"/>
            <p:cNvGraphicFramePr>
              <a:graphicFrameLocks noChangeAspect="1"/>
            </p:cNvGraphicFramePr>
            <p:nvPr/>
          </p:nvGraphicFramePr>
          <p:xfrm>
            <a:off x="6429388" y="3722685"/>
            <a:ext cx="415925" cy="508000"/>
          </p:xfrm>
          <a:graphic>
            <a:graphicData uri="http://schemas.openxmlformats.org/presentationml/2006/ole">
              <p:oleObj spid="_x0000_s27666" name="Формула" r:id="rId16" imgW="177480" imgH="215640" progId="Equation.3">
                <p:embed/>
              </p:oleObj>
            </a:graphicData>
          </a:graphic>
        </p:graphicFrame>
      </p:grpSp>
      <p:grpSp>
        <p:nvGrpSpPr>
          <p:cNvPr id="83" name="Группа 82"/>
          <p:cNvGrpSpPr/>
          <p:nvPr/>
        </p:nvGrpSpPr>
        <p:grpSpPr>
          <a:xfrm>
            <a:off x="5643570" y="5435621"/>
            <a:ext cx="990600" cy="565147"/>
            <a:chOff x="6143636" y="5135579"/>
            <a:chExt cx="990600" cy="565147"/>
          </a:xfrm>
        </p:grpSpPr>
        <p:sp>
          <p:nvSpPr>
            <p:cNvPr id="84" name="Freeform 92"/>
            <p:cNvSpPr>
              <a:spLocks/>
            </p:cNvSpPr>
            <p:nvPr/>
          </p:nvSpPr>
          <p:spPr bwMode="auto">
            <a:xfrm>
              <a:off x="6143636" y="5135579"/>
              <a:ext cx="990600" cy="152400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85" name="Picture 17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72264" y="5357826"/>
              <a:ext cx="238125" cy="342900"/>
            </a:xfrm>
            <a:prstGeom prst="rect">
              <a:avLst/>
            </a:prstGeom>
            <a:noFill/>
          </p:spPr>
        </p:pic>
      </p:grpSp>
      <p:grpSp>
        <p:nvGrpSpPr>
          <p:cNvPr id="86" name="Группа 85"/>
          <p:cNvGrpSpPr/>
          <p:nvPr/>
        </p:nvGrpSpPr>
        <p:grpSpPr>
          <a:xfrm>
            <a:off x="6786578" y="5443554"/>
            <a:ext cx="990600" cy="557214"/>
            <a:chOff x="7224738" y="5143512"/>
            <a:chExt cx="990600" cy="557214"/>
          </a:xfrm>
        </p:grpSpPr>
        <p:sp>
          <p:nvSpPr>
            <p:cNvPr id="87" name="Freeform 92"/>
            <p:cNvSpPr>
              <a:spLocks/>
            </p:cNvSpPr>
            <p:nvPr/>
          </p:nvSpPr>
          <p:spPr bwMode="auto">
            <a:xfrm>
              <a:off x="7224738" y="5143512"/>
              <a:ext cx="990600" cy="152400"/>
            </a:xfrm>
            <a:custGeom>
              <a:avLst/>
              <a:gdLst>
                <a:gd name="T0" fmla="*/ 0 w 672"/>
                <a:gd name="T1" fmla="*/ 0 h 96"/>
                <a:gd name="T2" fmla="*/ 2147483647 w 672"/>
                <a:gd name="T3" fmla="*/ 2147483647 h 96"/>
                <a:gd name="T4" fmla="*/ 2147483647 w 672"/>
                <a:gd name="T5" fmla="*/ 2147483647 h 96"/>
                <a:gd name="T6" fmla="*/ 2147483647 w 672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0"/>
                  </a:moveTo>
                  <a:lnTo>
                    <a:pt x="48" y="96"/>
                  </a:lnTo>
                  <a:lnTo>
                    <a:pt x="624" y="96"/>
                  </a:lnTo>
                  <a:lnTo>
                    <a:pt x="672" y="0"/>
                  </a:lnTo>
                </a:path>
              </a:pathLst>
            </a:custGeom>
            <a:noFill/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88" name="Picture 19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72396" y="5357826"/>
              <a:ext cx="238125" cy="342900"/>
            </a:xfrm>
            <a:prstGeom prst="rect">
              <a:avLst/>
            </a:prstGeom>
            <a:noFill/>
          </p:spPr>
        </p:pic>
      </p:grp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67" name="Picture 19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6143644"/>
            <a:ext cx="2571750" cy="342900"/>
          </a:xfrm>
          <a:prstGeom prst="rect">
            <a:avLst/>
          </a:prstGeom>
          <a:noFill/>
        </p:spPr>
      </p:pic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70" name="Picture 22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6143644"/>
            <a:ext cx="285750" cy="342900"/>
          </a:xfrm>
          <a:prstGeom prst="rect">
            <a:avLst/>
          </a:prstGeom>
          <a:noFill/>
        </p:spPr>
      </p:pic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5" name="Group 24"/>
          <p:cNvGrpSpPr>
            <a:grpSpLocks/>
          </p:cNvGrpSpPr>
          <p:nvPr/>
        </p:nvGrpSpPr>
        <p:grpSpPr bwMode="auto">
          <a:xfrm>
            <a:off x="4572000" y="5929330"/>
            <a:ext cx="3671888" cy="646113"/>
            <a:chOff x="3024" y="1408"/>
            <a:chExt cx="2313" cy="407"/>
          </a:xfrm>
        </p:grpSpPr>
        <p:grpSp>
          <p:nvGrpSpPr>
            <p:cNvPr id="96" name="Group 25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11" name="Text Box 26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3</a:t>
                </a:r>
              </a:p>
            </p:txBody>
          </p:sp>
          <p:sp>
            <p:nvSpPr>
              <p:cNvPr id="112" name="Text Box 27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х</a:t>
                </a:r>
              </a:p>
            </p:txBody>
          </p:sp>
          <p:sp>
            <p:nvSpPr>
              <p:cNvPr id="113" name="Text Box 28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1</a:t>
                </a:r>
              </a:p>
            </p:txBody>
          </p:sp>
          <p:sp>
            <p:nvSpPr>
              <p:cNvPr id="114" name="Text Box 29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0</a:t>
                </a:r>
              </a:p>
            </p:txBody>
          </p:sp>
          <p:sp>
            <p:nvSpPr>
              <p:cNvPr id="115" name="Text Box 30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х</a:t>
                </a:r>
              </a:p>
            </p:txBody>
          </p:sp>
        </p:grpSp>
        <p:sp>
          <p:nvSpPr>
            <p:cNvPr id="97" name="Rectangle 31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" name="AutoShape 32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" name="Text Box 33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В 6</a:t>
              </a:r>
            </a:p>
          </p:txBody>
        </p:sp>
        <p:sp>
          <p:nvSpPr>
            <p:cNvPr id="100" name="Rectangle 34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" name="Rectangle 35"/>
            <p:cNvSpPr>
              <a:spLocks noChangeArrowheads="1"/>
            </p:cNvSpPr>
            <p:nvPr/>
          </p:nvSpPr>
          <p:spPr bwMode="auto">
            <a:xfrm>
              <a:off x="3918" y="1472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600" b="1" dirty="0" smtClean="0"/>
                <a:t>0</a:t>
              </a:r>
              <a:endParaRPr lang="ru-RU" sz="3600" b="1" dirty="0"/>
            </a:p>
          </p:txBody>
        </p:sp>
        <p:sp>
          <p:nvSpPr>
            <p:cNvPr id="102" name="Rectangle 36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03" name="Rectangle 37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" name="Rectangle 38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" name="Rectangle 39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" name="Text Box 40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107" name="Text Box 41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108" name="Text Box 42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dirty="0" smtClean="0"/>
                <a:t>1</a:t>
              </a:r>
              <a:endParaRPr lang="ru-RU" sz="3600" b="1" dirty="0"/>
            </a:p>
          </p:txBody>
        </p:sp>
        <p:sp>
          <p:nvSpPr>
            <p:cNvPr id="109" name="Text Box 43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/>
            </a:p>
          </p:txBody>
        </p:sp>
        <p:sp>
          <p:nvSpPr>
            <p:cNvPr id="110" name="Text Box 44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6"/>
          <p:cNvSpPr txBox="1">
            <a:spLocks noChangeArrowheads="1"/>
          </p:cNvSpPr>
          <p:nvPr/>
        </p:nvSpPr>
        <p:spPr bwMode="auto">
          <a:xfrm>
            <a:off x="214313" y="142852"/>
            <a:ext cx="86439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Найдите площадь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квадрата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считая стороны квадратных клеток равными 1.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277810" y="1071546"/>
            <a:ext cx="3937000" cy="3563938"/>
            <a:chOff x="142844" y="1071546"/>
            <a:chExt cx="3937000" cy="3563938"/>
          </a:xfrm>
        </p:grpSpPr>
        <p:sp>
          <p:nvSpPr>
            <p:cNvPr id="36" name="Прямоугольник 35"/>
            <p:cNvSpPr/>
            <p:nvPr/>
          </p:nvSpPr>
          <p:spPr>
            <a:xfrm rot="-2640000">
              <a:off x="1512000" y="2088000"/>
              <a:ext cx="1116000" cy="1116000"/>
            </a:xfrm>
            <a:prstGeom prst="rect">
              <a:avLst/>
            </a:prstGeom>
            <a:solidFill>
              <a:srgbClr val="F6F616">
                <a:alpha val="6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142844" y="1071546"/>
              <a:ext cx="3937000" cy="3563938"/>
              <a:chOff x="500034" y="1714488"/>
              <a:chExt cx="3937000" cy="3563938"/>
            </a:xfrm>
          </p:grpSpPr>
          <p:grpSp>
            <p:nvGrpSpPr>
              <p:cNvPr id="6" name="Группа 69"/>
              <p:cNvGrpSpPr/>
              <p:nvPr/>
            </p:nvGrpSpPr>
            <p:grpSpPr>
              <a:xfrm>
                <a:off x="500034" y="1714488"/>
                <a:ext cx="3937000" cy="3563938"/>
                <a:chOff x="500034" y="1714488"/>
                <a:chExt cx="3937000" cy="3563938"/>
              </a:xfrm>
            </p:grpSpPr>
            <p:grpSp>
              <p:nvGrpSpPr>
                <p:cNvPr id="8" name="Группа 1"/>
                <p:cNvGrpSpPr>
                  <a:grpSpLocks/>
                </p:cNvGrpSpPr>
                <p:nvPr/>
              </p:nvGrpSpPr>
              <p:grpSpPr bwMode="auto">
                <a:xfrm>
                  <a:off x="500034" y="1714488"/>
                  <a:ext cx="3937000" cy="3563938"/>
                  <a:chOff x="3992559" y="1944689"/>
                  <a:chExt cx="3937027" cy="3527426"/>
                </a:xfrm>
              </p:grpSpPr>
              <p:grpSp>
                <p:nvGrpSpPr>
                  <p:cNvPr id="13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3992559" y="1944689"/>
                    <a:ext cx="3897313" cy="3527426"/>
                    <a:chOff x="2557" y="968"/>
                    <a:chExt cx="2455" cy="2222"/>
                  </a:xfrm>
                </p:grpSpPr>
                <p:grpSp>
                  <p:nvGrpSpPr>
                    <p:cNvPr id="16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62" y="978"/>
                      <a:ext cx="2450" cy="2183"/>
                      <a:chOff x="2562" y="978"/>
                      <a:chExt cx="2450" cy="2183"/>
                    </a:xfrm>
                  </p:grpSpPr>
                  <p:sp>
                    <p:nvSpPr>
                      <p:cNvPr id="18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27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978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chemeClr val="accent1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" name="Line 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3161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01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220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8" y="978"/>
                        <a:ext cx="0" cy="2183"/>
                      </a:xfrm>
                      <a:prstGeom prst="line">
                        <a:avLst/>
                      </a:prstGeom>
                      <a:ln w="12700">
                        <a:prstDash val="sysDash"/>
                        <a:headEnd/>
                        <a:tailEnd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/>
                      <a:lstStyle/>
                      <a:p>
                        <a:pPr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24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5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5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9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6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4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7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3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2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chemeClr val="accent1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9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76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0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705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1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948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2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191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3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676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4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919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5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463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7" name="Line 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57" y="968"/>
                      <a:ext cx="0" cy="222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prstDash val="sysDash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cxnSp>
                <p:nvCxnSpPr>
                  <p:cNvPr id="14" name="Прямая соединительная линия 3"/>
                  <p:cNvCxnSpPr/>
                  <p:nvPr/>
                </p:nvCxnSpPr>
                <p:spPr>
                  <a:xfrm rot="5400000">
                    <a:off x="4214309" y="3714679"/>
                    <a:ext cx="3428438" cy="1588"/>
                  </a:xfrm>
                  <a:prstGeom prst="line">
                    <a:avLst/>
                  </a:prstGeom>
                  <a:ln w="1270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4"/>
                  <p:cNvCxnSpPr/>
                  <p:nvPr/>
                </p:nvCxnSpPr>
                <p:spPr>
                  <a:xfrm>
                    <a:off x="4000496" y="4285831"/>
                    <a:ext cx="3929090" cy="1572"/>
                  </a:xfrm>
                  <a:prstGeom prst="line">
                    <a:avLst/>
                  </a:prstGeom>
                  <a:ln w="127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Группа 30"/>
                <p:cNvGrpSpPr>
                  <a:grpSpLocks/>
                </p:cNvGrpSpPr>
                <p:nvPr/>
              </p:nvGrpSpPr>
              <p:grpSpPr bwMode="auto">
                <a:xfrm>
                  <a:off x="1357290" y="2143113"/>
                  <a:ext cx="2184781" cy="1357329"/>
                  <a:chOff x="1356559" y="2143122"/>
                  <a:chExt cx="2185924" cy="1357343"/>
                </a:xfrm>
              </p:grpSpPr>
              <p:sp>
                <p:nvSpPr>
                  <p:cNvPr id="10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14918" y="3131128"/>
                    <a:ext cx="327565" cy="3693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</a:p>
                </p:txBody>
              </p:sp>
              <p:sp>
                <p:nvSpPr>
                  <p:cNvPr id="11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85736" y="2143122"/>
                    <a:ext cx="327565" cy="3693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В</a:t>
                    </a:r>
                  </a:p>
                </p:txBody>
              </p:sp>
              <p:sp>
                <p:nvSpPr>
                  <p:cNvPr id="12" name="Text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56559" y="3093257"/>
                    <a:ext cx="327565" cy="40720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А</a:t>
                    </a:r>
                  </a:p>
                </p:txBody>
              </p:sp>
            </p:grpSp>
          </p:grpSp>
          <p:sp>
            <p:nvSpPr>
              <p:cNvPr id="7" name="TextBox 40"/>
              <p:cNvSpPr txBox="1">
                <a:spLocks noChangeArrowheads="1"/>
              </p:cNvSpPr>
              <p:nvPr/>
            </p:nvSpPr>
            <p:spPr bwMode="auto">
              <a:xfrm>
                <a:off x="2244342" y="4059800"/>
                <a:ext cx="3273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8" name="Группа 232"/>
          <p:cNvGrpSpPr>
            <a:grpSpLocks/>
          </p:cNvGrpSpPr>
          <p:nvPr/>
        </p:nvGrpSpPr>
        <p:grpSpPr bwMode="auto">
          <a:xfrm>
            <a:off x="4357698" y="642918"/>
            <a:ext cx="1714500" cy="1047750"/>
            <a:chOff x="4357686" y="1071546"/>
            <a:chExt cx="1714512" cy="1047751"/>
          </a:xfrm>
        </p:grpSpPr>
        <p:sp>
          <p:nvSpPr>
            <p:cNvPr id="39" name="Прямоугольный треугольник 38"/>
            <p:cNvSpPr/>
            <p:nvPr/>
          </p:nvSpPr>
          <p:spPr>
            <a:xfrm>
              <a:off x="4572001" y="1071546"/>
              <a:ext cx="1500197" cy="714376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0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67307" y="1643050"/>
              <a:ext cx="219073" cy="476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1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57686" y="1142984"/>
              <a:ext cx="200025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Прямоугольник 41"/>
            <p:cNvSpPr/>
            <p:nvPr/>
          </p:nvSpPr>
          <p:spPr>
            <a:xfrm>
              <a:off x="4572001" y="1643047"/>
              <a:ext cx="142876" cy="142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43" name="Группа 233"/>
          <p:cNvGrpSpPr>
            <a:grpSpLocks/>
          </p:cNvGrpSpPr>
          <p:nvPr/>
        </p:nvGrpSpPr>
        <p:grpSpPr bwMode="auto">
          <a:xfrm>
            <a:off x="6500840" y="642918"/>
            <a:ext cx="1928812" cy="857250"/>
            <a:chOff x="6643702" y="1071546"/>
            <a:chExt cx="1928826" cy="857256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6643702" y="1071546"/>
              <a:ext cx="1928826" cy="85725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5" name="Picture 1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15140" y="1071546"/>
              <a:ext cx="1704975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6" name="Picture 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67254" y="1785926"/>
            <a:ext cx="424815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Box 46"/>
          <p:cNvSpPr txBox="1"/>
          <p:nvPr/>
        </p:nvSpPr>
        <p:spPr>
          <a:xfrm>
            <a:off x="4500562" y="2357430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Достроим фигуру до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прямоугольника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440000" y="1872000"/>
            <a:ext cx="1584000" cy="158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5" name="Группа 54"/>
          <p:cNvGrpSpPr/>
          <p:nvPr/>
        </p:nvGrpSpPr>
        <p:grpSpPr>
          <a:xfrm>
            <a:off x="1428728" y="1857364"/>
            <a:ext cx="785818" cy="785818"/>
            <a:chOff x="1428728" y="1857364"/>
            <a:chExt cx="785818" cy="785818"/>
          </a:xfrm>
        </p:grpSpPr>
        <p:sp>
          <p:nvSpPr>
            <p:cNvPr id="49" name="Прямоугольный треугольник 48"/>
            <p:cNvSpPr/>
            <p:nvPr/>
          </p:nvSpPr>
          <p:spPr>
            <a:xfrm rot="5400000">
              <a:off x="1428728" y="1857364"/>
              <a:ext cx="785818" cy="785818"/>
            </a:xfrm>
            <a:prstGeom prst="rtTriangle">
              <a:avLst/>
            </a:prstGeom>
            <a:solidFill>
              <a:srgbClr val="8B2F8D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9697" name="Picture 1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0166" y="2000240"/>
              <a:ext cx="238125" cy="342900"/>
            </a:xfrm>
            <a:prstGeom prst="rect">
              <a:avLst/>
            </a:prstGeom>
            <a:noFill/>
          </p:spPr>
        </p:pic>
      </p:grp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8" name="Группа 57"/>
          <p:cNvGrpSpPr/>
          <p:nvPr/>
        </p:nvGrpSpPr>
        <p:grpSpPr>
          <a:xfrm>
            <a:off x="2214546" y="1857364"/>
            <a:ext cx="785818" cy="785818"/>
            <a:chOff x="2214546" y="1857364"/>
            <a:chExt cx="785818" cy="785818"/>
          </a:xfrm>
        </p:grpSpPr>
        <p:sp>
          <p:nvSpPr>
            <p:cNvPr id="50" name="Прямоугольный треугольник 49"/>
            <p:cNvSpPr/>
            <p:nvPr/>
          </p:nvSpPr>
          <p:spPr>
            <a:xfrm rot="10800000">
              <a:off x="2214546" y="1857364"/>
              <a:ext cx="785818" cy="785818"/>
            </a:xfrm>
            <a:prstGeom prst="rtTriangle">
              <a:avLst/>
            </a:prstGeom>
            <a:solidFill>
              <a:srgbClr val="8B2F8D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9699" name="Picture 3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14612" y="2000240"/>
              <a:ext cx="238125" cy="342900"/>
            </a:xfrm>
            <a:prstGeom prst="rect">
              <a:avLst/>
            </a:prstGeom>
            <a:noFill/>
          </p:spPr>
        </p:pic>
      </p:grp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1" name="Группа 60"/>
          <p:cNvGrpSpPr/>
          <p:nvPr/>
        </p:nvGrpSpPr>
        <p:grpSpPr>
          <a:xfrm>
            <a:off x="2214546" y="2643182"/>
            <a:ext cx="785818" cy="785818"/>
            <a:chOff x="2214546" y="2643182"/>
            <a:chExt cx="785818" cy="785818"/>
          </a:xfrm>
        </p:grpSpPr>
        <p:sp>
          <p:nvSpPr>
            <p:cNvPr id="51" name="Прямоугольный треугольник 50"/>
            <p:cNvSpPr/>
            <p:nvPr/>
          </p:nvSpPr>
          <p:spPr>
            <a:xfrm rot="16200000">
              <a:off x="2214546" y="2643182"/>
              <a:ext cx="785818" cy="785818"/>
            </a:xfrm>
            <a:prstGeom prst="rtTriangle">
              <a:avLst/>
            </a:prstGeom>
            <a:solidFill>
              <a:srgbClr val="8B2F8D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9701" name="Picture 5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14612" y="3071810"/>
              <a:ext cx="238125" cy="342900"/>
            </a:xfrm>
            <a:prstGeom prst="rect">
              <a:avLst/>
            </a:prstGeom>
            <a:noFill/>
          </p:spPr>
        </p:pic>
      </p:grp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4" name="Группа 63"/>
          <p:cNvGrpSpPr/>
          <p:nvPr/>
        </p:nvGrpSpPr>
        <p:grpSpPr>
          <a:xfrm>
            <a:off x="1428728" y="2643182"/>
            <a:ext cx="785818" cy="785818"/>
            <a:chOff x="1428728" y="2643182"/>
            <a:chExt cx="785818" cy="785818"/>
          </a:xfrm>
        </p:grpSpPr>
        <p:sp>
          <p:nvSpPr>
            <p:cNvPr id="52" name="Прямоугольный треугольник 51"/>
            <p:cNvSpPr/>
            <p:nvPr/>
          </p:nvSpPr>
          <p:spPr>
            <a:xfrm>
              <a:off x="1428728" y="2643182"/>
              <a:ext cx="785818" cy="785818"/>
            </a:xfrm>
            <a:prstGeom prst="rtTriangle">
              <a:avLst/>
            </a:prstGeom>
            <a:solidFill>
              <a:srgbClr val="8B2F8D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9703" name="Picture 7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0166" y="3071810"/>
              <a:ext cx="238125" cy="342900"/>
            </a:xfrm>
            <a:prstGeom prst="rect">
              <a:avLst/>
            </a:prstGeom>
            <a:noFill/>
          </p:spPr>
        </p:pic>
      </p:grp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7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91080" y="2786058"/>
            <a:ext cx="495300" cy="342900"/>
          </a:xfrm>
          <a:prstGeom prst="rect">
            <a:avLst/>
          </a:prstGeom>
          <a:noFill/>
        </p:spPr>
      </p:pic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9" name="Picture 1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3059" y="2786058"/>
            <a:ext cx="504825" cy="342900"/>
          </a:xfrm>
          <a:prstGeom prst="rect">
            <a:avLst/>
          </a:prstGeom>
          <a:noFill/>
        </p:spPr>
      </p:pic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11" name="Picture 1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4563" y="2786058"/>
            <a:ext cx="504825" cy="342900"/>
          </a:xfrm>
          <a:prstGeom prst="rect">
            <a:avLst/>
          </a:prstGeom>
          <a:noFill/>
        </p:spPr>
      </p:pic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13" name="Picture 1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6067" y="2786058"/>
            <a:ext cx="504825" cy="342900"/>
          </a:xfrm>
          <a:prstGeom prst="rect">
            <a:avLst/>
          </a:prstGeom>
          <a:noFill/>
        </p:spPr>
      </p:pic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15" name="Picture 19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6150" y="2643182"/>
            <a:ext cx="1047750" cy="619125"/>
          </a:xfrm>
          <a:prstGeom prst="rect">
            <a:avLst/>
          </a:prstGeom>
          <a:noFill/>
        </p:spPr>
      </p:pic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" name="Picture 6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71968" y="3286124"/>
            <a:ext cx="1085850" cy="409575"/>
          </a:xfrm>
          <a:prstGeom prst="rect">
            <a:avLst/>
          </a:prstGeom>
          <a:noFill/>
        </p:spPr>
      </p:pic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19" name="Picture 23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357562"/>
            <a:ext cx="1352550" cy="342900"/>
          </a:xfrm>
          <a:prstGeom prst="rect">
            <a:avLst/>
          </a:prstGeom>
          <a:noFill/>
        </p:spPr>
      </p:pic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22" name="Picture 26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786058"/>
            <a:ext cx="400050" cy="342900"/>
          </a:xfrm>
          <a:prstGeom prst="rect">
            <a:avLst/>
          </a:prstGeom>
          <a:noFill/>
        </p:spPr>
      </p:pic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24" name="Picture 28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3357562"/>
            <a:ext cx="1495425" cy="342900"/>
          </a:xfrm>
          <a:prstGeom prst="rect">
            <a:avLst/>
          </a:prstGeom>
          <a:noFill/>
        </p:spPr>
      </p:pic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27" name="Picture 31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6776" y="2786058"/>
            <a:ext cx="142875" cy="342900"/>
          </a:xfrm>
          <a:prstGeom prst="rect">
            <a:avLst/>
          </a:prstGeom>
          <a:noFill/>
        </p:spPr>
      </p:pic>
      <p:pic>
        <p:nvPicPr>
          <p:cNvPr id="90" name="Picture 28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214" y="3286124"/>
            <a:ext cx="171450" cy="409575"/>
          </a:xfrm>
          <a:prstGeom prst="rect">
            <a:avLst/>
          </a:prstGeom>
          <a:noFill/>
        </p:spPr>
      </p:pic>
      <p:grpSp>
        <p:nvGrpSpPr>
          <p:cNvPr id="91" name="Group 24"/>
          <p:cNvGrpSpPr>
            <a:grpSpLocks/>
          </p:cNvGrpSpPr>
          <p:nvPr/>
        </p:nvGrpSpPr>
        <p:grpSpPr bwMode="auto">
          <a:xfrm>
            <a:off x="4572000" y="5929330"/>
            <a:ext cx="3671888" cy="646113"/>
            <a:chOff x="3024" y="1408"/>
            <a:chExt cx="2313" cy="407"/>
          </a:xfrm>
        </p:grpSpPr>
        <p:grpSp>
          <p:nvGrpSpPr>
            <p:cNvPr id="92" name="Group 25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07" name="Text Box 26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3</a:t>
                </a:r>
              </a:p>
            </p:txBody>
          </p:sp>
          <p:sp>
            <p:nvSpPr>
              <p:cNvPr id="108" name="Text Box 27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х</a:t>
                </a:r>
              </a:p>
            </p:txBody>
          </p:sp>
          <p:sp>
            <p:nvSpPr>
              <p:cNvPr id="109" name="Text Box 28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1</a:t>
                </a:r>
              </a:p>
            </p:txBody>
          </p:sp>
          <p:sp>
            <p:nvSpPr>
              <p:cNvPr id="110" name="Text Box 29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0</a:t>
                </a:r>
              </a:p>
            </p:txBody>
          </p:sp>
          <p:sp>
            <p:nvSpPr>
              <p:cNvPr id="111" name="Text Box 30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х</a:t>
                </a:r>
              </a:p>
            </p:txBody>
          </p:sp>
        </p:grpSp>
        <p:sp>
          <p:nvSpPr>
            <p:cNvPr id="93" name="Rectangle 31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" name="AutoShape 32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В 6</a:t>
              </a:r>
            </a:p>
          </p:txBody>
        </p:sp>
        <p:sp>
          <p:nvSpPr>
            <p:cNvPr id="96" name="Rectangle 34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7" name="Rectangle 35"/>
            <p:cNvSpPr>
              <a:spLocks noChangeArrowheads="1"/>
            </p:cNvSpPr>
            <p:nvPr/>
          </p:nvSpPr>
          <p:spPr bwMode="auto">
            <a:xfrm>
              <a:off x="3918" y="1472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600" b="1" dirty="0"/>
            </a:p>
          </p:txBody>
        </p:sp>
        <p:sp>
          <p:nvSpPr>
            <p:cNvPr id="98" name="Rectangle 36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99" name="Rectangle 37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" name="Rectangle 38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" name="Rectangle 39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" name="Text Box 40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103" name="Text Box 41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104" name="Text Box 42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dirty="0" smtClean="0"/>
                <a:t>8</a:t>
              </a:r>
              <a:endParaRPr lang="ru-RU" sz="3600" b="1" dirty="0"/>
            </a:p>
          </p:txBody>
        </p:sp>
        <p:sp>
          <p:nvSpPr>
            <p:cNvPr id="105" name="Text Box 43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/>
            </a:p>
          </p:txBody>
        </p:sp>
        <p:sp>
          <p:nvSpPr>
            <p:cNvPr id="106" name="Text Box 44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6"/>
          <p:cNvSpPr txBox="1">
            <a:spLocks noChangeArrowheads="1"/>
          </p:cNvSpPr>
          <p:nvPr/>
        </p:nvSpPr>
        <p:spPr bwMode="auto">
          <a:xfrm>
            <a:off x="214313" y="142852"/>
            <a:ext cx="86439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Найдите площадь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ромба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считая стороны квадратных клеток равными 1.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277810" y="1071546"/>
            <a:ext cx="3937000" cy="3563938"/>
            <a:chOff x="277810" y="1071546"/>
            <a:chExt cx="3937000" cy="3563938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277810" y="1071546"/>
              <a:ext cx="3937000" cy="3563938"/>
              <a:chOff x="500034" y="1714488"/>
              <a:chExt cx="3937000" cy="3563938"/>
            </a:xfrm>
          </p:grpSpPr>
          <p:grpSp>
            <p:nvGrpSpPr>
              <p:cNvPr id="6" name="Группа 69"/>
              <p:cNvGrpSpPr/>
              <p:nvPr/>
            </p:nvGrpSpPr>
            <p:grpSpPr>
              <a:xfrm>
                <a:off x="500034" y="1714488"/>
                <a:ext cx="3937000" cy="3563938"/>
                <a:chOff x="500034" y="1714488"/>
                <a:chExt cx="3937000" cy="3563938"/>
              </a:xfrm>
            </p:grpSpPr>
            <p:grpSp>
              <p:nvGrpSpPr>
                <p:cNvPr id="8" name="Группа 1"/>
                <p:cNvGrpSpPr>
                  <a:grpSpLocks/>
                </p:cNvGrpSpPr>
                <p:nvPr/>
              </p:nvGrpSpPr>
              <p:grpSpPr bwMode="auto">
                <a:xfrm>
                  <a:off x="500034" y="1714488"/>
                  <a:ext cx="3937000" cy="3563938"/>
                  <a:chOff x="3992559" y="1944689"/>
                  <a:chExt cx="3937027" cy="3527426"/>
                </a:xfrm>
              </p:grpSpPr>
              <p:grpSp>
                <p:nvGrpSpPr>
                  <p:cNvPr id="13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3992559" y="1944689"/>
                    <a:ext cx="3897313" cy="3527426"/>
                    <a:chOff x="2557" y="968"/>
                    <a:chExt cx="2455" cy="2222"/>
                  </a:xfrm>
                </p:grpSpPr>
                <p:grpSp>
                  <p:nvGrpSpPr>
                    <p:cNvPr id="16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62" y="978"/>
                      <a:ext cx="2450" cy="2183"/>
                      <a:chOff x="2562" y="978"/>
                      <a:chExt cx="2450" cy="2183"/>
                    </a:xfrm>
                  </p:grpSpPr>
                  <p:sp>
                    <p:nvSpPr>
                      <p:cNvPr id="18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27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978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chemeClr val="accent1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" name="Line 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3161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01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220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8" y="978"/>
                        <a:ext cx="0" cy="2183"/>
                      </a:xfrm>
                      <a:prstGeom prst="line">
                        <a:avLst/>
                      </a:prstGeom>
                      <a:ln w="12700">
                        <a:prstDash val="sysDash"/>
                        <a:headEnd/>
                        <a:tailEnd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/>
                      <a:lstStyle/>
                      <a:p>
                        <a:pPr>
                          <a:defRPr/>
                        </a:pPr>
                        <a:endParaRPr lang="ru-RU"/>
                      </a:p>
                    </p:txBody>
                  </p:sp>
                  <p:sp>
                    <p:nvSpPr>
                      <p:cNvPr id="24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5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5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9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6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4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7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3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22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chemeClr val="accent1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9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768" y="978"/>
                        <a:ext cx="0" cy="2183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0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705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1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948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2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191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3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676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4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919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5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1463"/>
                        <a:ext cx="2450" cy="0"/>
                      </a:xfrm>
                      <a:prstGeom prst="line">
                        <a:avLst/>
                      </a:prstGeom>
                      <a:noFill/>
                      <a:ln w="12700" cap="rnd">
                        <a:solidFill>
                          <a:srgbClr val="3366CC"/>
                        </a:solidFill>
                        <a:prstDash val="sys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7" name="Line 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57" y="968"/>
                      <a:ext cx="0" cy="222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prstDash val="sysDash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cxnSp>
                <p:nvCxnSpPr>
                  <p:cNvPr id="14" name="Прямая соединительная линия 3"/>
                  <p:cNvCxnSpPr/>
                  <p:nvPr/>
                </p:nvCxnSpPr>
                <p:spPr>
                  <a:xfrm rot="5400000">
                    <a:off x="4214309" y="3714679"/>
                    <a:ext cx="3428438" cy="1588"/>
                  </a:xfrm>
                  <a:prstGeom prst="line">
                    <a:avLst/>
                  </a:prstGeom>
                  <a:ln w="12700">
                    <a:solidFill>
                      <a:srgbClr val="0070C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4"/>
                  <p:cNvCxnSpPr/>
                  <p:nvPr/>
                </p:nvCxnSpPr>
                <p:spPr>
                  <a:xfrm>
                    <a:off x="4000496" y="4285831"/>
                    <a:ext cx="3929090" cy="1572"/>
                  </a:xfrm>
                  <a:prstGeom prst="line">
                    <a:avLst/>
                  </a:prstGeom>
                  <a:ln w="127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Группа 30"/>
                <p:cNvGrpSpPr>
                  <a:grpSpLocks/>
                </p:cNvGrpSpPr>
                <p:nvPr/>
              </p:nvGrpSpPr>
              <p:grpSpPr bwMode="auto">
                <a:xfrm>
                  <a:off x="1365200" y="2202415"/>
                  <a:ext cx="1571636" cy="1562350"/>
                  <a:chOff x="1364472" y="2202426"/>
                  <a:chExt cx="1572460" cy="1562368"/>
                </a:xfrm>
              </p:grpSpPr>
              <p:sp>
                <p:nvSpPr>
                  <p:cNvPr id="11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64472" y="2202426"/>
                    <a:ext cx="327565" cy="3693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В</a:t>
                    </a:r>
                  </a:p>
                </p:txBody>
              </p:sp>
              <p:sp>
                <p:nvSpPr>
                  <p:cNvPr id="12" name="Text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66087" y="3357586"/>
                    <a:ext cx="327566" cy="40720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А</a:t>
                    </a:r>
                  </a:p>
                </p:txBody>
              </p:sp>
              <p:sp>
                <p:nvSpPr>
                  <p:cNvPr id="10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09366" y="2845376"/>
                    <a:ext cx="327566" cy="3693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</a:p>
                </p:txBody>
              </p:sp>
            </p:grpSp>
          </p:grpSp>
          <p:sp>
            <p:nvSpPr>
              <p:cNvPr id="7" name="TextBox 40"/>
              <p:cNvSpPr txBox="1">
                <a:spLocks noChangeArrowheads="1"/>
              </p:cNvSpPr>
              <p:nvPr/>
            </p:nvSpPr>
            <p:spPr bwMode="auto">
              <a:xfrm>
                <a:off x="3180946" y="3929066"/>
                <a:ext cx="3273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Полилиния 35"/>
            <p:cNvSpPr/>
            <p:nvPr/>
          </p:nvSpPr>
          <p:spPr>
            <a:xfrm rot="60000">
              <a:off x="1429594" y="1874216"/>
              <a:ext cx="1616607" cy="1561769"/>
            </a:xfrm>
            <a:custGeom>
              <a:avLst/>
              <a:gdLst>
                <a:gd name="connsiteX0" fmla="*/ 0 w 1571636"/>
                <a:gd name="connsiteY0" fmla="*/ 0 h 1214446"/>
                <a:gd name="connsiteX1" fmla="*/ 1571636 w 1571636"/>
                <a:gd name="connsiteY1" fmla="*/ 0 h 1214446"/>
                <a:gd name="connsiteX2" fmla="*/ 1571636 w 1571636"/>
                <a:gd name="connsiteY2" fmla="*/ 1214446 h 1214446"/>
                <a:gd name="connsiteX3" fmla="*/ 0 w 1571636"/>
                <a:gd name="connsiteY3" fmla="*/ 1214446 h 1214446"/>
                <a:gd name="connsiteX4" fmla="*/ 0 w 1571636"/>
                <a:gd name="connsiteY4" fmla="*/ 0 h 1214446"/>
                <a:gd name="connsiteX0" fmla="*/ 0 w 2000296"/>
                <a:gd name="connsiteY0" fmla="*/ 0 h 1785974"/>
                <a:gd name="connsiteX1" fmla="*/ 2000296 w 2000296"/>
                <a:gd name="connsiteY1" fmla="*/ 571528 h 1785974"/>
                <a:gd name="connsiteX2" fmla="*/ 2000296 w 2000296"/>
                <a:gd name="connsiteY2" fmla="*/ 1785974 h 1785974"/>
                <a:gd name="connsiteX3" fmla="*/ 428660 w 2000296"/>
                <a:gd name="connsiteY3" fmla="*/ 1785974 h 1785974"/>
                <a:gd name="connsiteX4" fmla="*/ 0 w 2000296"/>
                <a:gd name="connsiteY4" fmla="*/ 0 h 1785974"/>
                <a:gd name="connsiteX0" fmla="*/ 0 w 2000296"/>
                <a:gd name="connsiteY0" fmla="*/ 0 h 1785974"/>
                <a:gd name="connsiteX1" fmla="*/ 1214446 w 2000296"/>
                <a:gd name="connsiteY1" fmla="*/ 428628 h 1785974"/>
                <a:gd name="connsiteX2" fmla="*/ 2000296 w 2000296"/>
                <a:gd name="connsiteY2" fmla="*/ 1785974 h 1785974"/>
                <a:gd name="connsiteX3" fmla="*/ 428660 w 2000296"/>
                <a:gd name="connsiteY3" fmla="*/ 1785974 h 1785974"/>
                <a:gd name="connsiteX4" fmla="*/ 0 w 2000296"/>
                <a:gd name="connsiteY4" fmla="*/ 0 h 1785974"/>
                <a:gd name="connsiteX0" fmla="*/ 0 w 2000296"/>
                <a:gd name="connsiteY0" fmla="*/ 0 h 1785974"/>
                <a:gd name="connsiteX1" fmla="*/ 1214446 w 2000296"/>
                <a:gd name="connsiteY1" fmla="*/ 428628 h 1785974"/>
                <a:gd name="connsiteX2" fmla="*/ 2000296 w 2000296"/>
                <a:gd name="connsiteY2" fmla="*/ 1785974 h 1785974"/>
                <a:gd name="connsiteX3" fmla="*/ 428660 w 2000296"/>
                <a:gd name="connsiteY3" fmla="*/ 1785974 h 1785974"/>
                <a:gd name="connsiteX4" fmla="*/ 0 w 2000296"/>
                <a:gd name="connsiteY4" fmla="*/ 0 h 1785974"/>
                <a:gd name="connsiteX0" fmla="*/ 0 w 2000296"/>
                <a:gd name="connsiteY0" fmla="*/ 0 h 1785974"/>
                <a:gd name="connsiteX1" fmla="*/ 1214446 w 2000296"/>
                <a:gd name="connsiteY1" fmla="*/ 428628 h 1785974"/>
                <a:gd name="connsiteX2" fmla="*/ 2000296 w 2000296"/>
                <a:gd name="connsiteY2" fmla="*/ 1785974 h 1785974"/>
                <a:gd name="connsiteX3" fmla="*/ 428660 w 2000296"/>
                <a:gd name="connsiteY3" fmla="*/ 1214446 h 1785974"/>
                <a:gd name="connsiteX4" fmla="*/ 0 w 2000296"/>
                <a:gd name="connsiteY4" fmla="*/ 0 h 1785974"/>
                <a:gd name="connsiteX0" fmla="*/ 0 w 2000296"/>
                <a:gd name="connsiteY0" fmla="*/ 0 h 1785974"/>
                <a:gd name="connsiteX1" fmla="*/ 1214446 w 2000296"/>
                <a:gd name="connsiteY1" fmla="*/ 428628 h 1785974"/>
                <a:gd name="connsiteX2" fmla="*/ 2000296 w 2000296"/>
                <a:gd name="connsiteY2" fmla="*/ 1785974 h 1785974"/>
                <a:gd name="connsiteX3" fmla="*/ 428660 w 2000296"/>
                <a:gd name="connsiteY3" fmla="*/ 1214446 h 1785974"/>
                <a:gd name="connsiteX4" fmla="*/ 0 w 2000296"/>
                <a:gd name="connsiteY4" fmla="*/ 0 h 1785974"/>
                <a:gd name="connsiteX0" fmla="*/ 0 w 1571636"/>
                <a:gd name="connsiteY0" fmla="*/ 0 h 1571636"/>
                <a:gd name="connsiteX1" fmla="*/ 1214446 w 1571636"/>
                <a:gd name="connsiteY1" fmla="*/ 428628 h 1571636"/>
                <a:gd name="connsiteX2" fmla="*/ 1571636 w 1571636"/>
                <a:gd name="connsiteY2" fmla="*/ 1571636 h 1571636"/>
                <a:gd name="connsiteX3" fmla="*/ 428660 w 1571636"/>
                <a:gd name="connsiteY3" fmla="*/ 1214446 h 1571636"/>
                <a:gd name="connsiteX4" fmla="*/ 0 w 1571636"/>
                <a:gd name="connsiteY4" fmla="*/ 0 h 1571636"/>
                <a:gd name="connsiteX0" fmla="*/ 0 w 1571636"/>
                <a:gd name="connsiteY0" fmla="*/ 0 h 1571636"/>
                <a:gd name="connsiteX1" fmla="*/ 1214446 w 1571636"/>
                <a:gd name="connsiteY1" fmla="*/ 428628 h 1571636"/>
                <a:gd name="connsiteX2" fmla="*/ 1571636 w 1571636"/>
                <a:gd name="connsiteY2" fmla="*/ 1571636 h 1571636"/>
                <a:gd name="connsiteX3" fmla="*/ 428660 w 1571636"/>
                <a:gd name="connsiteY3" fmla="*/ 1214446 h 1571636"/>
                <a:gd name="connsiteX4" fmla="*/ 0 w 1571636"/>
                <a:gd name="connsiteY4" fmla="*/ 0 h 1571636"/>
                <a:gd name="connsiteX0" fmla="*/ 0 w 1571636"/>
                <a:gd name="connsiteY0" fmla="*/ 0 h 1571636"/>
                <a:gd name="connsiteX1" fmla="*/ 1214446 w 1571636"/>
                <a:gd name="connsiteY1" fmla="*/ 428628 h 1571636"/>
                <a:gd name="connsiteX2" fmla="*/ 1571636 w 1571636"/>
                <a:gd name="connsiteY2" fmla="*/ 1571636 h 1571636"/>
                <a:gd name="connsiteX3" fmla="*/ 451752 w 1571636"/>
                <a:gd name="connsiteY3" fmla="*/ 1114721 h 1571636"/>
                <a:gd name="connsiteX4" fmla="*/ 0 w 1571636"/>
                <a:gd name="connsiteY4" fmla="*/ 0 h 1571636"/>
                <a:gd name="connsiteX0" fmla="*/ 0 w 1546457"/>
                <a:gd name="connsiteY0" fmla="*/ 0 h 1537380"/>
                <a:gd name="connsiteX1" fmla="*/ 1189267 w 1546457"/>
                <a:gd name="connsiteY1" fmla="*/ 394372 h 1537380"/>
                <a:gd name="connsiteX2" fmla="*/ 1546457 w 1546457"/>
                <a:gd name="connsiteY2" fmla="*/ 1537380 h 1537380"/>
                <a:gd name="connsiteX3" fmla="*/ 426573 w 1546457"/>
                <a:gd name="connsiteY3" fmla="*/ 1080465 h 1537380"/>
                <a:gd name="connsiteX4" fmla="*/ 0 w 1546457"/>
                <a:gd name="connsiteY4" fmla="*/ 0 h 1537380"/>
                <a:gd name="connsiteX0" fmla="*/ 0 w 1546457"/>
                <a:gd name="connsiteY0" fmla="*/ 0 h 1537380"/>
                <a:gd name="connsiteX1" fmla="*/ 1212849 w 1546457"/>
                <a:gd name="connsiteY1" fmla="*/ 362990 h 1537380"/>
                <a:gd name="connsiteX2" fmla="*/ 1546457 w 1546457"/>
                <a:gd name="connsiteY2" fmla="*/ 1537380 h 1537380"/>
                <a:gd name="connsiteX3" fmla="*/ 426573 w 1546457"/>
                <a:gd name="connsiteY3" fmla="*/ 1080465 h 1537380"/>
                <a:gd name="connsiteX4" fmla="*/ 0 w 1546457"/>
                <a:gd name="connsiteY4" fmla="*/ 0 h 1537380"/>
                <a:gd name="connsiteX0" fmla="*/ 0 w 1641290"/>
                <a:gd name="connsiteY0" fmla="*/ 0 h 1439035"/>
                <a:gd name="connsiteX1" fmla="*/ 1212849 w 1641290"/>
                <a:gd name="connsiteY1" fmla="*/ 362990 h 1439035"/>
                <a:gd name="connsiteX2" fmla="*/ 1641290 w 1641290"/>
                <a:gd name="connsiteY2" fmla="*/ 1439035 h 1439035"/>
                <a:gd name="connsiteX3" fmla="*/ 426573 w 1641290"/>
                <a:gd name="connsiteY3" fmla="*/ 1080465 h 1439035"/>
                <a:gd name="connsiteX4" fmla="*/ 0 w 1641290"/>
                <a:gd name="connsiteY4" fmla="*/ 0 h 1439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1290" h="1439035">
                  <a:moveTo>
                    <a:pt x="0" y="0"/>
                  </a:moveTo>
                  <a:lnTo>
                    <a:pt x="1212849" y="362990"/>
                  </a:lnTo>
                  <a:lnTo>
                    <a:pt x="1641290" y="1439035"/>
                  </a:lnTo>
                  <a:lnTo>
                    <a:pt x="426573" y="10804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F134">
                <a:alpha val="5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232"/>
          <p:cNvGrpSpPr>
            <a:grpSpLocks/>
          </p:cNvGrpSpPr>
          <p:nvPr/>
        </p:nvGrpSpPr>
        <p:grpSpPr bwMode="auto">
          <a:xfrm>
            <a:off x="4357698" y="642918"/>
            <a:ext cx="1714500" cy="1047750"/>
            <a:chOff x="4357686" y="1071546"/>
            <a:chExt cx="1714512" cy="1047751"/>
          </a:xfrm>
        </p:grpSpPr>
        <p:sp>
          <p:nvSpPr>
            <p:cNvPr id="39" name="Прямоугольный треугольник 38"/>
            <p:cNvSpPr/>
            <p:nvPr/>
          </p:nvSpPr>
          <p:spPr>
            <a:xfrm>
              <a:off x="4572001" y="1071546"/>
              <a:ext cx="1500197" cy="714376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0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67307" y="1643050"/>
              <a:ext cx="219073" cy="476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1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57686" y="1142984"/>
              <a:ext cx="200025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Прямоугольник 41"/>
            <p:cNvSpPr/>
            <p:nvPr/>
          </p:nvSpPr>
          <p:spPr>
            <a:xfrm>
              <a:off x="4572001" y="1643047"/>
              <a:ext cx="142876" cy="142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43" name="Группа 233"/>
          <p:cNvGrpSpPr>
            <a:grpSpLocks/>
          </p:cNvGrpSpPr>
          <p:nvPr/>
        </p:nvGrpSpPr>
        <p:grpSpPr bwMode="auto">
          <a:xfrm>
            <a:off x="6500840" y="642918"/>
            <a:ext cx="1928812" cy="857250"/>
            <a:chOff x="6643702" y="1071546"/>
            <a:chExt cx="1928826" cy="857256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6643702" y="1071546"/>
              <a:ext cx="1928826" cy="85725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5" name="Picture 1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15140" y="1071546"/>
              <a:ext cx="1704975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6" name="Picture 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67254" y="1785926"/>
            <a:ext cx="424815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Box 46"/>
          <p:cNvSpPr txBox="1"/>
          <p:nvPr/>
        </p:nvSpPr>
        <p:spPr>
          <a:xfrm>
            <a:off x="4500562" y="2357430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Достроим фигуру до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квадрата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440000" y="1872000"/>
            <a:ext cx="1587352" cy="158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0" name="Группа 89"/>
          <p:cNvGrpSpPr/>
          <p:nvPr/>
        </p:nvGrpSpPr>
        <p:grpSpPr>
          <a:xfrm>
            <a:off x="1428728" y="1857364"/>
            <a:ext cx="1188000" cy="438152"/>
            <a:chOff x="1428728" y="1857364"/>
            <a:chExt cx="1188000" cy="438152"/>
          </a:xfrm>
        </p:grpSpPr>
        <p:sp>
          <p:nvSpPr>
            <p:cNvPr id="53" name="Прямоугольный треугольник 52"/>
            <p:cNvSpPr/>
            <p:nvPr/>
          </p:nvSpPr>
          <p:spPr>
            <a:xfrm rot="16200000" flipH="1">
              <a:off x="1803652" y="1482440"/>
              <a:ext cx="438152" cy="1188000"/>
            </a:xfrm>
            <a:prstGeom prst="rtTriangle">
              <a:avLst/>
            </a:prstGeom>
            <a:solidFill>
              <a:srgbClr val="FF0000">
                <a:alpha val="7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721" name="Picture 1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984" y="1857364"/>
              <a:ext cx="238125" cy="342900"/>
            </a:xfrm>
            <a:prstGeom prst="rect">
              <a:avLst/>
            </a:prstGeom>
            <a:noFill/>
          </p:spPr>
        </p:pic>
      </p:grp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3" name="Группа 92"/>
          <p:cNvGrpSpPr/>
          <p:nvPr/>
        </p:nvGrpSpPr>
        <p:grpSpPr>
          <a:xfrm>
            <a:off x="2628000" y="1857364"/>
            <a:ext cx="372364" cy="396000"/>
            <a:chOff x="2628000" y="1857364"/>
            <a:chExt cx="372364" cy="396000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2628000" y="1857364"/>
              <a:ext cx="372364" cy="396000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723" name="Picture 3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3174" y="1857364"/>
              <a:ext cx="238125" cy="342900"/>
            </a:xfrm>
            <a:prstGeom prst="rect">
              <a:avLst/>
            </a:prstGeom>
            <a:noFill/>
          </p:spPr>
        </p:pic>
      </p:grp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6" name="Группа 95"/>
          <p:cNvGrpSpPr/>
          <p:nvPr/>
        </p:nvGrpSpPr>
        <p:grpSpPr>
          <a:xfrm>
            <a:off x="2643174" y="2249992"/>
            <a:ext cx="381001" cy="1224000"/>
            <a:chOff x="2643174" y="2249992"/>
            <a:chExt cx="381001" cy="1224000"/>
          </a:xfrm>
        </p:grpSpPr>
        <p:sp>
          <p:nvSpPr>
            <p:cNvPr id="87" name="Прямоугольный треугольник 86"/>
            <p:cNvSpPr/>
            <p:nvPr/>
          </p:nvSpPr>
          <p:spPr>
            <a:xfrm rot="10800000">
              <a:off x="2643174" y="2249992"/>
              <a:ext cx="357190" cy="1224000"/>
            </a:xfrm>
            <a:prstGeom prst="rtTriangle">
              <a:avLst/>
            </a:prstGeom>
            <a:solidFill>
              <a:srgbClr val="FF0000">
                <a:alpha val="7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725" name="Picture 5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6050" y="2357430"/>
              <a:ext cx="238125" cy="342900"/>
            </a:xfrm>
            <a:prstGeom prst="rect">
              <a:avLst/>
            </a:prstGeom>
            <a:noFill/>
          </p:spPr>
        </p:pic>
      </p:grp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9" name="Группа 98"/>
          <p:cNvGrpSpPr/>
          <p:nvPr/>
        </p:nvGrpSpPr>
        <p:grpSpPr>
          <a:xfrm>
            <a:off x="1857356" y="3071810"/>
            <a:ext cx="1143008" cy="414338"/>
            <a:chOff x="1857356" y="3071810"/>
            <a:chExt cx="1143008" cy="414338"/>
          </a:xfrm>
        </p:grpSpPr>
        <p:sp>
          <p:nvSpPr>
            <p:cNvPr id="52" name="Прямоугольный треугольник 51"/>
            <p:cNvSpPr/>
            <p:nvPr/>
          </p:nvSpPr>
          <p:spPr>
            <a:xfrm rot="5400000" flipH="1">
              <a:off x="2241414" y="2687752"/>
              <a:ext cx="374892" cy="1143008"/>
            </a:xfrm>
            <a:prstGeom prst="rtTriangle">
              <a:avLst/>
            </a:prstGeom>
            <a:solidFill>
              <a:srgbClr val="FF0000">
                <a:alpha val="7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727" name="Picture 7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28794" y="3143248"/>
              <a:ext cx="238125" cy="342900"/>
            </a:xfrm>
            <a:prstGeom prst="rect">
              <a:avLst/>
            </a:prstGeom>
            <a:noFill/>
          </p:spPr>
        </p:pic>
      </p:grp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2" name="Группа 101"/>
          <p:cNvGrpSpPr/>
          <p:nvPr/>
        </p:nvGrpSpPr>
        <p:grpSpPr>
          <a:xfrm>
            <a:off x="1428728" y="3033000"/>
            <a:ext cx="432000" cy="453148"/>
            <a:chOff x="1428728" y="3033000"/>
            <a:chExt cx="432000" cy="453148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1428728" y="3033000"/>
              <a:ext cx="432000" cy="432000"/>
            </a:xfrm>
            <a:prstGeom prst="rect">
              <a:avLst/>
            </a:prstGeom>
            <a:solidFill>
              <a:srgbClr val="00B0F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729" name="Picture 9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0166" y="3143248"/>
              <a:ext cx="238125" cy="342900"/>
            </a:xfrm>
            <a:prstGeom prst="rect">
              <a:avLst/>
            </a:prstGeom>
            <a:noFill/>
          </p:spPr>
        </p:pic>
      </p:grp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5" name="Группа 104"/>
          <p:cNvGrpSpPr/>
          <p:nvPr/>
        </p:nvGrpSpPr>
        <p:grpSpPr>
          <a:xfrm>
            <a:off x="1428728" y="1857364"/>
            <a:ext cx="428628" cy="1188000"/>
            <a:chOff x="1428728" y="1857364"/>
            <a:chExt cx="428628" cy="1188000"/>
          </a:xfrm>
        </p:grpSpPr>
        <p:sp>
          <p:nvSpPr>
            <p:cNvPr id="51" name="Прямоугольный треугольник 50"/>
            <p:cNvSpPr/>
            <p:nvPr/>
          </p:nvSpPr>
          <p:spPr>
            <a:xfrm>
              <a:off x="1428728" y="1857364"/>
              <a:ext cx="428628" cy="1188000"/>
            </a:xfrm>
            <a:prstGeom prst="rtTriangle">
              <a:avLst/>
            </a:prstGeom>
            <a:solidFill>
              <a:srgbClr val="FF0000">
                <a:alpha val="7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731" name="Picture 11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0166" y="2571744"/>
              <a:ext cx="238125" cy="342900"/>
            </a:xfrm>
            <a:prstGeom prst="rect">
              <a:avLst/>
            </a:prstGeom>
            <a:noFill/>
          </p:spPr>
        </p:pic>
      </p:grp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5" name="Picture 1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714620"/>
            <a:ext cx="504825" cy="342900"/>
          </a:xfrm>
          <a:prstGeom prst="rect">
            <a:avLst/>
          </a:prstGeom>
          <a:noFill/>
        </p:spPr>
      </p:pic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7" name="Picture 1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143248"/>
            <a:ext cx="504825" cy="342900"/>
          </a:xfrm>
          <a:prstGeom prst="rect">
            <a:avLst/>
          </a:prstGeom>
          <a:noFill/>
        </p:spPr>
      </p:pic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9" name="Picture 19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3143248"/>
            <a:ext cx="504825" cy="342900"/>
          </a:xfrm>
          <a:prstGeom prst="rect">
            <a:avLst/>
          </a:prstGeom>
          <a:noFill/>
        </p:spPr>
      </p:pic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41" name="Picture 21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714620"/>
            <a:ext cx="495300" cy="342900"/>
          </a:xfrm>
          <a:prstGeom prst="rect">
            <a:avLst/>
          </a:prstGeom>
          <a:noFill/>
        </p:spPr>
      </p:pic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43" name="Picture 23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714620"/>
            <a:ext cx="504825" cy="342900"/>
          </a:xfrm>
          <a:prstGeom prst="rect">
            <a:avLst/>
          </a:prstGeom>
          <a:noFill/>
        </p:spPr>
      </p:pic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45" name="Picture 25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714620"/>
            <a:ext cx="504825" cy="342900"/>
          </a:xfrm>
          <a:prstGeom prst="rect">
            <a:avLst/>
          </a:prstGeom>
          <a:noFill/>
        </p:spPr>
      </p:pic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48" name="Picture 28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2714620"/>
            <a:ext cx="504825" cy="342900"/>
          </a:xfrm>
          <a:prstGeom prst="rect">
            <a:avLst/>
          </a:prstGeom>
          <a:noFill/>
        </p:spPr>
      </p:pic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0" name="Picture 30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2571744"/>
            <a:ext cx="1047750" cy="619125"/>
          </a:xfrm>
          <a:prstGeom prst="rect">
            <a:avLst/>
          </a:prstGeom>
          <a:noFill/>
        </p:spPr>
      </p:pic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2" name="Picture 32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6776" y="2786058"/>
            <a:ext cx="333375" cy="342900"/>
          </a:xfrm>
          <a:prstGeom prst="rect">
            <a:avLst/>
          </a:prstGeom>
          <a:noFill/>
        </p:spPr>
      </p:pic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4" name="Picture 34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143248"/>
            <a:ext cx="590550" cy="342900"/>
          </a:xfrm>
          <a:prstGeom prst="rect">
            <a:avLst/>
          </a:prstGeom>
          <a:noFill/>
        </p:spPr>
      </p:pic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6" name="Picture 36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143248"/>
            <a:ext cx="723900" cy="342900"/>
          </a:xfrm>
          <a:prstGeom prst="rect">
            <a:avLst/>
          </a:prstGeom>
          <a:noFill/>
        </p:spPr>
      </p:pic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8" name="Picture 38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3143248"/>
            <a:ext cx="142875" cy="342900"/>
          </a:xfrm>
          <a:prstGeom prst="rect">
            <a:avLst/>
          </a:prstGeom>
          <a:noFill/>
        </p:spPr>
      </p:pic>
      <p:pic>
        <p:nvPicPr>
          <p:cNvPr id="133" name="Picture 6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6" y="3643314"/>
            <a:ext cx="1085850" cy="409575"/>
          </a:xfrm>
          <a:prstGeom prst="rect">
            <a:avLst/>
          </a:prstGeom>
          <a:noFill/>
        </p:spPr>
      </p:pic>
      <p:sp>
        <p:nvSpPr>
          <p:cNvPr id="30761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0" name="Picture 40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714752"/>
            <a:ext cx="3248025" cy="342900"/>
          </a:xfrm>
          <a:prstGeom prst="rect">
            <a:avLst/>
          </a:prstGeom>
          <a:noFill/>
        </p:spPr>
      </p:pic>
      <p:sp>
        <p:nvSpPr>
          <p:cNvPr id="30763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2" name="Picture 42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214818"/>
            <a:ext cx="2714625" cy="342900"/>
          </a:xfrm>
          <a:prstGeom prst="rect">
            <a:avLst/>
          </a:prstGeom>
          <a:noFill/>
        </p:spPr>
      </p:pic>
      <p:sp>
        <p:nvSpPr>
          <p:cNvPr id="30764" name="Rectangle 4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6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8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7" name="Picture 47"/>
          <p:cNvPicPr>
            <a:picLocks noChangeAspect="1" noChangeArrowheads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4214818"/>
            <a:ext cx="1428750" cy="342900"/>
          </a:xfrm>
          <a:prstGeom prst="rect">
            <a:avLst/>
          </a:prstGeom>
          <a:noFill/>
        </p:spPr>
      </p:pic>
      <p:sp>
        <p:nvSpPr>
          <p:cNvPr id="30770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9" name="Picture 49"/>
          <p:cNvPicPr>
            <a:picLocks noChangeAspect="1" noChangeArrowheads="1"/>
          </p:cNvPicPr>
          <p:nvPr/>
        </p:nvPicPr>
        <p:blipFill>
          <a:blip r:embed="rId2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66" y="4214818"/>
            <a:ext cx="142875" cy="342900"/>
          </a:xfrm>
          <a:prstGeom prst="rect">
            <a:avLst/>
          </a:prstGeom>
          <a:noFill/>
        </p:spPr>
      </p:pic>
      <p:grpSp>
        <p:nvGrpSpPr>
          <p:cNvPr id="145" name="Group 24"/>
          <p:cNvGrpSpPr>
            <a:grpSpLocks/>
          </p:cNvGrpSpPr>
          <p:nvPr/>
        </p:nvGrpSpPr>
        <p:grpSpPr bwMode="auto">
          <a:xfrm>
            <a:off x="4572000" y="5929330"/>
            <a:ext cx="3671888" cy="646113"/>
            <a:chOff x="3024" y="1408"/>
            <a:chExt cx="2313" cy="407"/>
          </a:xfrm>
        </p:grpSpPr>
        <p:grpSp>
          <p:nvGrpSpPr>
            <p:cNvPr id="146" name="Group 25"/>
            <p:cNvGrpSpPr>
              <a:grpSpLocks/>
            </p:cNvGrpSpPr>
            <p:nvPr/>
          </p:nvGrpSpPr>
          <p:grpSpPr bwMode="auto">
            <a:xfrm>
              <a:off x="4387" y="1499"/>
              <a:ext cx="578" cy="234"/>
              <a:chOff x="1849" y="2478"/>
              <a:chExt cx="657" cy="374"/>
            </a:xfrm>
          </p:grpSpPr>
          <p:sp>
            <p:nvSpPr>
              <p:cNvPr id="161" name="Text Box 26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3</a:t>
                </a:r>
              </a:p>
            </p:txBody>
          </p:sp>
          <p:sp>
            <p:nvSpPr>
              <p:cNvPr id="162" name="Text Box 27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х</a:t>
                </a:r>
              </a:p>
            </p:txBody>
          </p:sp>
          <p:sp>
            <p:nvSpPr>
              <p:cNvPr id="163" name="Text Box 28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1</a:t>
                </a:r>
              </a:p>
            </p:txBody>
          </p:sp>
          <p:sp>
            <p:nvSpPr>
              <p:cNvPr id="164" name="Text Box 29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0</a:t>
                </a:r>
              </a:p>
            </p:txBody>
          </p:sp>
          <p:sp>
            <p:nvSpPr>
              <p:cNvPr id="165" name="Text Box 30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/>
                  <a:t>х</a:t>
                </a:r>
              </a:p>
            </p:txBody>
          </p:sp>
        </p:grpSp>
        <p:sp>
          <p:nvSpPr>
            <p:cNvPr id="147" name="Rectangle 31"/>
            <p:cNvSpPr>
              <a:spLocks noChangeArrowheads="1"/>
            </p:cNvSpPr>
            <p:nvPr/>
          </p:nvSpPr>
          <p:spPr bwMode="auto">
            <a:xfrm>
              <a:off x="3024" y="1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" name="AutoShape 32"/>
            <p:cNvSpPr>
              <a:spLocks noChangeArrowheads="1"/>
            </p:cNvSpPr>
            <p:nvPr/>
          </p:nvSpPr>
          <p:spPr bwMode="auto">
            <a:xfrm>
              <a:off x="3064" y="1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" name="Text Box 33"/>
            <p:cNvSpPr txBox="1">
              <a:spLocks noChangeArrowheads="1"/>
            </p:cNvSpPr>
            <p:nvPr/>
          </p:nvSpPr>
          <p:spPr bwMode="auto">
            <a:xfrm>
              <a:off x="3144" y="1499"/>
              <a:ext cx="4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В 6</a:t>
              </a:r>
            </a:p>
          </p:txBody>
        </p:sp>
        <p:sp>
          <p:nvSpPr>
            <p:cNvPr id="150" name="Rectangle 34"/>
            <p:cNvSpPr>
              <a:spLocks noChangeArrowheads="1"/>
            </p:cNvSpPr>
            <p:nvPr/>
          </p:nvSpPr>
          <p:spPr bwMode="auto">
            <a:xfrm>
              <a:off x="3662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1" name="Rectangle 35"/>
            <p:cNvSpPr>
              <a:spLocks noChangeArrowheads="1"/>
            </p:cNvSpPr>
            <p:nvPr/>
          </p:nvSpPr>
          <p:spPr bwMode="auto">
            <a:xfrm>
              <a:off x="3918" y="1472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600" b="1" dirty="0"/>
            </a:p>
          </p:txBody>
        </p:sp>
        <p:sp>
          <p:nvSpPr>
            <p:cNvPr id="152" name="Rectangle 36"/>
            <p:cNvSpPr>
              <a:spLocks noChangeArrowheads="1"/>
            </p:cNvSpPr>
            <p:nvPr/>
          </p:nvSpPr>
          <p:spPr bwMode="auto">
            <a:xfrm>
              <a:off x="422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53" name="Rectangle 37"/>
            <p:cNvSpPr>
              <a:spLocks noChangeArrowheads="1"/>
            </p:cNvSpPr>
            <p:nvPr/>
          </p:nvSpPr>
          <p:spPr bwMode="auto">
            <a:xfrm>
              <a:off x="4500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" name="Rectangle 38"/>
            <p:cNvSpPr>
              <a:spLocks noChangeArrowheads="1"/>
            </p:cNvSpPr>
            <p:nvPr/>
          </p:nvSpPr>
          <p:spPr bwMode="auto">
            <a:xfrm>
              <a:off x="4778" y="1483"/>
              <a:ext cx="240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5" name="Rectangle 39"/>
            <p:cNvSpPr>
              <a:spLocks noChangeArrowheads="1"/>
            </p:cNvSpPr>
            <p:nvPr/>
          </p:nvSpPr>
          <p:spPr bwMode="auto">
            <a:xfrm>
              <a:off x="5058" y="1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6" name="Text Box 40"/>
            <p:cNvSpPr txBox="1">
              <a:spLocks noChangeArrowheads="1"/>
            </p:cNvSpPr>
            <p:nvPr/>
          </p:nvSpPr>
          <p:spPr bwMode="auto">
            <a:xfrm>
              <a:off x="3923" y="1436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157" name="Text Box 41"/>
            <p:cNvSpPr txBox="1">
              <a:spLocks noChangeArrowheads="1"/>
            </p:cNvSpPr>
            <p:nvPr/>
          </p:nvSpPr>
          <p:spPr bwMode="auto">
            <a:xfrm>
              <a:off x="4470" y="1439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158" name="Text Box 42"/>
            <p:cNvSpPr txBox="1">
              <a:spLocks noChangeArrowheads="1"/>
            </p:cNvSpPr>
            <p:nvPr/>
          </p:nvSpPr>
          <p:spPr bwMode="auto">
            <a:xfrm>
              <a:off x="3642" y="1408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dirty="0" smtClean="0"/>
                <a:t>8</a:t>
              </a:r>
              <a:endParaRPr lang="ru-RU" sz="3600" b="1" dirty="0"/>
            </a:p>
          </p:txBody>
        </p:sp>
        <p:sp>
          <p:nvSpPr>
            <p:cNvPr id="159" name="Text Box 43"/>
            <p:cNvSpPr txBox="1">
              <a:spLocks noChangeArrowheads="1"/>
            </p:cNvSpPr>
            <p:nvPr/>
          </p:nvSpPr>
          <p:spPr bwMode="auto">
            <a:xfrm>
              <a:off x="3925" y="1411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/>
            </a:p>
          </p:txBody>
        </p:sp>
        <p:sp>
          <p:nvSpPr>
            <p:cNvPr id="160" name="Text Box 44"/>
            <p:cNvSpPr txBox="1">
              <a:spLocks noChangeArrowheads="1"/>
            </p:cNvSpPr>
            <p:nvPr/>
          </p:nvSpPr>
          <p:spPr bwMode="auto">
            <a:xfrm>
              <a:off x="4239" y="1410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225</Words>
  <Application>Microsoft Office PowerPoint</Application>
  <PresentationFormat>Экран (4:3)</PresentationFormat>
  <Paragraphs>91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51</cp:revision>
  <dcterms:created xsi:type="dcterms:W3CDTF">2012-10-13T10:35:10Z</dcterms:created>
  <dcterms:modified xsi:type="dcterms:W3CDTF">2012-10-14T17:50:29Z</dcterms:modified>
</cp:coreProperties>
</file>