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1" r:id="rId2"/>
    <p:sldId id="308" r:id="rId3"/>
    <p:sldId id="315" r:id="rId4"/>
    <p:sldId id="316" r:id="rId5"/>
    <p:sldId id="317" r:id="rId6"/>
    <p:sldId id="318" r:id="rId7"/>
    <p:sldId id="319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85" r:id="rId27"/>
    <p:sldId id="288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2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805"/>
    <a:srgbClr val="000000"/>
    <a:srgbClr val="00467A"/>
    <a:srgbClr val="005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43EA1-640D-403C-BB35-A6C40E56E70F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A929-73EE-40A5-9E54-3D553DBA5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02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AF4F-AE02-4C14-9EA9-F1A11DD06D8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3.png"/><Relationship Id="rId7" Type="http://schemas.openxmlformats.org/officeDocument/2006/relationships/slide" Target="slide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4.png"/><Relationship Id="rId7" Type="http://schemas.openxmlformats.org/officeDocument/2006/relationships/slide" Target="slide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1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5.png"/><Relationship Id="rId7" Type="http://schemas.openxmlformats.org/officeDocument/2006/relationships/slide" Target="slide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61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7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61.png"/><Relationship Id="rId4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8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9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0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1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2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3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4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5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6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7.png"/><Relationship Id="rId7" Type="http://schemas.openxmlformats.org/officeDocument/2006/relationships/slide" Target="slide1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61.png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9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61.png"/><Relationship Id="rId4" Type="http://schemas.openxmlformats.org/officeDocument/2006/relationships/slide" Target="slide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0.png"/><Relationship Id="rId7" Type="http://schemas.openxmlformats.org/officeDocument/2006/relationships/slide" Target="slide2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35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1.png"/><Relationship Id="rId7" Type="http://schemas.openxmlformats.org/officeDocument/2006/relationships/slide" Target="slide2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35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2.png"/><Relationship Id="rId7" Type="http://schemas.openxmlformats.org/officeDocument/2006/relationships/slide" Target="slide2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3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3.png"/><Relationship Id="rId7" Type="http://schemas.openxmlformats.org/officeDocument/2006/relationships/slide" Target="slide2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35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61.png"/><Relationship Id="rId4" Type="http://schemas.openxmlformats.org/officeDocument/2006/relationships/slide" Target="slide3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5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61.png"/><Relationship Id="rId4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6.png"/><Relationship Id="rId7" Type="http://schemas.openxmlformats.org/officeDocument/2006/relationships/slide" Target="slide3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4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7.png"/><Relationship Id="rId7" Type="http://schemas.openxmlformats.org/officeDocument/2006/relationships/slide" Target="slide3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44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8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61.png"/><Relationship Id="rId4" Type="http://schemas.openxmlformats.org/officeDocument/2006/relationships/slide" Target="slide4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9.png"/><Relationship Id="rId7" Type="http://schemas.openxmlformats.org/officeDocument/2006/relationships/slide" Target="slide3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44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0.png"/><Relationship Id="rId7" Type="http://schemas.openxmlformats.org/officeDocument/2006/relationships/slide" Target="slide3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44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1.png"/><Relationship Id="rId7" Type="http://schemas.openxmlformats.org/officeDocument/2006/relationships/slide" Target="slide3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44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61.png"/><Relationship Id="rId4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4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image" Target="../media/image61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4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image" Target="../media/image61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vetoch-opk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zbyka.ru/biblia/" TargetMode="External"/><Relationship Id="rId4" Type="http://schemas.openxmlformats.org/officeDocument/2006/relationships/hyperlink" Target="http://www.slavdict.narod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7.png"/><Relationship Id="rId7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61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png"/><Relationship Id="rId7" Type="http://schemas.openxmlformats.org/officeDocument/2006/relationships/slide" Target="slide8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slide" Target="slide1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665548"/>
            <a:ext cx="6363698" cy="828988"/>
          </a:xfrm>
          <a:prstGeom prst="rect">
            <a:avLst/>
          </a:prstGeom>
        </p:spPr>
      </p:pic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4271" y="1229261"/>
            <a:ext cx="3515458" cy="11253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69" y="2354621"/>
            <a:ext cx="47244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49" y="2214313"/>
            <a:ext cx="1654594" cy="33515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8" y="3645024"/>
            <a:ext cx="2816941" cy="107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74" y="4796267"/>
            <a:ext cx="2716725" cy="10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22" y="692696"/>
            <a:ext cx="6650757" cy="325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581128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Но Бог сокрушит </a:t>
            </a:r>
            <a:r>
              <a:rPr lang="ru-RU" sz="3200" b="1" dirty="0">
                <a:solidFill>
                  <a:srgbClr val="C00000"/>
                </a:solidFill>
              </a:rPr>
              <a:t>голову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врагов Сво­их, волосатое </a:t>
            </a:r>
            <a:r>
              <a:rPr lang="ru-RU" sz="3200" b="1" dirty="0">
                <a:solidFill>
                  <a:srgbClr val="C00000"/>
                </a:solidFill>
              </a:rPr>
              <a:t>темя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закоснелого в сво­их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беззакониях (переходящих от беззакония к беззаконию).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318" y="35256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(Пс.67,22)</a:t>
            </a:r>
            <a:endParaRPr lang="ru-RU" sz="2400" b="1" dirty="0"/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053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" y="21178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4661205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58112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Злоба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его обратит­ся на его </a:t>
            </a:r>
            <a:r>
              <a:rPr lang="ru-RU" sz="3200" b="1" dirty="0">
                <a:solidFill>
                  <a:srgbClr val="C00000"/>
                </a:solidFill>
              </a:rPr>
              <a:t>голову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 и злодей­с­т­во его упадет на его </a:t>
            </a:r>
            <a:r>
              <a:rPr lang="ru-RU" sz="3200" b="1" dirty="0">
                <a:solidFill>
                  <a:srgbClr val="C00000"/>
                </a:solidFill>
              </a:rPr>
              <a:t>темя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29249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(Пс.7,17)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" y="776094"/>
            <a:ext cx="80406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7634" y="5658346"/>
            <a:ext cx="65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Т.е. злой замысел на ближнего, как брошенный камень, упадет на темя бросившего.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053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" y="21178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9128495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743" y="4863188"/>
            <a:ext cx="752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…и на том столпе, лежа на одном </a:t>
            </a:r>
            <a:r>
              <a:rPr lang="ru-RU" sz="3200" b="1" dirty="0" smtClean="0">
                <a:solidFill>
                  <a:srgbClr val="C00000"/>
                </a:solidFill>
              </a:rPr>
              <a:t>боку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...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1254" y="2937846"/>
            <a:ext cx="362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(Пролог за ноябрь, 26,1)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89029"/>
            <a:ext cx="78517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053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" y="21178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06520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3" y="890793"/>
            <a:ext cx="837615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821" y="4653136"/>
            <a:ext cx="779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Прекрасная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воз­вышен­ность, радость всей земли гора Сион; на северной </a:t>
            </a:r>
            <a:r>
              <a:rPr lang="ru-RU" sz="2800" b="1" dirty="0">
                <a:solidFill>
                  <a:srgbClr val="C00000"/>
                </a:solidFill>
              </a:rPr>
              <a:t>стороне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(в северной части – </a:t>
            </a:r>
            <a:r>
              <a:rPr lang="ru-RU" sz="2800" b="1" dirty="0" smtClean="0">
                <a:solidFill>
                  <a:srgbClr val="C00000"/>
                </a:solidFill>
              </a:rPr>
              <a:t>ребре или боку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ее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город великого Царя.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56" y="3321186"/>
            <a:ext cx="182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(Пс.47,2-3)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05948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" y="21178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6480808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0" y="817862"/>
            <a:ext cx="831425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741" y="4653136"/>
            <a:ext cx="8148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и, сплетши венец из терна, воз­ложили Ему на </a:t>
            </a:r>
            <a:r>
              <a:rPr lang="ru-RU" sz="2800" b="1" spc="-50" dirty="0">
                <a:solidFill>
                  <a:srgbClr val="C00000"/>
                </a:solidFill>
              </a:rPr>
              <a:t>голову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и дали Ему в </a:t>
            </a:r>
            <a:r>
              <a:rPr lang="ru-RU" sz="2800" b="1" spc="-50" dirty="0">
                <a:solidFill>
                  <a:srgbClr val="C00000"/>
                </a:solidFill>
              </a:rPr>
              <a:t>правую руку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трость; и, становясь пред Ним на </a:t>
            </a:r>
            <a:r>
              <a:rPr lang="ru-RU" sz="2800" b="1" spc="-50" dirty="0">
                <a:solidFill>
                  <a:srgbClr val="C00000"/>
                </a:solidFill>
              </a:rPr>
              <a:t>коле­ни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, насмехались над Ним.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8571" y="3665193"/>
            <a:ext cx="182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(Мф.27,29)</a:t>
            </a:r>
            <a:endParaRPr lang="ru-RU" sz="2400" b="1" dirty="0"/>
          </a:p>
        </p:txBody>
      </p:sp>
      <p:pic>
        <p:nvPicPr>
          <p:cNvPr id="1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42931373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3867"/>
            <a:ext cx="8649001" cy="322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741" y="4653136"/>
            <a:ext cx="8148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Итак Он, быв воз­несен </a:t>
            </a:r>
            <a:r>
              <a:rPr lang="ru-RU" sz="2800" b="1" spc="-50" dirty="0">
                <a:solidFill>
                  <a:srgbClr val="C00000"/>
                </a:solidFill>
              </a:rPr>
              <a:t>десницею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i="1" spc="-50" dirty="0" smtClean="0"/>
              <a:t>(силою)</a:t>
            </a:r>
            <a:r>
              <a:rPr lang="ru-RU" sz="2800" b="1" i="1" spc="-5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spc="-50" dirty="0" err="1" smtClean="0">
                <a:solidFill>
                  <a:schemeClr val="accent2">
                    <a:lumMod val="50000"/>
                  </a:schemeClr>
                </a:solidFill>
              </a:rPr>
              <a:t>Божиею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 при­няв от Отца обетование </a:t>
            </a:r>
            <a:r>
              <a:rPr lang="ru-RU" sz="2800" b="1" spc="-50" dirty="0" err="1">
                <a:solidFill>
                  <a:schemeClr val="accent2">
                    <a:lumMod val="50000"/>
                  </a:schemeClr>
                </a:solidFill>
              </a:rPr>
              <a:t>Святаго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Духа, излил то, что вы ныне видите и слы­шите.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2220" y="3198167"/>
            <a:ext cx="182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(Деян.2,33)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4459620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0" y="910282"/>
            <a:ext cx="8159861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128" y="4869160"/>
            <a:ext cx="763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У тебя же, когда творишь милостыню, пусть </a:t>
            </a:r>
            <a:r>
              <a:rPr lang="ru-RU" sz="2800" b="1" spc="-50" dirty="0">
                <a:solidFill>
                  <a:srgbClr val="C00000"/>
                </a:solidFill>
              </a:rPr>
              <a:t>левая рука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твоя не знает, что делает </a:t>
            </a:r>
            <a:r>
              <a:rPr lang="ru-RU" sz="2800" b="1" spc="-50" dirty="0" smtClean="0">
                <a:solidFill>
                  <a:srgbClr val="C00000"/>
                </a:solidFill>
              </a:rPr>
              <a:t>правая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ru-RU" sz="2800" b="1" spc="-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2220" y="3198167"/>
            <a:ext cx="182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(Мф.6,3)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2021230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4166"/>
            <a:ext cx="7488833" cy="298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28" y="4603014"/>
            <a:ext cx="8068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spc="-50" dirty="0" smtClean="0">
                <a:solidFill>
                  <a:schemeClr val="accent2">
                    <a:lumMod val="50000"/>
                  </a:schemeClr>
                </a:solidFill>
              </a:rPr>
              <a:t>Апостол </a:t>
            </a:r>
            <a:r>
              <a:rPr lang="ru-RU" sz="2400" b="1" i="1" spc="-50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400" b="1" i="1" spc="-50" dirty="0" smtClean="0">
                <a:solidFill>
                  <a:schemeClr val="accent2">
                    <a:lumMod val="50000"/>
                  </a:schemeClr>
                </a:solidFill>
              </a:rPr>
              <a:t>оанн Богослов</a:t>
            </a:r>
            <a:r>
              <a:rPr lang="ru-RU" sz="2400" b="1" spc="-5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</a:rPr>
              <a:t>на вечери возлежащий рядом с Господом, полагает Ему на </a:t>
            </a:r>
            <a:r>
              <a:rPr lang="ru-RU" sz="2400" b="1" spc="-50" dirty="0" smtClean="0">
                <a:solidFill>
                  <a:srgbClr val="C00000"/>
                </a:solidFill>
              </a:rPr>
              <a:t>грудь</a:t>
            </a:r>
            <a:r>
              <a:rPr lang="ru-RU" sz="2400" b="1" spc="-5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</a:rPr>
              <a:t>главу свою и как бы непосредственно </a:t>
            </a:r>
            <a:r>
              <a:rPr lang="ru-RU" sz="2400" b="1" spc="-50" dirty="0" err="1">
                <a:solidFill>
                  <a:schemeClr val="accent2">
                    <a:lumMod val="50000"/>
                  </a:schemeClr>
                </a:solidFill>
              </a:rPr>
              <a:t>напаяется</a:t>
            </a:r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</a:rPr>
              <a:t> духовного источника Божия Слова, почерпая оттуда эту премудрость </a:t>
            </a:r>
            <a:r>
              <a:rPr lang="ru-RU" sz="2400" b="1" spc="-50" dirty="0" err="1" smtClean="0">
                <a:solidFill>
                  <a:schemeClr val="accent2">
                    <a:lumMod val="50000"/>
                  </a:schemeClr>
                </a:solidFill>
              </a:rPr>
              <a:t>богословствования</a:t>
            </a:r>
            <a:r>
              <a:rPr lang="ru-RU" sz="2400" b="1" spc="-5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spc="-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3645024"/>
            <a:ext cx="2317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Минея, 26 сентября, стихира</a:t>
            </a:r>
            <a:r>
              <a:rPr lang="ru-RU" b="1" dirty="0"/>
              <a:t> </a:t>
            </a:r>
            <a:r>
              <a:rPr lang="ru-RU" b="1" dirty="0" smtClean="0"/>
              <a:t>на Господи </a:t>
            </a:r>
            <a:r>
              <a:rPr lang="ru-RU" b="1" dirty="0" err="1" smtClean="0"/>
              <a:t>воззвах</a:t>
            </a:r>
            <a:r>
              <a:rPr lang="ru-RU" b="1" dirty="0" smtClean="0"/>
              <a:t>, 2гл.</a:t>
            </a:r>
            <a:endParaRPr lang="ru-RU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6172674"/>
            <a:ext cx="314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Архимандрит </a:t>
            </a:r>
            <a:r>
              <a:rPr lang="ru-RU" dirty="0" err="1" smtClean="0"/>
              <a:t>Киприан</a:t>
            </a:r>
            <a:r>
              <a:rPr lang="ru-RU" dirty="0" smtClean="0"/>
              <a:t> (Керн) </a:t>
            </a:r>
            <a:endParaRPr lang="ru-RU" dirty="0"/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6708361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5" y="900098"/>
            <a:ext cx="7987010" cy="301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28" y="4603014"/>
            <a:ext cx="80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</a:rPr>
              <a:t>Я во время болезни их одевал­ся во вретище, изнурял по­стом душу мою, и молитва моя воз­вращалась в </a:t>
            </a:r>
            <a:r>
              <a:rPr lang="ru-RU" sz="2400" b="1" spc="-50" dirty="0" err="1" smtClean="0">
                <a:solidFill>
                  <a:schemeClr val="accent2">
                    <a:lumMod val="50000"/>
                  </a:schemeClr>
                </a:solidFill>
              </a:rPr>
              <a:t>недро</a:t>
            </a:r>
            <a:r>
              <a:rPr lang="ru-RU" sz="2400" b="1" spc="-5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400" b="1" spc="-50" dirty="0" smtClean="0">
                <a:solidFill>
                  <a:srgbClr val="C00000"/>
                </a:solidFill>
              </a:rPr>
              <a:t>грудь</a:t>
            </a:r>
            <a:r>
              <a:rPr lang="ru-RU" sz="2400" b="1" spc="-5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</a:rPr>
              <a:t>мое.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561" y="364502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(Пс.34,13)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762" y="5517232"/>
            <a:ext cx="80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spc="-50" dirty="0" smtClean="0">
                <a:solidFill>
                  <a:schemeClr val="bg2">
                    <a:lumMod val="10000"/>
                  </a:schemeClr>
                </a:solidFill>
              </a:rPr>
              <a:t>Давид молился с наклоненною на грудь головою, так что молитва, произносимая устами, как бы возвращалась в грудь его.</a:t>
            </a:r>
            <a:endParaRPr lang="ru-RU" sz="2200" b="1" spc="-5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6958639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9" y="809380"/>
            <a:ext cx="8183702" cy="29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846" y="4603014"/>
            <a:ext cx="7820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Да будут, как трава на кровлях, которая пре­жде, нежели будет исторгнута, засыхает, которою жнец не наполнит </a:t>
            </a:r>
            <a:r>
              <a:rPr lang="ru-RU" sz="2800" b="1" spc="-50" dirty="0">
                <a:solidFill>
                  <a:srgbClr val="C00000"/>
                </a:solidFill>
              </a:rPr>
              <a:t>руки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своей, и вяжущий снопы – </a:t>
            </a:r>
            <a:r>
              <a:rPr lang="ru-RU" sz="2800" b="1" spc="-50" dirty="0" smtClean="0">
                <a:solidFill>
                  <a:srgbClr val="C00000"/>
                </a:solidFill>
              </a:rPr>
              <a:t>горсти (или пазухи)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своей;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561" y="364502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(Пс.128,6-7)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5640808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783" y="3527724"/>
            <a:ext cx="1307799" cy="57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783" y="1196415"/>
            <a:ext cx="1307799" cy="87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783" y="2766045"/>
            <a:ext cx="1279699" cy="69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783" y="258567"/>
            <a:ext cx="1307799" cy="86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783" y="4173581"/>
            <a:ext cx="1570843" cy="72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50" y="5782471"/>
            <a:ext cx="1839018" cy="8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273" y="4947592"/>
            <a:ext cx="1759984" cy="68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783" y="2143614"/>
            <a:ext cx="1588965" cy="55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83868" y="42571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бедро, верхняя часть ляжки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3868" y="1368239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темя, макушка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3868" y="2137599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веко, ресницы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3868" y="288556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шея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гордость, непокорность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868" y="3562901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голова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главный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42667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голень, икра у ноги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3868" y="502319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голень, средняя часть ноги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3868" y="582867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горло; небо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голос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7584" y="1128114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0852" y="207531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0852" y="2766045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5576" y="350172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576" y="4143956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5576" y="4895198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7584" y="5718261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29721309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9" y="895473"/>
            <a:ext cx="676116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172" y="4869160"/>
            <a:ext cx="7423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Ибо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душа наша унижена до праха, </a:t>
            </a:r>
            <a:r>
              <a:rPr lang="ru-RU" sz="2800" b="1" spc="-50" dirty="0" smtClean="0">
                <a:solidFill>
                  <a:srgbClr val="C00000"/>
                </a:solidFill>
              </a:rPr>
              <a:t>утроба (тело)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наша при­льнула к земле.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561" y="318050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(Пс.43,26)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388256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895473"/>
            <a:ext cx="742632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Сердце чистое сотвори во мне, Боже, и дух правый обнови </a:t>
            </a:r>
            <a:r>
              <a:rPr lang="ru-RU" sz="2800" b="1" spc="-50" dirty="0">
                <a:solidFill>
                  <a:srgbClr val="C00000"/>
                </a:solidFill>
              </a:rPr>
              <a:t>внутри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меня.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561" y="319816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(Пс.50,12)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6764759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9" y="895473"/>
            <a:ext cx="752316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Искуси меня, Го­с­по­ди, и испытай меня; расплавь </a:t>
            </a:r>
            <a:r>
              <a:rPr lang="ru-RU" sz="2800" b="1" spc="-50" dirty="0">
                <a:solidFill>
                  <a:srgbClr val="C00000"/>
                </a:solidFill>
              </a:rPr>
              <a:t>внутрен­ности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(т.е. расположения и движения души) мои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 сердце мое,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9397" y="2967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(Пс.25,2)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4001838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486916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Препояшь Себя по </a:t>
            </a:r>
            <a:r>
              <a:rPr lang="ru-RU" sz="2800" b="1" spc="-50" dirty="0">
                <a:solidFill>
                  <a:srgbClr val="C00000"/>
                </a:solidFill>
              </a:rPr>
              <a:t>бедру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мечом Тво­им, Сильный,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(Пс.44,4)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4" y="1340768"/>
            <a:ext cx="70596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7445531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2" y="813374"/>
            <a:ext cx="7953156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Ибо с детства он рос со мною, как с отцом, и от </a:t>
            </a:r>
            <a:r>
              <a:rPr lang="ru-RU" sz="2800" b="1" spc="-50" dirty="0">
                <a:solidFill>
                  <a:srgbClr val="C00000"/>
                </a:solidFill>
              </a:rPr>
              <a:t>чрева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матери (с рождения)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моей я руководил </a:t>
            </a:r>
            <a:r>
              <a:rPr lang="ru-RU" sz="2800" b="1" i="1" spc="-50" dirty="0">
                <a:solidFill>
                  <a:schemeClr val="accent2">
                    <a:lumMod val="50000"/>
                  </a:schemeClr>
                </a:solidFill>
              </a:rPr>
              <a:t>вдову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3709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(Иов.31,18)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86" y="6495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540681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5" y="926345"/>
            <a:ext cx="804221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желаю исполнить волю Твою, Боже мой, и закон Твой у меня в </a:t>
            </a:r>
            <a:r>
              <a:rPr lang="ru-RU" sz="2800" b="1" spc="-50" dirty="0" smtClean="0">
                <a:solidFill>
                  <a:srgbClr val="C00000"/>
                </a:solidFill>
              </a:rPr>
              <a:t>сердце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800" b="1" spc="-50" dirty="0" smtClean="0">
                <a:solidFill>
                  <a:srgbClr val="C00000"/>
                </a:solidFill>
              </a:rPr>
              <a:t>внутри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меня).</a:t>
            </a:r>
            <a:endParaRPr lang="ru-RU" sz="2800" b="1" spc="-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(Пс.39,9)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79" y="6057488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0639279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4" y="620773"/>
            <a:ext cx="7854332" cy="39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546" y="5193196"/>
            <a:ext cx="7938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не благо­словляли ли меня </a:t>
            </a:r>
            <a:r>
              <a:rPr lang="ru-RU" sz="2000" b="1" spc="-50" dirty="0">
                <a:solidFill>
                  <a:srgbClr val="C00000"/>
                </a:solidFill>
              </a:rPr>
              <a:t>чресла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spc="-50" dirty="0" smtClean="0">
                <a:solidFill>
                  <a:schemeClr val="accent2">
                    <a:lumMod val="50000"/>
                  </a:schemeClr>
                </a:solidFill>
              </a:rPr>
              <a:t>его </a:t>
            </a:r>
            <a:r>
              <a:rPr lang="ru-RU" sz="2000" i="1" spc="-50" dirty="0" smtClean="0">
                <a:solidFill>
                  <a:schemeClr val="accent2">
                    <a:lumMod val="50000"/>
                  </a:schemeClr>
                </a:solidFill>
              </a:rPr>
              <a:t>(нуждающегося)</a:t>
            </a:r>
            <a:r>
              <a:rPr lang="ru-RU" sz="2000" b="1" spc="-5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и не был ли он согрет шерстью овец мо­их? Если я поднимал </a:t>
            </a:r>
            <a:r>
              <a:rPr lang="ru-RU" sz="2000" b="1" spc="-50" dirty="0">
                <a:solidFill>
                  <a:srgbClr val="C00000"/>
                </a:solidFill>
              </a:rPr>
              <a:t>руку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 мою на сироту, когда видел по­мощь себе у ворот, то пусть </a:t>
            </a:r>
            <a:r>
              <a:rPr lang="ru-RU" sz="2000" b="1" spc="-50" dirty="0">
                <a:solidFill>
                  <a:srgbClr val="C00000"/>
                </a:solidFill>
              </a:rPr>
              <a:t>плечо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 мое отпадет от спины, и </a:t>
            </a:r>
            <a:r>
              <a:rPr lang="ru-RU" sz="2000" b="1" spc="-50" dirty="0">
                <a:solidFill>
                  <a:srgbClr val="C00000"/>
                </a:solidFill>
              </a:rPr>
              <a:t>рука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spc="-50" dirty="0" smtClean="0">
                <a:solidFill>
                  <a:schemeClr val="accent2">
                    <a:lumMod val="50000"/>
                  </a:schemeClr>
                </a:solidFill>
              </a:rPr>
              <a:t>(от плеча до локтя) </a:t>
            </a:r>
            <a:r>
              <a:rPr lang="ru-RU" sz="2000" b="1" spc="-50" dirty="0" smtClean="0">
                <a:solidFill>
                  <a:schemeClr val="accent2">
                    <a:lumMod val="50000"/>
                  </a:schemeClr>
                </a:solidFill>
              </a:rPr>
              <a:t>моя 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пусть отломит­ся от </a:t>
            </a:r>
            <a:r>
              <a:rPr lang="ru-RU" sz="2000" b="1" spc="-50" dirty="0">
                <a:solidFill>
                  <a:srgbClr val="C00000"/>
                </a:solidFill>
              </a:rPr>
              <a:t>локтя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0122" y="40050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(Иов.31,20-22)</a:t>
            </a:r>
            <a:endParaRPr lang="ru-RU" sz="2400" b="1" dirty="0"/>
          </a:p>
        </p:txBody>
      </p:sp>
      <p:pic>
        <p:nvPicPr>
          <p:cNvPr id="1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7441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" y="30204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2714675" y="4545124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21817983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2" y="926345"/>
            <a:ext cx="72850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3813" y="4869160"/>
            <a:ext cx="5996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Да будут </a:t>
            </a:r>
            <a:r>
              <a:rPr lang="ru-RU" sz="2800" b="1" spc="-50" dirty="0">
                <a:solidFill>
                  <a:srgbClr val="C00000"/>
                </a:solidFill>
              </a:rPr>
              <a:t>чресла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ваши пре­поясаны и светильники </a:t>
            </a:r>
            <a:r>
              <a:rPr lang="ru-RU" sz="2800" b="1" spc="-50" dirty="0" err="1">
                <a:solidFill>
                  <a:schemeClr val="accent2">
                    <a:lumMod val="50000"/>
                  </a:schemeClr>
                </a:solidFill>
              </a:rPr>
              <a:t>горящи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2967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(Лк.12,35)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7441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" y="30204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7126221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9" y="799946"/>
            <a:ext cx="8203703" cy="298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031" y="4725144"/>
            <a:ext cx="7505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 сказал ему Бог: Я Бог Всемогущий; плодись и умножайся; народ и множе­с­т­во народов будет от тебя, и цари про­изойдут из </a:t>
            </a:r>
            <a:r>
              <a:rPr lang="ru-RU" sz="2800" b="1" spc="-50" dirty="0">
                <a:solidFill>
                  <a:srgbClr val="C00000"/>
                </a:solidFill>
              </a:rPr>
              <a:t>чресл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тво­их;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55820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(Быт.35,11)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7441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" y="30204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4336304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9" y="659904"/>
            <a:ext cx="8031122" cy="397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75" y="5106172"/>
            <a:ext cx="8408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и пусть при­несет из мирной жертвы в жертву Го­с­по­ду тук ее, весь </a:t>
            </a:r>
            <a:r>
              <a:rPr lang="ru-RU" sz="2000" b="1" spc="-50" dirty="0">
                <a:solidFill>
                  <a:srgbClr val="C00000"/>
                </a:solidFill>
              </a:rPr>
              <a:t>курдюк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, отрезав его </a:t>
            </a:r>
            <a:r>
              <a:rPr lang="ru-RU" sz="2000" b="1" spc="-50" dirty="0">
                <a:solidFill>
                  <a:srgbClr val="C00000"/>
                </a:solidFill>
              </a:rPr>
              <a:t>по самую хребтовую кость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, и тук, по­крыва­ю­щий </a:t>
            </a:r>
            <a:r>
              <a:rPr lang="ru-RU" sz="2000" b="1" spc="-50" dirty="0">
                <a:solidFill>
                  <a:srgbClr val="C00000"/>
                </a:solidFill>
              </a:rPr>
              <a:t>внутрен­ности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, и весь тук, который на </a:t>
            </a:r>
            <a:r>
              <a:rPr lang="ru-RU" sz="2000" b="1" spc="-50" dirty="0">
                <a:solidFill>
                  <a:srgbClr val="C00000"/>
                </a:solidFill>
              </a:rPr>
              <a:t>внутрен­ностях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, и обе по­чки и тук, который на них, который на </a:t>
            </a:r>
            <a:r>
              <a:rPr lang="ru-RU" sz="2000" b="1" spc="-50" dirty="0">
                <a:solidFill>
                  <a:srgbClr val="C00000"/>
                </a:solidFill>
              </a:rPr>
              <a:t>стегнах</a:t>
            </a:r>
            <a:r>
              <a:rPr lang="ru-RU" sz="2000" b="1" spc="-50" dirty="0">
                <a:solidFill>
                  <a:schemeClr val="accent2">
                    <a:lumMod val="50000"/>
                  </a:schemeClr>
                </a:solidFill>
              </a:rPr>
              <a:t>, и сальник, который на пече­ни; с по­чками он отделит это;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4372687"/>
            <a:ext cx="200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(Лев.3,9-10)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4437112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7441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" y="30204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1250890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81904" y="203823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зрачок глаза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3868" y="288556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зуб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868" y="3562901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колено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42667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локоть; рука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мера длины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3868" y="502319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щека; уста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7584" y="1128114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0852" y="185023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0852" y="2683664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5576" y="350172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576" y="4143956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5576" y="4895198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7584" y="5718261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173" y="1145920"/>
            <a:ext cx="1341547" cy="70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403258" y="1256337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ладонь; горсть, рука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210" y="338762"/>
            <a:ext cx="1792985" cy="78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364296" y="38496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правая рука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633" y="2660820"/>
            <a:ext cx="1247071" cy="8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633" y="1938873"/>
            <a:ext cx="1899089" cy="7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33" y="3496959"/>
            <a:ext cx="2039159" cy="66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633" y="4134182"/>
            <a:ext cx="1999337" cy="74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557" y="4920306"/>
            <a:ext cx="1999610" cy="71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" y="5708298"/>
            <a:ext cx="1387276" cy="92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364296" y="590199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лицо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ипостась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" name="Рисунок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44883324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4" grpId="0"/>
      <p:bldP spid="36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5" y="783869"/>
            <a:ext cx="7973390" cy="33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780" y="4869160"/>
            <a:ext cx="74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 сделай им нижнее платье льняное, для при­крытия </a:t>
            </a:r>
            <a:r>
              <a:rPr lang="ru-RU" sz="2800" b="1" spc="-50" dirty="0">
                <a:solidFill>
                  <a:srgbClr val="C00000"/>
                </a:solidFill>
              </a:rPr>
              <a:t>телесной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наготы от </a:t>
            </a:r>
            <a:r>
              <a:rPr lang="ru-RU" sz="2800" b="1" spc="-50" dirty="0">
                <a:solidFill>
                  <a:srgbClr val="C00000"/>
                </a:solidFill>
              </a:rPr>
              <a:t>чресл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800" b="1" spc="-50" dirty="0">
                <a:solidFill>
                  <a:srgbClr val="C00000"/>
                </a:solidFill>
              </a:rPr>
              <a:t>голеней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(Исх.28,42)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41726" y="4142435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7441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" y="30204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9350435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783868"/>
            <a:ext cx="751681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Расположив­шись в уделах [сво­их], вы стали, как голубица, которой </a:t>
            </a:r>
            <a:r>
              <a:rPr lang="ru-RU" sz="2800" b="1" spc="-50" dirty="0">
                <a:solidFill>
                  <a:srgbClr val="C00000"/>
                </a:solidFill>
              </a:rPr>
              <a:t>крылья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по­крыты серебром, а перья чистым золотом: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(Пс.67,14)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2" y="5999122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" y="30204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997379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5" y="836712"/>
            <a:ext cx="8160810" cy="31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595" y="4653136"/>
            <a:ext cx="8160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 услы­шал я глас слов его; и как только услы­шал глас слов его, в оцепене­нии пал я на </a:t>
            </a:r>
            <a:r>
              <a:rPr lang="ru-RU" sz="2800" b="1" spc="-50" dirty="0">
                <a:solidFill>
                  <a:srgbClr val="C00000"/>
                </a:solidFill>
              </a:rPr>
              <a:t>лице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мое и лежал </a:t>
            </a:r>
            <a:r>
              <a:rPr lang="ru-RU" sz="2800" b="1" spc="-50" dirty="0" err="1">
                <a:solidFill>
                  <a:schemeClr val="accent2">
                    <a:lumMod val="50000"/>
                  </a:schemeClr>
                </a:solidFill>
              </a:rPr>
              <a:t>лицем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к земле. Но вот, коснулась меня </a:t>
            </a:r>
            <a:r>
              <a:rPr lang="ru-RU" sz="2800" b="1" spc="-50" dirty="0">
                <a:solidFill>
                  <a:srgbClr val="C00000"/>
                </a:solidFill>
              </a:rPr>
              <a:t>рука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и по­ставила меня на </a:t>
            </a:r>
            <a:r>
              <a:rPr lang="ru-RU" sz="2800" b="1" spc="-50" dirty="0">
                <a:solidFill>
                  <a:srgbClr val="C00000"/>
                </a:solidFill>
              </a:rPr>
              <a:t>коле­ни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мои и на </a:t>
            </a:r>
            <a:r>
              <a:rPr lang="ru-RU" sz="2800" b="1" spc="-50" dirty="0">
                <a:solidFill>
                  <a:srgbClr val="C00000"/>
                </a:solidFill>
              </a:rPr>
              <a:t>длани рук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мо­их.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3861048"/>
            <a:ext cx="19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(Дан.10,9-10)</a:t>
            </a:r>
            <a:endParaRPr lang="ru-RU" sz="2400" b="1" dirty="0"/>
          </a:p>
        </p:txBody>
      </p:sp>
      <p:pic>
        <p:nvPicPr>
          <p:cNvPr id="1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низ 6"/>
          <p:cNvSpPr/>
          <p:nvPr/>
        </p:nvSpPr>
        <p:spPr>
          <a:xfrm>
            <a:off x="2735796" y="3998677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65886781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741580"/>
            <a:ext cx="82613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Когда ссорят­ся [двое], и один человек ударит другого камнем, или </a:t>
            </a:r>
            <a:r>
              <a:rPr lang="ru-RU" sz="2800" b="1" spc="-50" dirty="0">
                <a:solidFill>
                  <a:srgbClr val="C00000"/>
                </a:solidFill>
              </a:rPr>
              <a:t>кулаком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, и тот не умрет, но сляжет в по­стель,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(Исх.21,18)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1301138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0" y="804572"/>
            <a:ext cx="8016081" cy="304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55" y="4869160"/>
            <a:ext cx="7604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связывают бремена тяжелые и </a:t>
            </a:r>
            <a:r>
              <a:rPr lang="ru-RU" sz="2800" b="1" spc="-50" dirty="0" err="1">
                <a:solidFill>
                  <a:schemeClr val="accent2">
                    <a:lumMod val="50000"/>
                  </a:schemeClr>
                </a:solidFill>
              </a:rPr>
              <a:t>неудобоносимые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и воз­лагают на </a:t>
            </a:r>
            <a:r>
              <a:rPr lang="ru-RU" sz="2800" b="1" spc="-50" dirty="0">
                <a:solidFill>
                  <a:srgbClr val="C00000"/>
                </a:solidFill>
              </a:rPr>
              <a:t>плечи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людям, а сами не хотят и </a:t>
            </a:r>
            <a:r>
              <a:rPr lang="ru-RU" sz="2800" b="1" spc="-50" dirty="0">
                <a:solidFill>
                  <a:srgbClr val="C00000"/>
                </a:solidFill>
              </a:rPr>
              <a:t>перстом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800" b="1" spc="-50" dirty="0" smtClean="0">
                <a:solidFill>
                  <a:srgbClr val="C00000"/>
                </a:solidFill>
              </a:rPr>
              <a:t>пальцем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) двинуть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их;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6091" y="367589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(Мф.23,4)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2205879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1" y="772365"/>
            <a:ext cx="8386839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110" y="4581128"/>
            <a:ext cx="7839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Я буду славить имя Бога [моего] в песни, буду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превоз­носить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Его в славословии, и будет это </a:t>
            </a:r>
            <a:r>
              <a:rPr lang="ru-RU" sz="2800" b="1" spc="-50" dirty="0" err="1" smtClean="0">
                <a:solidFill>
                  <a:schemeClr val="accent2">
                    <a:lumMod val="50000"/>
                  </a:schemeClr>
                </a:solidFill>
              </a:rPr>
              <a:t>благоугоднее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Го­с­по­ду, нежели вол, нежели телец с рогами и с </a:t>
            </a:r>
            <a:r>
              <a:rPr lang="ru-RU" sz="2800" b="1" spc="-50" dirty="0">
                <a:solidFill>
                  <a:srgbClr val="C00000"/>
                </a:solidFill>
              </a:rPr>
              <a:t>копытами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8" y="3651411"/>
            <a:ext cx="197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(Пс.68,31-32)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501749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2" y="1052736"/>
            <a:ext cx="81994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И, взяв его за </a:t>
            </a:r>
            <a:r>
              <a:rPr lang="ru-RU" sz="2800" b="1" spc="-50" dirty="0">
                <a:solidFill>
                  <a:srgbClr val="C00000"/>
                </a:solidFill>
              </a:rPr>
              <a:t>правую руку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, поднял; и вдруг укрепились его </a:t>
            </a:r>
            <a:r>
              <a:rPr lang="ru-RU" sz="2800" b="1" spc="-50" dirty="0">
                <a:solidFill>
                  <a:srgbClr val="C00000"/>
                </a:solidFill>
              </a:rPr>
              <a:t>ступни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2800" b="1" spc="-50" dirty="0">
                <a:solidFill>
                  <a:srgbClr val="C00000"/>
                </a:solidFill>
              </a:rPr>
              <a:t>коле­ни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(Деян.3,7)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9966749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2" y="937860"/>
            <a:ext cx="81994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Итак при­шли во­ины, и у первого пере­били </a:t>
            </a:r>
            <a:r>
              <a:rPr lang="ru-RU" sz="2800" b="1" spc="-50" dirty="0">
                <a:solidFill>
                  <a:srgbClr val="C00000"/>
                </a:solidFill>
              </a:rPr>
              <a:t>голе­ни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, и у другого, распятого с Ним.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(Ин.19,32)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480470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" y="928132"/>
            <a:ext cx="82724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837" y="4653136"/>
            <a:ext cx="785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Не на силу коня смотрит Он, не к быстроте </a:t>
            </a:r>
            <a:r>
              <a:rPr lang="ru-RU" sz="2800" b="1" spc="-50" dirty="0">
                <a:solidFill>
                  <a:srgbClr val="C00000"/>
                </a:solidFill>
              </a:rPr>
              <a:t>ног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(не к сильным </a:t>
            </a:r>
            <a:r>
              <a:rPr lang="ru-RU" sz="2800" b="1" spc="-50" dirty="0" smtClean="0">
                <a:solidFill>
                  <a:srgbClr val="C00000"/>
                </a:solidFill>
              </a:rPr>
              <a:t>голеням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) человеческих 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благо­волит,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275256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(Пс.146,10)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44116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0813219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836712"/>
            <a:ext cx="63277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598" y="4077072"/>
            <a:ext cx="7142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для чего бояться мне во дни бедствия, </a:t>
            </a:r>
            <a:r>
              <a:rPr lang="ru-RU" sz="2800" i="1" spc="-50" dirty="0">
                <a:solidFill>
                  <a:schemeClr val="accent2">
                    <a:lumMod val="50000"/>
                  </a:schemeClr>
                </a:solidFill>
              </a:rPr>
              <a:t>когда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беззаконие путей мо­их окружит меня?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275256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(Пс.48,6)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339134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48" y="605948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00598" y="5105705"/>
            <a:ext cx="7254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Пята при ходьбе глубже уходит в землю, чем вся ступня; беззаконие пяты означает тяжкий грех, который труднее изгладить, чем другие грехи.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18881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81904" y="2038236"/>
            <a:ext cx="523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междуплечие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; спина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/объятие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4296" y="2762602"/>
            <a:ext cx="53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плечо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/сила, крепость, могущество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868" y="3562901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нога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42667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грудь, нутро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пазуха, карман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3868" y="502319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глаз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5620" y="1088909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0852" y="185023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0852" y="2683664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5576" y="343849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576" y="4143956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5576" y="496356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7584" y="5718261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03258" y="1256337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бедро, ляжка, мышцы чресла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64296" y="38496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голень, лодыжка;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ышцы ног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4296" y="5751920"/>
            <a:ext cx="545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ноготь, последний сустав пальцев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копыто у животных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757" y="1106049"/>
            <a:ext cx="1711895" cy="67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334089"/>
            <a:ext cx="1552819" cy="6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852" y="1866981"/>
            <a:ext cx="2664296" cy="86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452" y="2665458"/>
            <a:ext cx="1800200" cy="71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3438493"/>
            <a:ext cx="1099771" cy="67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757" y="4112982"/>
            <a:ext cx="1364980" cy="85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757" y="5012347"/>
            <a:ext cx="1118138" cy="60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852" y="5751920"/>
            <a:ext cx="2340261" cy="67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Рисунок 5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81349656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4" grpId="0"/>
      <p:bldP spid="36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711" y="4869160"/>
            <a:ext cx="811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И узрят </a:t>
            </a:r>
            <a:r>
              <a:rPr lang="ru-RU" sz="2800" b="1" spc="-50" dirty="0">
                <a:solidFill>
                  <a:srgbClr val="C00000"/>
                </a:solidFill>
              </a:rPr>
              <a:t>лице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Его, и имя Его будет на </a:t>
            </a:r>
            <a:r>
              <a:rPr lang="ru-RU" sz="2800" b="1" spc="-50" dirty="0">
                <a:solidFill>
                  <a:srgbClr val="C00000"/>
                </a:solidFill>
              </a:rPr>
              <a:t>челах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800" b="1" spc="-50" dirty="0" smtClean="0">
                <a:solidFill>
                  <a:srgbClr val="C00000"/>
                </a:solidFill>
              </a:rPr>
              <a:t>лбах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) их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(Откр.22,4)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68760"/>
            <a:ext cx="73342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5931534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0" y="911225"/>
            <a:ext cx="80470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не дам сна </a:t>
            </a:r>
            <a:r>
              <a:rPr lang="ru-RU" sz="2800" b="1" spc="-50" dirty="0" smtClean="0">
                <a:solidFill>
                  <a:srgbClr val="C00000"/>
                </a:solidFill>
              </a:rPr>
              <a:t>глазам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моим, и </a:t>
            </a:r>
            <a:r>
              <a:rPr lang="ru-RU" sz="2800" b="1" spc="-50" dirty="0" smtClean="0">
                <a:solidFill>
                  <a:srgbClr val="C00000"/>
                </a:solidFill>
              </a:rPr>
              <a:t>векам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моим </a:t>
            </a:r>
            <a:r>
              <a:rPr lang="ru-RU" sz="2800" b="1" spc="-50" dirty="0" err="1" smtClean="0">
                <a:solidFill>
                  <a:schemeClr val="accent2">
                    <a:lumMod val="50000"/>
                  </a:schemeClr>
                </a:solidFill>
              </a:rPr>
              <a:t>дремания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 (сна), и покоя </a:t>
            </a:r>
            <a:r>
              <a:rPr lang="ru-RU" sz="2800" b="1" spc="-50" dirty="0" smtClean="0">
                <a:solidFill>
                  <a:srgbClr val="C00000"/>
                </a:solidFill>
              </a:rPr>
              <a:t>вискам 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моим.</a:t>
            </a:r>
            <a:endParaRPr lang="ru-RU" sz="2800" b="1" spc="-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(Пс.131,5)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5106764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5821" y="4869159"/>
            <a:ext cx="5852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Сохрани меня, Господи, как охраняют </a:t>
            </a:r>
            <a:r>
              <a:rPr lang="ru-RU" sz="2800" b="1" spc="-50" dirty="0" smtClean="0">
                <a:solidFill>
                  <a:srgbClr val="C00000"/>
                </a:solidFill>
              </a:rPr>
              <a:t>зрачок глаза</a:t>
            </a:r>
            <a:r>
              <a:rPr lang="ru-RU" sz="2800" b="1" spc="-5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spc="-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7563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(Пс.16,8)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1052736"/>
            <a:ext cx="63166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8078393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" y="1014213"/>
            <a:ext cx="79009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7914" y="4869160"/>
            <a:ext cx="680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Го­с­по­ди! отверзи </a:t>
            </a:r>
            <a:r>
              <a:rPr lang="ru-RU" sz="2800" b="1" spc="-50" dirty="0">
                <a:solidFill>
                  <a:srgbClr val="C00000"/>
                </a:solidFill>
              </a:rPr>
              <a:t>уста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мои, и </a:t>
            </a:r>
            <a:r>
              <a:rPr lang="ru-RU" sz="2800" b="1" spc="-50" dirty="0">
                <a:solidFill>
                  <a:srgbClr val="C00000"/>
                </a:solidFill>
              </a:rPr>
              <a:t>уста</a:t>
            </a:r>
            <a:r>
              <a:rPr lang="ru-RU" sz="2800" b="1" spc="-50" dirty="0">
                <a:solidFill>
                  <a:schemeClr val="accent2">
                    <a:lumMod val="50000"/>
                  </a:schemeClr>
                </a:solidFill>
              </a:rPr>
              <a:t> мои воз­вестят хвалу Твою: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3259" y="32142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(Пс.50,17)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3" y="17167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62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6814068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4929198"/>
            <a:ext cx="6643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Презентацию выполнила Рябчук С.М. для сайта</a:t>
            </a:r>
          </a:p>
          <a:p>
            <a:pPr algn="ctr"/>
            <a:r>
              <a:rPr lang="ru-RU" b="1" dirty="0" err="1" smtClean="0"/>
              <a:t>Светочъ</a:t>
            </a:r>
            <a:r>
              <a:rPr lang="ru-RU" b="1" dirty="0" smtClean="0"/>
              <a:t>. Основы православной веры в презентациях</a:t>
            </a:r>
          </a:p>
          <a:p>
            <a:pPr algn="ctr"/>
            <a:r>
              <a:rPr lang="en-US" dirty="0" smtClean="0">
                <a:hlinkClick r:id="rId3"/>
              </a:rPr>
              <a:t>http://svetoch-opk.ru/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1766" y="639529"/>
            <a:ext cx="735811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Полный церковнославянский словарь. </a:t>
            </a:r>
            <a:r>
              <a:rPr lang="ru-RU" b="1" dirty="0" err="1" smtClean="0"/>
              <a:t>Прот</a:t>
            </a:r>
            <a:r>
              <a:rPr lang="ru-RU" b="1" dirty="0" smtClean="0"/>
              <a:t>. Григорий Дьяченко</a:t>
            </a:r>
          </a:p>
          <a:p>
            <a:pPr algn="ctr"/>
            <a:r>
              <a:rPr lang="en-US" dirty="0" smtClean="0">
                <a:hlinkClick r:id="rId4"/>
              </a:rPr>
              <a:t>http://www.slavdict.narod.ru/</a:t>
            </a:r>
            <a:r>
              <a:rPr lang="ru-RU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1766" y="1556792"/>
            <a:ext cx="735811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Библия на церковнославянском языке</a:t>
            </a:r>
          </a:p>
          <a:p>
            <a:pPr algn="ctr"/>
            <a:r>
              <a:rPr lang="en-US" dirty="0">
                <a:hlinkClick r:id="rId5"/>
              </a:rPr>
              <a:t>http://azbyka.ru/biblia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>
    <p:split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92672" y="1982448"/>
            <a:ext cx="523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плечи,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междуплечие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; хребет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4296" y="2700524"/>
            <a:ext cx="53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тело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родственник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868" y="348499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ступня, передняя часть ступни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42667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кисть руки; ладонь, кулак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3868" y="502319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пятка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подошва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5620" y="1088909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10852" y="185023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0852" y="2590872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0852" y="3348000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576" y="4143956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5576" y="4869160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7584" y="5718261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03258" y="1256337"/>
            <a:ext cx="541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палец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(руки или ноги)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/ мера длины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64296" y="38496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грудь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4296" y="5751920"/>
            <a:ext cx="54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плечи, плечевая лопатка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480" y="260648"/>
            <a:ext cx="1241287" cy="86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480" y="1122401"/>
            <a:ext cx="1442382" cy="76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620" y="1982448"/>
            <a:ext cx="1514132" cy="60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4" y="2670872"/>
            <a:ext cx="1451223" cy="58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642" y="3450368"/>
            <a:ext cx="1654617" cy="5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074" y="4237008"/>
            <a:ext cx="1451223" cy="56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642" y="4869160"/>
            <a:ext cx="1487025" cy="6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620" y="5714213"/>
            <a:ext cx="1696440" cy="9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Рисунок 5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70779487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4" grpId="0"/>
      <p:bldP spid="36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83868" y="2142284"/>
            <a:ext cx="523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рука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помощь, власть, сила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4296" y="2905780"/>
            <a:ext cx="53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висок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868" y="3610519"/>
            <a:ext cx="543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бедро,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между коленом и туловищем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42667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ступня у ноги, нога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шествие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3868" y="5023198"/>
            <a:ext cx="536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член тела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/ или общества; похоти</a:t>
            </a:r>
            <a:endParaRPr lang="ru-RU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5620" y="1088909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4657" y="1982448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4657" y="2834198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0852" y="3573293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576" y="4247282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10852" y="4941168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7584" y="5718261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03258" y="1256337"/>
            <a:ext cx="541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бок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сторона, край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64296" y="38496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плечо; рука, подпора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4296" y="5889843"/>
            <a:ext cx="54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рот, губы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" name="Рисунок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238175"/>
            <a:ext cx="1297729" cy="85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3500" y="1088909"/>
            <a:ext cx="1296144" cy="95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3500" y="1973590"/>
            <a:ext cx="1008112" cy="86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918" y="2824904"/>
            <a:ext cx="1615841" cy="78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3573293"/>
            <a:ext cx="1460151" cy="54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4247282"/>
            <a:ext cx="1296144" cy="53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8" y="4974454"/>
            <a:ext cx="951035" cy="77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5720890"/>
            <a:ext cx="1315297" cy="86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7080260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4" grpId="0"/>
      <p:bldP spid="36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48522" y="1747467"/>
            <a:ext cx="523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спина, зашеек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тыл, зад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1250" y="2448090"/>
            <a:ext cx="53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лоб, брови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4082" y="3049796"/>
            <a:ext cx="543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челюсти, коренные зубы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4296" y="3649265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живот, внутренности; сердце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3868" y="4387887"/>
            <a:ext cx="536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бедра,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лядвия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курдюк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5620" y="950312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4657" y="1670534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01433" y="2402190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0852" y="2996952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85958" y="3573016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64247" y="4365104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45586" y="5067254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31250" y="1074467"/>
            <a:ext cx="541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ухо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/ рукоятка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6" y="33442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брюхо, внутренности; сердце; тело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74082" y="5124858"/>
            <a:ext cx="54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евая рука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621" y="257717"/>
            <a:ext cx="1447769" cy="67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9" y="962246"/>
            <a:ext cx="869018" cy="63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958" y="1670534"/>
            <a:ext cx="1479676" cy="67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581" y="2402190"/>
            <a:ext cx="986781" cy="5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248" y="3002495"/>
            <a:ext cx="2025214" cy="49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981" y="3573016"/>
            <a:ext cx="1052762" cy="67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076" y="4387887"/>
            <a:ext cx="1133415" cy="6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1143" y="5066610"/>
            <a:ext cx="1158570" cy="6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785958" y="5706327"/>
            <a:ext cx="745282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471" y="5838365"/>
            <a:ext cx="1336329" cy="52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354510" y="5838365"/>
            <a:ext cx="54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язык / речь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5" name="Picture 3">
            <a:hlinkClick r:id="rId12" action="ppaction://hlinksldjump" tooltip="на 1-й слайд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5841" y="5838365"/>
            <a:ext cx="77022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746355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4" grpId="0"/>
      <p:bldP spid="36" grpId="0"/>
      <p:bldP spid="4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11891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>
                <a:latin typeface="Irmologion Ucs" pitchFamily="2" charset="0"/>
              </a:rPr>
              <a:t>И# враг</a:t>
            </a:r>
            <a:r>
              <a:rPr lang="en-US" sz="4800" dirty="0">
                <a:latin typeface="Irmologion Ucs" pitchFamily="2" charset="0"/>
              </a:rPr>
              <a:t>H</a:t>
            </a:r>
            <a:r>
              <a:rPr lang="ru-RU" sz="4800" dirty="0" err="1">
                <a:latin typeface="Irmologion Ucs" pitchFamily="2" charset="0"/>
              </a:rPr>
              <a:t>въ</a:t>
            </a:r>
            <a:r>
              <a:rPr lang="ru-RU" sz="4800" dirty="0">
                <a:latin typeface="Irmologion Ucs" pitchFamily="2" charset="0"/>
              </a:rPr>
              <a:t> мо­и1хъ д</a:t>
            </a:r>
            <a:r>
              <a:rPr lang="en-US" sz="4800" dirty="0">
                <a:latin typeface="Irmologion Ucs" pitchFamily="2" charset="0"/>
              </a:rPr>
              <a:t>a</a:t>
            </a:r>
            <a:r>
              <a:rPr lang="ru-RU" sz="4800" dirty="0" err="1">
                <a:latin typeface="Irmologion Ucs" pitchFamily="2" charset="0"/>
              </a:rPr>
              <a:t>лъ</a:t>
            </a:r>
            <a:r>
              <a:rPr lang="ru-RU" sz="4800" dirty="0">
                <a:latin typeface="Irmologion Ucs" pitchFamily="2" charset="0"/>
              </a:rPr>
              <a:t> ми2 є3си2 </a:t>
            </a:r>
            <a:r>
              <a:rPr lang="ru-RU" sz="4800" dirty="0" err="1">
                <a:latin typeface="Irmologion Ucs" pitchFamily="2" charset="0"/>
              </a:rPr>
              <a:t>хреб</a:t>
            </a:r>
            <a:r>
              <a:rPr lang="en-US" sz="4800" dirty="0">
                <a:latin typeface="Irmologion Ucs" pitchFamily="2" charset="0"/>
              </a:rPr>
              <a:t>e</a:t>
            </a:r>
            <a:r>
              <a:rPr lang="ru-RU" sz="4800" dirty="0" err="1">
                <a:latin typeface="Irmologion Ucs" pitchFamily="2" charset="0"/>
              </a:rPr>
              <a:t>тъ</a:t>
            </a:r>
            <a:r>
              <a:rPr lang="ru-RU" sz="4800" dirty="0">
                <a:latin typeface="Irmologion Ucs" pitchFamily="2" charset="0"/>
              </a:rPr>
              <a:t> и3 ненави1д</a:t>
            </a:r>
            <a:r>
              <a:rPr lang="en-US" sz="4800" dirty="0">
                <a:latin typeface="Irmologion Ucs" pitchFamily="2" charset="0"/>
              </a:rPr>
              <a:t>z</a:t>
            </a:r>
            <a:r>
              <a:rPr lang="ru-RU" sz="4800" dirty="0" err="1">
                <a:latin typeface="Irmologion Ucs" pitchFamily="2" charset="0"/>
              </a:rPr>
              <a:t>щы</a:t>
            </a:r>
            <a:r>
              <a:rPr lang="en-US" sz="4800" dirty="0">
                <a:latin typeface="Irmologion Ucs" pitchFamily="2" charset="0"/>
              </a:rPr>
              <a:t>z </a:t>
            </a:r>
            <a:r>
              <a:rPr lang="ru-RU" sz="4800" dirty="0">
                <a:latin typeface="Irmologion Ucs" pitchFamily="2" charset="0"/>
              </a:rPr>
              <a:t>м</a:t>
            </a:r>
            <a:r>
              <a:rPr lang="en-US" sz="4800" dirty="0">
                <a:latin typeface="Irmologion Ucs" pitchFamily="2" charset="0"/>
              </a:rPr>
              <a:t>S </a:t>
            </a:r>
            <a:r>
              <a:rPr lang="ru-RU" sz="4800" dirty="0">
                <a:latin typeface="Irmologion Ucs" pitchFamily="2" charset="0"/>
              </a:rPr>
              <a:t>потреби1лъ є3си2.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86916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Ты обратил ко мне </a:t>
            </a:r>
            <a:r>
              <a:rPr lang="ru-RU" sz="3200" b="1" dirty="0" smtClean="0">
                <a:solidFill>
                  <a:srgbClr val="C00000"/>
                </a:solidFill>
              </a:rPr>
              <a:t>тыл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(спину)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врагов мо­их, и я истребляю не­на­видящих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меня.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8947" y="30689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(Пс.17,41)</a:t>
            </a:r>
            <a:endParaRPr lang="ru-RU" sz="2400" b="1" dirty="0"/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053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" y="21178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536528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19" y="667402"/>
            <a:ext cx="6881363" cy="32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3668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Прочтите, переведите…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35796" y="3789040"/>
            <a:ext cx="3672408" cy="648072"/>
          </a:xfrm>
          <a:prstGeom prst="downArrowCallout">
            <a:avLst>
              <a:gd name="adj1" fmla="val 25000"/>
              <a:gd name="adj2" fmla="val 26689"/>
              <a:gd name="adj3" fmla="val 25000"/>
              <a:gd name="adj4" fmla="val 6497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…и проверьте себя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272" y="4437112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</a:rPr>
              <a:t>хребте (спине)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моем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орали (пахали) оратаи (нечестивые), проводили длинные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борозды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свои (старались сокрушить силу мою).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Но Го­с­по­дь праведен: Он рас­сек </a:t>
            </a:r>
            <a:r>
              <a:rPr lang="ru-RU" sz="2800" b="1" dirty="0">
                <a:solidFill>
                  <a:srgbClr val="C00000"/>
                </a:solidFill>
              </a:rPr>
              <a:t>узы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(освободил </a:t>
            </a:r>
            <a:r>
              <a:rPr lang="ru-RU" sz="2800" b="1" dirty="0" smtClean="0">
                <a:solidFill>
                  <a:srgbClr val="C00000"/>
                </a:solidFill>
              </a:rPr>
              <a:t>шею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от уз)нечестивых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272" y="355820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(Пс.128,3-4)</a:t>
            </a:r>
            <a:endParaRPr lang="ru-RU" sz="2400" b="1" dirty="0"/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5" y="6306034"/>
            <a:ext cx="981738" cy="551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7053"/>
            <a:ext cx="7445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" y="21178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5960276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2268449</TotalTime>
  <Words>1661</Words>
  <Application>Microsoft Office PowerPoint</Application>
  <PresentationFormat>Экран (4:3)</PresentationFormat>
  <Paragraphs>206</Paragraphs>
  <Slides>44</Slides>
  <Notes>1</Notes>
  <HiddenSlides>37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Dell</cp:lastModifiedBy>
  <cp:revision>315</cp:revision>
  <dcterms:created xsi:type="dcterms:W3CDTF">2013-04-24T06:46:34Z</dcterms:created>
  <dcterms:modified xsi:type="dcterms:W3CDTF">2014-05-12T11:22:14Z</dcterms:modified>
</cp:coreProperties>
</file>