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58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randomBar dir="vert"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randomBar dir="vert"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randomBar dir="vert"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randomBar dir="vert"/>
    <p:sndAc>
      <p:stSnd>
        <p:snd r:embed="rId13" name="chimes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-571500" y="0"/>
            <a:ext cx="9715500" cy="5357826"/>
          </a:xfrm>
        </p:spPr>
        <p:txBody>
          <a:bodyPr>
            <a:noAutofit/>
          </a:bodyPr>
          <a:lstStyle/>
          <a:p>
            <a:pPr algn="ctr"/>
            <a:r>
              <a:rPr lang="ru-RU" sz="11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Звательный падеж</a:t>
            </a:r>
            <a:br>
              <a:rPr lang="ru-RU" sz="11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endParaRPr lang="ru-RU" sz="115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487" y="4429132"/>
            <a:ext cx="3714777" cy="230832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Елисей, не унывая, 						</a:t>
            </a:r>
          </a:p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К ветру кинулся,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взывая: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							 «Ветер, ветер! Ты могуч,…»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randomBar dir="vert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500034" y="1142984"/>
            <a:ext cx="2212848" cy="1582621"/>
          </a:xfrm>
        </p:spPr>
        <p:txBody>
          <a:bodyPr>
            <a:noAutofit/>
          </a:bodyPr>
          <a:lstStyle/>
          <a:p>
            <a:r>
              <a:rPr lang="ru-RU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Приплыла к нему рыбка, спросила: « Чего тебе надобно, старче?»</a:t>
            </a:r>
            <a:endParaRPr lang="ru-RU" sz="24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Что за форма </a:t>
            </a:r>
            <a:r>
              <a:rPr lang="ru-RU" sz="1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старче</a:t>
            </a:r>
            <a:r>
              <a:rPr lang="ru-RU" sz="1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?  </a:t>
            </a:r>
            <a:r>
              <a:rPr 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 обращении  у нас обычно используется именительный падеж.  А у слова старик именительный </a:t>
            </a:r>
            <a:r>
              <a:rPr 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падеж  </a:t>
            </a:r>
            <a:r>
              <a:rPr 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иной</a:t>
            </a:r>
            <a:r>
              <a:rPr 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: </a:t>
            </a:r>
            <a:r>
              <a:rPr lang="ru-RU" sz="1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Возвратился </a:t>
            </a:r>
            <a:r>
              <a:rPr 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старик ко старухе…</a:t>
            </a:r>
          </a:p>
          <a:p>
            <a:endParaRPr lang="ru-RU" sz="1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8569" b="18569"/>
          <a:stretch>
            <a:fillRect/>
          </a:stretch>
        </p:blipFill>
        <p:spPr bwMode="auto"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randomBar dir="vert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2976" y="642918"/>
            <a:ext cx="721523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u="sng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Звательный падеж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используется при обращении к объекту, выраженному существительным. </a:t>
            </a:r>
          </a:p>
          <a:p>
            <a:pPr algn="just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 разных источниках приводятся </a:t>
            </a:r>
            <a:r>
              <a:rPr lang="ru-RU" sz="2800" b="1" u="sng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две группы</a:t>
            </a:r>
            <a:r>
              <a:rPr lang="ru-RU" sz="2800" b="1" u="sng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примеров. </a:t>
            </a:r>
            <a:endParaRPr lang="ru-RU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sz="2800" b="1" u="sng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Одна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группа включает краткие формы имён, используемые только при обращении (Вась, Коль, Петь, Лен, Оль) и ещё некоторые слова (мам, пап). Другая группа включает устаревшие или религиозные формы обращений (старче, отче, боже, господи). 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 spd="slow">
    <p:randomBar dir="vert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71438" y="704850"/>
            <a:ext cx="9072562" cy="1143000"/>
          </a:xfrm>
        </p:spPr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7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Звательный падеж</a:t>
            </a:r>
            <a:endParaRPr lang="ru-RU" sz="72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4294967295"/>
          </p:nvPr>
        </p:nvSpPr>
        <p:spPr>
          <a:xfrm>
            <a:off x="0" y="1928813"/>
            <a:ext cx="8229600" cy="4389437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>
              <a:buFontTx/>
              <a:buNone/>
            </a:pPr>
            <a:r>
              <a:rPr lang="ru-RU" sz="3200" b="1" dirty="0" smtClean="0">
                <a:ln/>
                <a:solidFill>
                  <a:schemeClr val="accent3"/>
                </a:solidFill>
              </a:rPr>
              <a:t>Пойди, </a:t>
            </a:r>
            <a:r>
              <a:rPr lang="ru-RU" sz="3200" b="1" u="sng" dirty="0" smtClean="0">
                <a:ln/>
                <a:solidFill>
                  <a:schemeClr val="accent3"/>
                </a:solidFill>
              </a:rPr>
              <a:t>к н я ж е</a:t>
            </a:r>
            <a:r>
              <a:rPr lang="ru-RU" sz="3200" b="1" dirty="0" smtClean="0">
                <a:ln/>
                <a:solidFill>
                  <a:schemeClr val="accent3"/>
                </a:solidFill>
              </a:rPr>
              <a:t>, с нами в дань.</a:t>
            </a:r>
          </a:p>
          <a:p>
            <a:pPr>
              <a:buFontTx/>
              <a:buNone/>
            </a:pPr>
            <a:r>
              <a:rPr lang="ru-RU" sz="3200" b="1" dirty="0" smtClean="0">
                <a:ln/>
                <a:solidFill>
                  <a:schemeClr val="accent3"/>
                </a:solidFill>
              </a:rPr>
              <a:t>                   («Повесть временных лет») </a:t>
            </a:r>
          </a:p>
          <a:p>
            <a:pPr>
              <a:buFontTx/>
              <a:buNone/>
            </a:pPr>
            <a:endParaRPr lang="ru-RU" sz="3200" b="1" dirty="0" smtClean="0">
              <a:ln/>
              <a:solidFill>
                <a:schemeClr val="accent3"/>
              </a:solidFill>
            </a:endParaRPr>
          </a:p>
          <a:p>
            <a:pPr>
              <a:buFontTx/>
              <a:buNone/>
            </a:pPr>
            <a:r>
              <a:rPr lang="ru-RU" sz="3200" b="1" dirty="0" smtClean="0">
                <a:ln/>
                <a:solidFill>
                  <a:schemeClr val="accent3"/>
                </a:solidFill>
              </a:rPr>
              <a:t>Милостивейший  государь </a:t>
            </a:r>
            <a:r>
              <a:rPr lang="ru-RU" sz="3200" b="1" u="sng" dirty="0" smtClean="0">
                <a:ln/>
                <a:solidFill>
                  <a:schemeClr val="accent3"/>
                </a:solidFill>
              </a:rPr>
              <a:t>б а т </a:t>
            </a:r>
            <a:r>
              <a:rPr lang="ru-RU" sz="3200" b="1" u="sng" dirty="0" err="1" smtClean="0">
                <a:ln/>
                <a:solidFill>
                  <a:schemeClr val="accent3"/>
                </a:solidFill>
              </a:rPr>
              <a:t>ю</a:t>
            </a:r>
            <a:r>
              <a:rPr lang="ru-RU" sz="3200" b="1" u="sng" dirty="0" smtClean="0">
                <a:ln/>
                <a:solidFill>
                  <a:schemeClr val="accent3"/>
                </a:solidFill>
              </a:rPr>
              <a:t> </a:t>
            </a:r>
            <a:r>
              <a:rPr lang="ru-RU" sz="3200" b="1" u="sng" dirty="0" err="1" smtClean="0">
                <a:ln/>
                <a:solidFill>
                  <a:schemeClr val="accent3"/>
                </a:solidFill>
              </a:rPr>
              <a:t>ш</a:t>
            </a:r>
            <a:r>
              <a:rPr lang="ru-RU" sz="3200" b="1" u="sng" dirty="0" smtClean="0">
                <a:ln/>
                <a:solidFill>
                  <a:schemeClr val="accent3"/>
                </a:solidFill>
              </a:rPr>
              <a:t> к о </a:t>
            </a:r>
            <a:r>
              <a:rPr lang="ru-RU" sz="3200" b="1" dirty="0" smtClean="0">
                <a:ln/>
                <a:solidFill>
                  <a:schemeClr val="accent3"/>
                </a:solidFill>
              </a:rPr>
              <a:t>!    </a:t>
            </a:r>
          </a:p>
          <a:p>
            <a:pPr algn="r">
              <a:buFontTx/>
              <a:buNone/>
            </a:pPr>
            <a:r>
              <a:rPr lang="ru-RU" sz="3200" b="1" dirty="0" smtClean="0">
                <a:ln/>
                <a:solidFill>
                  <a:schemeClr val="accent3"/>
                </a:solidFill>
              </a:rPr>
              <a:t>               (Обращение  царевича    Алексея в письме к Петру)</a:t>
            </a:r>
          </a:p>
          <a:p>
            <a:pPr>
              <a:buNone/>
            </a:pPr>
            <a:endParaRPr lang="ru-RU" sz="2800" b="1" dirty="0">
              <a:ln/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 spd="slow">
    <p:randomBar dir="vert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Устаревший </a:t>
            </a:r>
            <a:r>
              <a:rPr lang="ru-RU" sz="4000" b="1" i="1" u="sng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звательный</a:t>
            </a:r>
            <a:r>
              <a:rPr lang="ru-RU" sz="4000" b="1" i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падеж</a:t>
            </a:r>
            <a:endParaRPr lang="ru-RU" sz="4000" b="1" i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ru-RU" sz="4400" dirty="0"/>
          </a:p>
          <a:p>
            <a:pPr>
              <a:buFontTx/>
              <a:buNone/>
            </a:pPr>
            <a:r>
              <a:rPr lang="ru-RU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        князь – </a:t>
            </a:r>
            <a:r>
              <a:rPr lang="ru-RU" sz="4400" b="1" u="sng" spc="100" dirty="0" err="1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княже</a:t>
            </a:r>
            <a:endParaRPr lang="ru-RU" sz="4400" b="1" u="sng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>
              <a:buFontTx/>
              <a:buNone/>
            </a:pPr>
            <a:r>
              <a:rPr lang="ru-RU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        батюшка – </a:t>
            </a:r>
            <a:r>
              <a:rPr lang="ru-RU" sz="4400" b="1" u="sng" spc="100" dirty="0" err="1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батюшко</a:t>
            </a:r>
            <a:endParaRPr lang="ru-RU" sz="4400" b="1" u="sng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>
              <a:buFontTx/>
              <a:buNone/>
            </a:pPr>
            <a:r>
              <a:rPr lang="ru-RU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        отец – </a:t>
            </a:r>
            <a:r>
              <a:rPr lang="ru-RU" sz="4400" b="1" u="sng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отче</a:t>
            </a:r>
            <a:endParaRPr lang="ru-RU" sz="4400" b="1" u="sng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>
              <a:buFontTx/>
              <a:buNone/>
            </a:pPr>
            <a:r>
              <a:rPr lang="ru-RU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        старик – </a:t>
            </a:r>
            <a:r>
              <a:rPr lang="ru-RU" sz="4400" b="1" u="sng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старче </a:t>
            </a:r>
            <a:endParaRPr lang="ru-RU" sz="4400" b="1" u="sng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0EE9B-DC40-4F82-816B-42A720211D95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08776307"/>
      </p:ext>
    </p:extLst>
  </p:cSld>
  <p:clrMapOvr>
    <a:masterClrMapping/>
  </p:clrMapOvr>
  <p:transition spd="slow">
    <p:randomBar dir="vert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5286412"/>
          </a:xfrm>
        </p:spPr>
        <p:txBody>
          <a:bodyPr>
            <a:normAutofit fontScale="90000"/>
          </a:bodyPr>
          <a:lstStyle/>
          <a:p>
            <a:r>
              <a:rPr lang="ru-RU" sz="13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Спасибо за внимание</a:t>
            </a:r>
            <a:endParaRPr lang="ru-RU" sz="13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779140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randomBar dir="vert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</TotalTime>
  <Words>179</Words>
  <Application>Microsoft Office PowerPoint</Application>
  <PresentationFormat>Экран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Звательный падеж </vt:lpstr>
      <vt:lpstr>Приплыла к нему рыбка, спросила: « Чего тебе надобно, старче?»</vt:lpstr>
      <vt:lpstr>Слайд 3</vt:lpstr>
      <vt:lpstr>Звательный падеж</vt:lpstr>
      <vt:lpstr>Устаревший звательный падеж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Звательный падеж</dc:title>
  <dc:creator>имидж</dc:creator>
  <cp:lastModifiedBy>имидж</cp:lastModifiedBy>
  <cp:revision>13</cp:revision>
  <dcterms:created xsi:type="dcterms:W3CDTF">2013-12-11T11:59:36Z</dcterms:created>
  <dcterms:modified xsi:type="dcterms:W3CDTF">2013-12-12T06:11:32Z</dcterms:modified>
</cp:coreProperties>
</file>