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10"/>
  </p:notesMasterIdLst>
  <p:sldIdLst>
    <p:sldId id="256" r:id="rId2"/>
    <p:sldId id="257" r:id="rId3"/>
    <p:sldId id="275" r:id="rId4"/>
    <p:sldId id="274" r:id="rId5"/>
    <p:sldId id="258" r:id="rId6"/>
    <p:sldId id="259" r:id="rId7"/>
    <p:sldId id="260" r:id="rId8"/>
    <p:sldId id="261" r:id="rId9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595" autoAdjust="0"/>
  </p:normalViewPr>
  <p:slideViewPr>
    <p:cSldViewPr>
      <p:cViewPr varScale="1">
        <p:scale>
          <a:sx n="74" d="100"/>
          <a:sy n="74" d="100"/>
        </p:scale>
        <p:origin x="-828" y="-10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6351AB57-A595-4A9A-9EAB-42B2BC8FE85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41B96F5-E692-4D66-A2AD-9BF0E740C22E}" type="slidenum">
              <a:rPr lang="fr-FR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09286B6-E9F2-417A-959C-021C8EF0AEBB}" type="slidenum">
              <a:rPr lang="fr-FR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6</a:t>
            </a:fld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1847850"/>
            <a:ext cx="8569325" cy="2016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FE87A4A-00D7-4D82-B0AF-62B29C3745B9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28B355-1B6A-4A00-A4E1-36C13B666F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A0BF1-A76C-4548-AF72-C7AD015BF8D0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73BC7-AAA7-4E6C-877C-F5A8C4F5DA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438" y="420688"/>
            <a:ext cx="2266950" cy="629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825" y="420688"/>
            <a:ext cx="6653213" cy="629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A2062-8589-48C7-9287-799C301F5F00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B6B57-10F8-4107-A75E-B6F528D86A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756DF9-EA79-4A08-A88F-82025A87A2B9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64BEB-8CB1-4EC9-914D-D3919F920E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B27695-207C-4AF4-BC0B-EEB839BC0CC6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4F4E3-4D9A-4E14-9B8F-ACAB25EDC0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825" y="2184400"/>
            <a:ext cx="4459288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6513" y="2184400"/>
            <a:ext cx="4460875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E2F0-7857-43D9-8819-4AE2552E22AC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62D22-0C39-4BDA-A086-DD67E65EDE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C6B83-DB6F-4689-9242-1012429926D6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677CD-9FD8-45D2-83BC-618E480C0B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5AC49-EBF3-480D-8AA6-58294413691C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56488-B0F1-437F-9F7D-D1CD74C64F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8A00E-871A-445D-853B-DDAD056FCA27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C6D5-F910-48AF-AFA6-F8739FE789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903152-2446-4C5B-A531-5079B8DA4225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45F83-5ED1-4D8D-B43C-9F8132F902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13FCE9-DC16-4633-97D2-EBC1606D3C23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84B86-B4E9-4C15-A60A-720A7124EA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420688"/>
            <a:ext cx="90725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2184400"/>
            <a:ext cx="907256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884988"/>
            <a:ext cx="235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defTabSz="1008063">
              <a:defRPr sz="15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6552B2F-3F7B-4B81-A16A-AB59A348BDDC}" type="datetimeFigureOut">
              <a:rPr lang="ru-RU"/>
              <a:pPr/>
              <a:t>21.05.2014</a:t>
            </a:fld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4988"/>
            <a:ext cx="319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ctr" defTabSz="1008063">
              <a:defRPr sz="15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4988"/>
            <a:ext cx="235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r" defTabSz="1008063">
              <a:defRPr sz="15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4C9FE5E-14D7-4A26-A0EA-BF71DB4DD40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77825" indent="-377825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19150" indent="-315913" algn="l" defTabSz="1008063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3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60475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63713" indent="-252413" algn="l" defTabSz="1008063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685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4"/>
          <p:cNvSpPr>
            <a:spLocks noChangeArrowheads="1"/>
          </p:cNvSpPr>
          <p:nvPr/>
        </p:nvSpPr>
        <p:spPr bwMode="auto">
          <a:xfrm>
            <a:off x="0" y="349250"/>
            <a:ext cx="10080625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4400" b="1">
                <a:latin typeface="Times New Roman" pitchFamily="18" charset="0"/>
                <a:cs typeface="Times New Roman" pitchFamily="18" charset="0"/>
              </a:rPr>
              <a:t>Типы подчинительной связи в словосочетаниях: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4400">
              <a:latin typeface="Arial" charset="0"/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согласование, управление, примыкание (задание В3)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latin typeface="Arial" charset="0"/>
            </a:endParaRPr>
          </a:p>
        </p:txBody>
      </p:sp>
      <p:sp>
        <p:nvSpPr>
          <p:cNvPr id="2051" name="Прямоугольник 5"/>
          <p:cNvSpPr>
            <a:spLocks noChangeArrowheads="1"/>
          </p:cNvSpPr>
          <p:nvPr/>
        </p:nvSpPr>
        <p:spPr bwMode="auto">
          <a:xfrm>
            <a:off x="3255963" y="5207000"/>
            <a:ext cx="68246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>
                <a:latin typeface="Arial" charset="0"/>
              </a:rPr>
              <a:t>Выполнила учитель русского языка ГБОУ СОШ №180</a:t>
            </a:r>
          </a:p>
          <a:p>
            <a: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latin typeface="Arial" charset="0"/>
            </a:endParaRPr>
          </a:p>
          <a:p>
            <a: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>
                <a:latin typeface="Arial" charset="0"/>
              </a:rPr>
              <a:t>Новик Наталья Геннадьевна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422275"/>
            <a:ext cx="100806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marL="342900" indent="-342900"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solidFill>
                  <a:srgbClr val="0D0D0D"/>
                </a:solidFill>
                <a:latin typeface="Arial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D0D0D"/>
                </a:solidFill>
                <a:latin typeface="Arial" charset="0"/>
                <a:ea typeface="Cambria Math" pitchFamily="18" charset="0"/>
              </a:rPr>
              <a:t>Алгоритм выполнения задания: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0D0D0D"/>
              </a:solidFill>
              <a:latin typeface="Arial" charset="0"/>
              <a:ea typeface="Cambria Math" pitchFamily="18" charset="0"/>
            </a:endParaRP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solidFill>
                  <a:srgbClr val="0D0D0D"/>
                </a:solidFill>
                <a:latin typeface="Arial" charset="0"/>
                <a:ea typeface="Cambria Math" pitchFamily="18" charset="0"/>
              </a:rPr>
              <a:t>Выделяем грамматическую основу предложения.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solidFill>
                  <a:srgbClr val="0D0D0D"/>
                </a:solidFill>
                <a:latin typeface="Arial" charset="0"/>
                <a:ea typeface="Cambria Math" pitchFamily="18" charset="0"/>
              </a:rPr>
              <a:t>Ставим вопросы к группе подлежащего и сказуемого.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solidFill>
                  <a:srgbClr val="0D0D0D"/>
                </a:solidFill>
                <a:latin typeface="Arial" charset="0"/>
                <a:ea typeface="Cambria Math" pitchFamily="18" charset="0"/>
              </a:rPr>
              <a:t>Устанавливаем связь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0D0D0D"/>
              </a:solidFill>
              <a:latin typeface="Arial" charset="0"/>
              <a:ea typeface="Cambria Math" pitchFamily="18" charset="0"/>
            </a:endParaRP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0D0D0D"/>
              </a:solidFill>
              <a:latin typeface="Arial" charset="0"/>
              <a:ea typeface="Cambria Math" pitchFamily="18" charset="0"/>
            </a:endParaRP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/>
            </a:pPr>
            <a:r>
              <a:rPr lang="ru-RU" sz="2400" b="1">
                <a:solidFill>
                  <a:srgbClr val="0D0D0D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Словосочетанием</a:t>
            </a:r>
            <a:r>
              <a:rPr lang="ru-RU" sz="2400">
                <a:solidFill>
                  <a:srgbClr val="0D0D0D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называется два или несколько слов, объединённых по смыслу и грамматически (с помощью подчинительной связи).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0D0D0D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>
                <a:solidFill>
                  <a:srgbClr val="0D0D0D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Существует три типа подчинительной связи: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0D0D0D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solidFill>
                  <a:srgbClr val="0D0D0D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-согласование</a:t>
            </a:r>
          </a:p>
          <a:p>
            <a:pPr marL="342900" indent="-342900"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solidFill>
                  <a:srgbClr val="0D0D0D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-управление</a:t>
            </a:r>
          </a:p>
          <a:p>
            <a:pPr marL="342900" indent="-342900"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solidFill>
                  <a:srgbClr val="0D0D0D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-примыкание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0D0D0D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207963"/>
            <a:ext cx="10080625" cy="621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Словосочетанием не является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● основа предложения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накрапывал дождь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● сочетание самостоятельного и служебного слова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несмотря на задержку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существительное с предлогом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● слова, связанные сочинительной связью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медленно, но настойчиво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● неделимые фразеологизмы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сломя голову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● составные формы слова (степени сравнения, составное будущее время глагола со связкой «будет/будут» и т.д.)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более настойчивый, будут смотреть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 b="1">
              <a:latin typeface="Arial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100806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Согласование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(какой? чей? скольких?)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182563" y="5565775"/>
            <a:ext cx="3254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Arial" charset="0"/>
              </a:rPr>
              <a:t>Количественные числительные в И.п. и В.п</a:t>
            </a:r>
            <a:r>
              <a:rPr lang="ru-RU" b="1">
                <a:latin typeface="Arial" charset="0"/>
              </a:rPr>
              <a:t>.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i="1">
                <a:latin typeface="Arial" charset="0"/>
              </a:rPr>
              <a:t>(четыре года)</a:t>
            </a: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 rot="10800000" flipV="1">
            <a:off x="3111500" y="6494463"/>
            <a:ext cx="3233738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Arial" charset="0"/>
              </a:rPr>
              <a:t>Местоимения (</a:t>
            </a:r>
            <a:r>
              <a:rPr lang="ru-RU" u="sng">
                <a:latin typeface="Arial" charset="0"/>
              </a:rPr>
              <a:t>возвратные</a:t>
            </a:r>
            <a:r>
              <a:rPr lang="ru-RU">
                <a:latin typeface="Arial" charset="0"/>
              </a:rPr>
              <a:t> </a:t>
            </a:r>
            <a:r>
              <a:rPr lang="ru-RU" i="1">
                <a:latin typeface="Arial" charset="0"/>
              </a:rPr>
              <a:t>добавили себе, </a:t>
            </a:r>
            <a:r>
              <a:rPr lang="ru-RU" u="sng">
                <a:latin typeface="Arial" charset="0"/>
              </a:rPr>
              <a:t>личные </a:t>
            </a:r>
            <a:r>
              <a:rPr lang="ru-RU" i="1">
                <a:latin typeface="Arial" charset="0"/>
              </a:rPr>
              <a:t>разъяснил мне</a:t>
            </a:r>
            <a:r>
              <a:rPr lang="ru-RU">
                <a:latin typeface="Arial" charset="0"/>
              </a:rPr>
              <a:t>)</a:t>
            </a:r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5222875" y="5565775"/>
            <a:ext cx="485775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Arial" charset="0"/>
              </a:rPr>
              <a:t>Субстантивированные прилагательные и причастия </a:t>
            </a:r>
            <a:r>
              <a:rPr lang="ru-RU" i="1">
                <a:latin typeface="Arial" charset="0"/>
              </a:rPr>
              <a:t>(благосклонна к дурному, встречать приезжающих )</a:t>
            </a:r>
          </a:p>
        </p:txBody>
      </p:sp>
      <p:sp>
        <p:nvSpPr>
          <p:cNvPr id="5126" name="Прямоугольник 6"/>
          <p:cNvSpPr>
            <a:spLocks noChangeArrowheads="1"/>
          </p:cNvSpPr>
          <p:nvPr/>
        </p:nvSpPr>
        <p:spPr bwMode="auto">
          <a:xfrm>
            <a:off x="4683125" y="1563688"/>
            <a:ext cx="503872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прилагательное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(новый костюм)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причастие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(падающий снег)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местоимение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(та примета, некоторые школы, из нашего класса)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порядковое числительное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(второй этаж, четырнадцатый год)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существительное – согласованное приложение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(народ-победитель, бабушка-старушка)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количественные числительные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(до шести голов)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союзные слова (который, чей, какой, сколько и др.)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какой сон, чей ученик</a:t>
            </a:r>
          </a:p>
        </p:txBody>
      </p:sp>
      <p:sp>
        <p:nvSpPr>
          <p:cNvPr id="5127" name="Прямоугольник 7"/>
          <p:cNvSpPr>
            <a:spLocks noChangeArrowheads="1"/>
          </p:cNvSpPr>
          <p:nvPr/>
        </p:nvSpPr>
        <p:spPr bwMode="auto">
          <a:xfrm>
            <a:off x="1825625" y="4922838"/>
            <a:ext cx="60007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>
                <a:latin typeface="Monotype Corsiva" pitchFamily="66" charset="0"/>
                <a:cs typeface="Times New Roman" pitchFamily="18" charset="0"/>
              </a:rPr>
              <a:t>NB!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Не участвуют в согласовании </a:t>
            </a:r>
          </a:p>
        </p:txBody>
      </p:sp>
      <p:cxnSp>
        <p:nvCxnSpPr>
          <p:cNvPr id="5128" name="Прямая со стрелкой 9"/>
          <p:cNvCxnSpPr>
            <a:cxnSpLocks noChangeShapeType="1"/>
          </p:cNvCxnSpPr>
          <p:nvPr/>
        </p:nvCxnSpPr>
        <p:spPr bwMode="auto">
          <a:xfrm>
            <a:off x="1611313" y="1208088"/>
            <a:ext cx="30718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9" name="Прямая со стрелкой 14"/>
          <p:cNvCxnSpPr>
            <a:cxnSpLocks noChangeShapeType="1"/>
          </p:cNvCxnSpPr>
          <p:nvPr/>
        </p:nvCxnSpPr>
        <p:spPr bwMode="auto">
          <a:xfrm rot="5400000">
            <a:off x="6434138" y="1457325"/>
            <a:ext cx="3571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30" name="Прямоугольник 15"/>
          <p:cNvSpPr>
            <a:spLocks noChangeArrowheads="1"/>
          </p:cNvSpPr>
          <p:nvPr/>
        </p:nvSpPr>
        <p:spPr bwMode="auto">
          <a:xfrm>
            <a:off x="2254250" y="922338"/>
            <a:ext cx="1979613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род, число, падеж </a:t>
            </a:r>
            <a:endParaRPr lang="ru-RU">
              <a:latin typeface="Arial" charset="0"/>
            </a:endParaRPr>
          </a:p>
        </p:txBody>
      </p:sp>
      <p:sp>
        <p:nvSpPr>
          <p:cNvPr id="5131" name="Прямоугольник 16"/>
          <p:cNvSpPr>
            <a:spLocks noChangeArrowheads="1"/>
          </p:cNvSpPr>
          <p:nvPr/>
        </p:nvSpPr>
        <p:spPr bwMode="auto">
          <a:xfrm>
            <a:off x="396875" y="922338"/>
            <a:ext cx="1111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Главное слово </a:t>
            </a:r>
            <a:endParaRPr lang="ru-RU">
              <a:latin typeface="Arial" charset="0"/>
            </a:endParaRPr>
          </a:p>
        </p:txBody>
      </p:sp>
      <p:sp>
        <p:nvSpPr>
          <p:cNvPr id="5132" name="Прямоугольник 17"/>
          <p:cNvSpPr>
            <a:spLocks noChangeArrowheads="1"/>
          </p:cNvSpPr>
          <p:nvPr/>
        </p:nvSpPr>
        <p:spPr bwMode="auto">
          <a:xfrm>
            <a:off x="4754563" y="993775"/>
            <a:ext cx="42608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Зависимое слово (изменяемая часть речи)</a:t>
            </a:r>
          </a:p>
        </p:txBody>
      </p:sp>
      <p:cxnSp>
        <p:nvCxnSpPr>
          <p:cNvPr id="5133" name="Прямая со стрелкой 22"/>
          <p:cNvCxnSpPr>
            <a:cxnSpLocks noChangeShapeType="1"/>
          </p:cNvCxnSpPr>
          <p:nvPr/>
        </p:nvCxnSpPr>
        <p:spPr bwMode="auto">
          <a:xfrm rot="5400000">
            <a:off x="3717925" y="5959475"/>
            <a:ext cx="121443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34" name="Прямая со стрелкой 16"/>
          <p:cNvCxnSpPr>
            <a:cxnSpLocks noChangeShapeType="1"/>
          </p:cNvCxnSpPr>
          <p:nvPr/>
        </p:nvCxnSpPr>
        <p:spPr bwMode="auto">
          <a:xfrm rot="10800000" flipV="1">
            <a:off x="1111250" y="5280025"/>
            <a:ext cx="1643063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35" name="Прямая со стрелкой 18"/>
          <p:cNvCxnSpPr>
            <a:cxnSpLocks noChangeShapeType="1"/>
          </p:cNvCxnSpPr>
          <p:nvPr/>
        </p:nvCxnSpPr>
        <p:spPr bwMode="auto">
          <a:xfrm>
            <a:off x="5897563" y="5280025"/>
            <a:ext cx="1500187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0" y="0"/>
            <a:ext cx="100806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Управление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(вопросы косвенных падежей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Р.п.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кого? что?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Т.п.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кем? чем?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Д.п.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кому? чему?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П.п.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о ком? о чём?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>
              <a:latin typeface="Arial" charset="0"/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325563" y="1563688"/>
            <a:ext cx="137636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Главное слово</a:t>
            </a:r>
            <a:endParaRPr lang="ru-RU">
              <a:latin typeface="Arial" charset="0"/>
            </a:endParaRPr>
          </a:p>
        </p:txBody>
      </p:sp>
      <p:cxnSp>
        <p:nvCxnSpPr>
          <p:cNvPr id="6148" name="Прямая со стрелкой 4"/>
          <p:cNvCxnSpPr>
            <a:cxnSpLocks noChangeShapeType="1"/>
          </p:cNvCxnSpPr>
          <p:nvPr/>
        </p:nvCxnSpPr>
        <p:spPr bwMode="auto">
          <a:xfrm>
            <a:off x="2754313" y="1779588"/>
            <a:ext cx="2857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49" name="Прямоугольник 5"/>
          <p:cNvSpPr>
            <a:spLocks noChangeArrowheads="1"/>
          </p:cNvSpPr>
          <p:nvPr/>
        </p:nvSpPr>
        <p:spPr bwMode="auto">
          <a:xfrm>
            <a:off x="5826125" y="1636713"/>
            <a:ext cx="20193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Зависимое слово</a:t>
            </a:r>
            <a:endParaRPr lang="ru-RU">
              <a:latin typeface="Arial" charset="0"/>
            </a:endParaRPr>
          </a:p>
        </p:txBody>
      </p:sp>
      <p:sp>
        <p:nvSpPr>
          <p:cNvPr id="6150" name="Прямоугольник 6"/>
          <p:cNvSpPr>
            <a:spLocks noChangeArrowheads="1"/>
          </p:cNvSpPr>
          <p:nvPr/>
        </p:nvSpPr>
        <p:spPr bwMode="auto">
          <a:xfrm>
            <a:off x="3611563" y="1422400"/>
            <a:ext cx="78263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падеж</a:t>
            </a:r>
            <a:endParaRPr lang="ru-RU">
              <a:latin typeface="Arial" charset="0"/>
            </a:endParaRPr>
          </a:p>
        </p:txBody>
      </p:sp>
      <p:sp>
        <p:nvSpPr>
          <p:cNvPr id="6151" name="Прямоугольник 7"/>
          <p:cNvSpPr>
            <a:spLocks noChangeArrowheads="1"/>
          </p:cNvSpPr>
          <p:nvPr/>
        </p:nvSpPr>
        <p:spPr bwMode="auto">
          <a:xfrm>
            <a:off x="3111500" y="1779588"/>
            <a:ext cx="1917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наличие предлога</a:t>
            </a:r>
            <a:endParaRPr lang="ru-RU">
              <a:latin typeface="Arial" charset="0"/>
            </a:endParaRPr>
          </a:p>
        </p:txBody>
      </p:sp>
      <p:sp>
        <p:nvSpPr>
          <p:cNvPr id="6152" name="Прямоугольник 8"/>
          <p:cNvSpPr>
            <a:spLocks noChangeArrowheads="1"/>
          </p:cNvSpPr>
          <p:nvPr/>
        </p:nvSpPr>
        <p:spPr bwMode="auto">
          <a:xfrm>
            <a:off x="4875213" y="2422525"/>
            <a:ext cx="5211762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существительное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(боялся свободы)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местоимение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(боялся меня)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числительное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(боялся обоих)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субстантивированное слово 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боялся присутствующих)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количественное числительное ( в Р.,Д.,Т., П. пп.) 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четыре года)</a:t>
            </a:r>
            <a:endParaRPr lang="ru-RU" i="1">
              <a:latin typeface="Arial" charset="0"/>
            </a:endParaRPr>
          </a:p>
        </p:txBody>
      </p:sp>
      <p:sp>
        <p:nvSpPr>
          <p:cNvPr id="6153" name="Прямоугольник 9"/>
          <p:cNvSpPr>
            <a:spLocks noChangeArrowheads="1"/>
          </p:cNvSpPr>
          <p:nvPr/>
        </p:nvSpPr>
        <p:spPr bwMode="auto">
          <a:xfrm>
            <a:off x="4540250" y="4422775"/>
            <a:ext cx="8255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>
                <a:latin typeface="Monotype Corsiva" pitchFamily="66" charset="0"/>
                <a:cs typeface="Times New Roman" pitchFamily="18" charset="0"/>
              </a:rPr>
              <a:t>NB! 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Прямоугольник 10"/>
          <p:cNvSpPr>
            <a:spLocks noChangeArrowheads="1"/>
          </p:cNvSpPr>
          <p:nvPr/>
        </p:nvSpPr>
        <p:spPr bwMode="auto">
          <a:xfrm>
            <a:off x="0" y="4994275"/>
            <a:ext cx="100488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Следует различать личные и притяжательные местоимения:</a:t>
            </a:r>
          </a:p>
        </p:txBody>
      </p:sp>
      <p:cxnSp>
        <p:nvCxnSpPr>
          <p:cNvPr id="6155" name="Прямая со стрелкой 19"/>
          <p:cNvCxnSpPr>
            <a:cxnSpLocks noChangeShapeType="1"/>
          </p:cNvCxnSpPr>
          <p:nvPr/>
        </p:nvCxnSpPr>
        <p:spPr bwMode="auto">
          <a:xfrm rot="5400000">
            <a:off x="6541294" y="2207419"/>
            <a:ext cx="579437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6156" name="Picture 15" descr="C:\Users\Andrew\Desktop\презентац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995988"/>
            <a:ext cx="36385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6" descr="C:\Users\Andrew\Desktop\п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0" y="5780088"/>
            <a:ext cx="3762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0" y="0"/>
            <a:ext cx="100806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Примыкание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(где? когда? куда? откуда?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почему? зачем? как?)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1254125" y="1563688"/>
            <a:ext cx="13763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Главное слово</a:t>
            </a:r>
            <a:endParaRPr lang="ru-RU">
              <a:latin typeface="Arial" charset="0"/>
            </a:endParaRPr>
          </a:p>
        </p:txBody>
      </p:sp>
      <p:cxnSp>
        <p:nvCxnSpPr>
          <p:cNvPr id="7172" name="Прямая со стрелкой 4"/>
          <p:cNvCxnSpPr>
            <a:cxnSpLocks noChangeShapeType="1"/>
          </p:cNvCxnSpPr>
          <p:nvPr/>
        </p:nvCxnSpPr>
        <p:spPr bwMode="auto">
          <a:xfrm>
            <a:off x="2468563" y="1851025"/>
            <a:ext cx="29289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73" name="Прямоугольник 5"/>
          <p:cNvSpPr>
            <a:spLocks noChangeArrowheads="1"/>
          </p:cNvSpPr>
          <p:nvPr/>
        </p:nvSpPr>
        <p:spPr bwMode="auto">
          <a:xfrm>
            <a:off x="5468938" y="1636713"/>
            <a:ext cx="371316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Зависимое слово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(неизменяемое!!!)</a:t>
            </a:r>
            <a:endParaRPr lang="ru-RU" b="1">
              <a:latin typeface="Arial" charset="0"/>
            </a:endParaRPr>
          </a:p>
        </p:txBody>
      </p:sp>
      <p:sp>
        <p:nvSpPr>
          <p:cNvPr id="7174" name="Прямоугольник 8"/>
          <p:cNvSpPr>
            <a:spLocks noChangeArrowheads="1"/>
          </p:cNvSpPr>
          <p:nvPr/>
        </p:nvSpPr>
        <p:spPr bwMode="auto">
          <a:xfrm>
            <a:off x="4683125" y="2565400"/>
            <a:ext cx="539750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наречие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(внезапно оглушил)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наречия, образованные от существительных, прилагательных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поехать летом, сварить вкрутую)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деепричастие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(говорил улыбаясь)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инфинитив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(уехал учиться)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сравнительная степень прилагательного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дети постарше)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притяжательные местоимения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(её работа)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неизменяемые прилагательные и существительные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(цвет хаки, ловить такси)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несогласованные приложения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(в газете «Известия)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союзные слова, выраженные местоименными наречиями: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откуда, как, когда, где, зачем, отчего, почему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(когда придёт)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● союзными словами, выраженными отрицательными наречиями: 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 нигде, никак, никогда, ниоткуда.</a:t>
            </a:r>
            <a:endParaRPr lang="ru-RU">
              <a:latin typeface="Arial" charset="0"/>
            </a:endParaRPr>
          </a:p>
        </p:txBody>
      </p:sp>
      <p:cxnSp>
        <p:nvCxnSpPr>
          <p:cNvPr id="7175" name="Прямая со стрелкой 11"/>
          <p:cNvCxnSpPr>
            <a:cxnSpLocks noChangeShapeType="1"/>
          </p:cNvCxnSpPr>
          <p:nvPr/>
        </p:nvCxnSpPr>
        <p:spPr bwMode="auto">
          <a:xfrm rot="5400000">
            <a:off x="6326982" y="2278856"/>
            <a:ext cx="571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76" name="Прямоугольник 12"/>
          <p:cNvSpPr>
            <a:spLocks noChangeArrowheads="1"/>
          </p:cNvSpPr>
          <p:nvPr/>
        </p:nvSpPr>
        <p:spPr bwMode="auto">
          <a:xfrm>
            <a:off x="2897188" y="1493838"/>
            <a:ext cx="19240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только по смыслу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9"/>
          <p:cNvSpPr>
            <a:spLocks noChangeArrowheads="1"/>
          </p:cNvSpPr>
          <p:nvPr/>
        </p:nvSpPr>
        <p:spPr bwMode="auto">
          <a:xfrm>
            <a:off x="0" y="0"/>
            <a:ext cx="10080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>
                <a:latin typeface="Monotype Corsiva" pitchFamily="66" charset="0"/>
                <a:cs typeface="Times New Roman" pitchFamily="18" charset="0"/>
              </a:rPr>
              <a:t>NB! 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рямоугольник 9"/>
          <p:cNvSpPr>
            <a:spLocks noChangeArrowheads="1"/>
          </p:cNvSpPr>
          <p:nvPr/>
        </p:nvSpPr>
        <p:spPr bwMode="auto">
          <a:xfrm>
            <a:off x="0" y="850900"/>
            <a:ext cx="10080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Следует различать</a:t>
            </a:r>
          </a:p>
        </p:txBody>
      </p:sp>
      <p:cxnSp>
        <p:nvCxnSpPr>
          <p:cNvPr id="8196" name="Прямая со стрелкой 4"/>
          <p:cNvCxnSpPr>
            <a:cxnSpLocks noChangeShapeType="1"/>
          </p:cNvCxnSpPr>
          <p:nvPr/>
        </p:nvCxnSpPr>
        <p:spPr bwMode="auto">
          <a:xfrm rot="10800000" flipV="1">
            <a:off x="1968500" y="1493838"/>
            <a:ext cx="2286000" cy="857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197" name="Прямая со стрелкой 6"/>
          <p:cNvCxnSpPr>
            <a:cxnSpLocks noChangeShapeType="1"/>
          </p:cNvCxnSpPr>
          <p:nvPr/>
        </p:nvCxnSpPr>
        <p:spPr bwMode="auto">
          <a:xfrm>
            <a:off x="5468938" y="1493838"/>
            <a:ext cx="2214562" cy="9286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198" name="Прямоугольник 9"/>
          <p:cNvSpPr>
            <a:spLocks noChangeArrowheads="1"/>
          </p:cNvSpPr>
          <p:nvPr/>
        </p:nvSpPr>
        <p:spPr bwMode="auto">
          <a:xfrm>
            <a:off x="5611813" y="2493963"/>
            <a:ext cx="41830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составное глагольное сказуемое</a:t>
            </a:r>
            <a:r>
              <a:rPr lang="en-US" sz="2800">
                <a:latin typeface="Monotype Corsiva" pitchFamily="66" charset="0"/>
                <a:cs typeface="Times New Roman" pitchFamily="18" charset="0"/>
              </a:rPr>
              <a:t>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Прямоугольник 9"/>
          <p:cNvSpPr>
            <a:spLocks noChangeArrowheads="1"/>
          </p:cNvSpPr>
          <p:nvPr/>
        </p:nvSpPr>
        <p:spPr bwMode="auto">
          <a:xfrm>
            <a:off x="0" y="2352675"/>
            <a:ext cx="418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примыкание</a:t>
            </a:r>
          </a:p>
        </p:txBody>
      </p:sp>
      <p:pic>
        <p:nvPicPr>
          <p:cNvPr id="8200" name="Picture 1" descr="C:\Users\Andrew\Desktop\п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136900"/>
            <a:ext cx="2935287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Прямоугольник 16"/>
          <p:cNvSpPr>
            <a:spLocks noChangeArrowheads="1"/>
          </p:cNvSpPr>
          <p:nvPr/>
        </p:nvSpPr>
        <p:spPr bwMode="auto">
          <a:xfrm>
            <a:off x="6843713" y="3502025"/>
            <a:ext cx="20066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начали учиться</a:t>
            </a:r>
            <a:endParaRPr lang="ru-RU" sz="2000" b="1">
              <a:latin typeface="Arial" charset="0"/>
            </a:endParaRPr>
          </a:p>
        </p:txBody>
      </p:sp>
      <p:sp>
        <p:nvSpPr>
          <p:cNvPr id="8202" name="Прямоугольник 17"/>
          <p:cNvSpPr>
            <a:spLocks noChangeArrowheads="1"/>
          </p:cNvSpPr>
          <p:nvPr/>
        </p:nvSpPr>
        <p:spPr bwMode="auto">
          <a:xfrm>
            <a:off x="4754563" y="3851275"/>
            <a:ext cx="532606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b="1" u="sng">
                <a:latin typeface="Times New Roman" pitchFamily="18" charset="0"/>
                <a:cs typeface="Times New Roman" pitchFamily="18" charset="0"/>
              </a:rPr>
              <a:t>Вспомогательные глаголы: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начать, перестать, кончить, прекратить, продолжать, мочь, смочь, хотеть, желать.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b="1" u="sng">
                <a:latin typeface="Times New Roman" pitchFamily="18" charset="0"/>
                <a:cs typeface="Times New Roman" pitchFamily="18" charset="0"/>
              </a:rPr>
              <a:t>Краткие прилагательные: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рад, готов, должен, обязан, намерен.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100806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Выполните задания: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 предложения выпишите словосочетание со связью согласование.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Бывает радостно, когда та же примета сохраняется в лесах год за годом.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 startAt="2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 предложения выпишите словосочетание со связью управление.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Павлуша быстро шёл навстречу другу.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 startAt="3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 предложения выпишите словосочетание со связью примыкание.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садах от ветра, дующего с юга, беспокойно шумели деревья.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4.   Какой тип связи используется в словосочетании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энергия души.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Удивительно, что до конца своих дней он сохранил поражающую нас энергию души, особый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душевный настрой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 startAt="5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Найдите словосочетание со связью примыкание.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arenR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умно и серьёзно                                  3) серьёзного разговора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arenR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сказать серьёзно                                 4) серьёзный по необходимости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 startAt="6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Найдите словосочетание со связью согласование.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мороженое тает                                     3) вкусное мороженое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мороженое в стаканчике                      4) съесть мороженое 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 startAt="7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Какое сочетание слов не является словосочетанием?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решил прогуляться                               3) около дома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сборник задач                                        4) пальчики оближешь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eriod" startAt="8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Найдите словосочетание со связью управление.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AutoNum type="arabicParenR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жду друга                                             3) буду ждать</a:t>
            </a:r>
          </a:p>
          <a:p>
            <a:pPr marL="342900" indent="-3429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долго ждать                                            4) мы ждём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206</TotalTime>
  <Words>720</Words>
  <Application>Microsoft Office PowerPoint</Application>
  <PresentationFormat>Произвольный</PresentationFormat>
  <Paragraphs>121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Tahoma</vt:lpstr>
      <vt:lpstr>Wingdings</vt:lpstr>
      <vt:lpstr>Cambria Math</vt:lpstr>
      <vt:lpstr>Monotype Corsiva</vt:lpstr>
      <vt:lpstr>Текстура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school180</cp:lastModifiedBy>
  <cp:revision>24</cp:revision>
  <cp:lastPrinted>1601-01-01T00:00:00Z</cp:lastPrinted>
  <dcterms:created xsi:type="dcterms:W3CDTF">1601-01-01T00:00:00Z</dcterms:created>
  <dcterms:modified xsi:type="dcterms:W3CDTF">2014-05-21T11:52:17Z</dcterms:modified>
</cp:coreProperties>
</file>