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7243C3-98FA-4218-9883-09608621A91B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BB8EC6-97D1-45AD-9B23-77D24430C6C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7795592" cy="262193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Обороты со сравнительными словами</a:t>
            </a:r>
            <a:r>
              <a:rPr lang="ru-RU" sz="4400" dirty="0">
                <a:solidFill>
                  <a:srgbClr val="FF0000"/>
                </a:solidFill>
              </a:rPr>
              <a:t> </a:t>
            </a:r>
            <a:endParaRPr lang="ru-RU" sz="4400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i="1" dirty="0" smtClean="0">
                <a:solidFill>
                  <a:srgbClr val="FF0000"/>
                </a:solidFill>
              </a:rPr>
              <a:t>как</a:t>
            </a:r>
            <a:r>
              <a:rPr lang="ru-RU" sz="4400" i="1" dirty="0">
                <a:solidFill>
                  <a:srgbClr val="FF0000"/>
                </a:solidFill>
              </a:rPr>
              <a:t>, словно, будто, как бы</a:t>
            </a:r>
            <a:r>
              <a:rPr lang="ru-RU" sz="4400" dirty="0">
                <a:solidFill>
                  <a:srgbClr val="FF0000"/>
                </a:solidFill>
              </a:rPr>
              <a:t> </a:t>
            </a:r>
            <a:endParaRPr lang="ru-RU" sz="4400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 </a:t>
            </a:r>
            <a:r>
              <a:rPr lang="ru-RU" sz="4400" b="1" dirty="0">
                <a:solidFill>
                  <a:srgbClr val="FF0000"/>
                </a:solidFill>
              </a:rPr>
              <a:t>выделяются запятыми в следующих случаях:</a:t>
            </a: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Пунктуация </a:t>
            </a:r>
            <a:endParaRPr lang="ru-RU" sz="4800" b="1" i="1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в </a:t>
            </a:r>
            <a:r>
              <a:rPr lang="ru-RU" sz="4800" b="1" i="1" dirty="0">
                <a:solidFill>
                  <a:srgbClr val="FF0000"/>
                </a:solidFill>
              </a:rPr>
              <a:t>сравнениях устойчивого типа может варьироваться: 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Например: </a:t>
            </a:r>
            <a:r>
              <a:rPr lang="ru-RU" i="1" dirty="0"/>
              <a:t>А на мосту,</a:t>
            </a:r>
            <a:r>
              <a:rPr lang="ru-RU" dirty="0"/>
              <a:t> </a:t>
            </a:r>
            <a:r>
              <a:rPr lang="ru-RU" i="1" dirty="0"/>
              <a:t>как черт, черный взметнулся плащ</a:t>
            </a:r>
            <a:r>
              <a:rPr lang="ru-RU" dirty="0"/>
              <a:t> (</a:t>
            </a:r>
            <a:r>
              <a:rPr lang="ru-RU" dirty="0" err="1"/>
              <a:t>Цв</a:t>
            </a:r>
            <a:r>
              <a:rPr lang="ru-RU" dirty="0"/>
              <a:t>.); сравните: </a:t>
            </a:r>
            <a:r>
              <a:rPr lang="ru-RU" i="1" dirty="0"/>
              <a:t>черный как черт</a:t>
            </a:r>
            <a:r>
              <a:rPr lang="ru-RU" dirty="0"/>
              <a:t>; </a:t>
            </a:r>
            <a:r>
              <a:rPr lang="ru-RU" i="1" dirty="0"/>
              <a:t>Нити древесные тают,</a:t>
            </a:r>
            <a:r>
              <a:rPr lang="ru-RU" dirty="0"/>
              <a:t> </a:t>
            </a:r>
            <a:r>
              <a:rPr lang="ru-RU" i="1" dirty="0"/>
              <a:t>как дым</a:t>
            </a:r>
            <a:r>
              <a:rPr lang="ru-RU" dirty="0"/>
              <a:t> (</a:t>
            </a:r>
            <a:r>
              <a:rPr lang="ru-RU" dirty="0" err="1"/>
              <a:t>Матв</a:t>
            </a:r>
            <a:r>
              <a:rPr lang="ru-RU" dirty="0"/>
              <a:t>.); сравните: </a:t>
            </a:r>
            <a:r>
              <a:rPr lang="ru-RU" i="1" dirty="0"/>
              <a:t>развеялся как дым; Кто это шагает смело,</a:t>
            </a:r>
            <a:r>
              <a:rPr lang="ru-RU" dirty="0"/>
              <a:t> </a:t>
            </a:r>
            <a:r>
              <a:rPr lang="ru-RU" i="1" dirty="0"/>
              <a:t>как герой, в предрассветной темени зимнею порой</a:t>
            </a:r>
            <a:r>
              <a:rPr lang="ru-RU" dirty="0"/>
              <a:t> (Вл. Федоров); сравните: </a:t>
            </a:r>
            <a:r>
              <a:rPr lang="ru-RU" i="1" dirty="0"/>
              <a:t>сражался как герой; ...Бежит, вздымаясь светом Зодиака, огромная, бездомная Земля, побитая камнями,</a:t>
            </a:r>
            <a:r>
              <a:rPr lang="ru-RU" dirty="0"/>
              <a:t> </a:t>
            </a:r>
            <a:r>
              <a:rPr lang="ru-RU" i="1" dirty="0"/>
              <a:t>как собака</a:t>
            </a:r>
            <a:r>
              <a:rPr lang="ru-RU" dirty="0"/>
              <a:t> (</a:t>
            </a:r>
            <a:r>
              <a:rPr lang="ru-RU" dirty="0" err="1"/>
              <a:t>Кирс</a:t>
            </a:r>
            <a:r>
              <a:rPr lang="ru-RU" dirty="0"/>
              <a:t>.); сравните: </a:t>
            </a:r>
            <a:r>
              <a:rPr lang="ru-RU" i="1" dirty="0"/>
              <a:t>побрел как побитая собака; Он стоял, вытянувшись,</a:t>
            </a:r>
            <a:r>
              <a:rPr lang="ru-RU" dirty="0"/>
              <a:t> </a:t>
            </a:r>
            <a:r>
              <a:rPr lang="ru-RU" i="1" dirty="0"/>
              <a:t>как стрела, руки держа по швам</a:t>
            </a:r>
            <a:r>
              <a:rPr lang="ru-RU" dirty="0"/>
              <a:t> (Наб.); сравните: </a:t>
            </a:r>
            <a:r>
              <a:rPr lang="ru-RU" i="1" dirty="0"/>
              <a:t>летел как стрела.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К сравнению близки обороты с несогласованными определениями с предлогом</a:t>
            </a:r>
            <a:r>
              <a:rPr lang="ru-RU" dirty="0"/>
              <a:t> </a:t>
            </a:r>
            <a:r>
              <a:rPr lang="ru-RU" i="1" dirty="0"/>
              <a:t>вроде </a:t>
            </a:r>
            <a:r>
              <a:rPr lang="ru-RU" b="1" i="1" dirty="0"/>
              <a:t>и обстоятельствами, начинающимися со слов </a:t>
            </a:r>
            <a:r>
              <a:rPr lang="ru-RU" i="1" dirty="0"/>
              <a:t>не иначе как</a:t>
            </a:r>
            <a:r>
              <a:rPr lang="ru-RU" dirty="0"/>
              <a:t>. </a:t>
            </a:r>
            <a:r>
              <a:rPr lang="ru-RU" b="1" i="1" dirty="0"/>
              <a:t>Такие конструкции также не обособляются</a:t>
            </a:r>
            <a:r>
              <a:rPr lang="ru-RU" dirty="0"/>
              <a:t>, например:</a:t>
            </a:r>
          </a:p>
          <a:p>
            <a:r>
              <a:rPr lang="ru-RU" i="1" dirty="0"/>
              <a:t>1) Над головой раздались раскаты вроде грома.</a:t>
            </a:r>
            <a:endParaRPr lang="ru-RU" dirty="0"/>
          </a:p>
          <a:p>
            <a:r>
              <a:rPr lang="ru-RU" i="1" dirty="0"/>
              <a:t>2) Я думаю о своём соседе не иначе как о замечательном человеке.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r>
              <a:rPr lang="ru-RU" b="1" i="1" dirty="0"/>
              <a:t>1) </a:t>
            </a:r>
            <a:r>
              <a:rPr lang="ru-RU" b="1" i="1" u="sng" dirty="0"/>
              <a:t>если они имеют значение образа действия</a:t>
            </a:r>
            <a:r>
              <a:rPr lang="ru-RU" u="sng" dirty="0"/>
              <a:t> (такие обороты заменяются творительным падежом существительного или наречием).</a:t>
            </a:r>
          </a:p>
          <a:p>
            <a:r>
              <a:rPr lang="ru-RU" dirty="0"/>
              <a:t>Например: </a:t>
            </a:r>
            <a:r>
              <a:rPr lang="ru-RU" i="1" dirty="0"/>
              <a:t>Мы наступали. Сербы сражались</a:t>
            </a:r>
            <a:r>
              <a:rPr lang="ru-RU" dirty="0"/>
              <a:t> </a:t>
            </a:r>
            <a:r>
              <a:rPr lang="ru-RU" i="1" dirty="0"/>
              <a:t>как львы</a:t>
            </a:r>
            <a:r>
              <a:rPr lang="ru-RU" dirty="0"/>
              <a:t> (Кат.); (сравните: </a:t>
            </a:r>
            <a:r>
              <a:rPr lang="ru-RU" dirty="0" err="1"/>
              <a:t>по-львиному</a:t>
            </a:r>
            <a:r>
              <a:rPr lang="ru-RU" dirty="0"/>
              <a:t>); </a:t>
            </a:r>
            <a:r>
              <a:rPr lang="ru-RU" i="1" dirty="0"/>
              <a:t>Тропинка извивалась</a:t>
            </a:r>
            <a:r>
              <a:rPr lang="ru-RU" dirty="0"/>
              <a:t> </a:t>
            </a:r>
            <a:r>
              <a:rPr lang="ru-RU" i="1" dirty="0"/>
              <a:t>как змея</a:t>
            </a:r>
            <a:r>
              <a:rPr lang="ru-RU" dirty="0"/>
              <a:t> (сравните: змеей);</a:t>
            </a:r>
          </a:p>
        </p:txBody>
      </p:sp>
    </p:spTree>
    <p:extLst>
      <p:ext uri="{BB962C8B-B14F-4D97-AF65-F5344CB8AC3E}">
        <p14:creationId xmlns:p14="http://schemas.microsoft.com/office/powerpoint/2010/main" val="26463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ru-RU" b="1" i="1" dirty="0"/>
              <a:t>2) </a:t>
            </a:r>
            <a:r>
              <a:rPr lang="ru-RU" b="1" i="1" u="sng" dirty="0"/>
              <a:t>при обозначении тождества или приравнивания.</a:t>
            </a:r>
            <a:endParaRPr lang="ru-RU" u="sng" dirty="0"/>
          </a:p>
          <a:p>
            <a:r>
              <a:rPr lang="ru-RU" dirty="0"/>
              <a:t>Например: </a:t>
            </a:r>
            <a:r>
              <a:rPr lang="ru-RU" i="1" dirty="0"/>
              <a:t>Вот почему она смотрела на землю</a:t>
            </a:r>
            <a:r>
              <a:rPr lang="ru-RU" dirty="0"/>
              <a:t> </a:t>
            </a:r>
            <a:r>
              <a:rPr lang="ru-RU" i="1" dirty="0"/>
              <a:t>как на юдоль скорби</a:t>
            </a:r>
            <a:r>
              <a:rPr lang="ru-RU" dirty="0"/>
              <a:t> (Н.-Пр.); </a:t>
            </a:r>
            <a:r>
              <a:rPr lang="ru-RU" i="1" dirty="0"/>
              <a:t>Она воспринимала мать</a:t>
            </a:r>
            <a:r>
              <a:rPr lang="ru-RU" dirty="0"/>
              <a:t> </a:t>
            </a:r>
            <a:r>
              <a:rPr lang="ru-RU" i="1" dirty="0"/>
              <a:t>как старшую сестру;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3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3) </a:t>
            </a:r>
            <a:r>
              <a:rPr lang="ru-RU" b="1" i="1" u="sng" dirty="0"/>
              <a:t>если союз</a:t>
            </a:r>
            <a:r>
              <a:rPr lang="ru-RU" u="sng" dirty="0"/>
              <a:t> как</a:t>
            </a:r>
            <a:r>
              <a:rPr lang="ru-RU" b="1" u="sng" dirty="0"/>
              <a:t> </a:t>
            </a:r>
            <a:r>
              <a:rPr lang="ru-RU" b="1" i="1" u="sng" dirty="0"/>
              <a:t>равен по значению слову</a:t>
            </a:r>
            <a:r>
              <a:rPr lang="ru-RU" u="sng" dirty="0"/>
              <a:t> </a:t>
            </a:r>
            <a:r>
              <a:rPr lang="ru-RU" i="1" u="sng" dirty="0"/>
              <a:t>«в качестве»</a:t>
            </a:r>
            <a:r>
              <a:rPr lang="ru-RU" u="sng" dirty="0"/>
              <a:t> </a:t>
            </a:r>
            <a:r>
              <a:rPr lang="ru-RU" b="1" i="1" u="sng" dirty="0"/>
              <a:t>или словоформа с</a:t>
            </a:r>
            <a:r>
              <a:rPr lang="ru-RU" u="sng" dirty="0"/>
              <a:t> </a:t>
            </a:r>
            <a:r>
              <a:rPr lang="ru-RU" i="1" u="sng" dirty="0"/>
              <a:t>как</a:t>
            </a:r>
            <a:r>
              <a:rPr lang="ru-RU" u="sng" dirty="0"/>
              <a:t> </a:t>
            </a:r>
            <a:r>
              <a:rPr lang="ru-RU" b="1" i="1" u="sng" dirty="0"/>
              <a:t>представляет собой приложение, которое характеризует предмет с какой-либо одной стороны и не имеет причинного значения.</a:t>
            </a:r>
            <a:endParaRPr lang="ru-RU" u="sng" dirty="0"/>
          </a:p>
          <a:p>
            <a:r>
              <a:rPr lang="ru-RU" dirty="0"/>
              <a:t>Например: </a:t>
            </a:r>
            <a:r>
              <a:rPr lang="ru-RU" i="1" dirty="0" smtClean="0"/>
              <a:t>Он</a:t>
            </a:r>
            <a:r>
              <a:rPr lang="ru-RU" dirty="0"/>
              <a:t> [Гайдар] </a:t>
            </a:r>
            <a:r>
              <a:rPr lang="ru-RU" i="1" dirty="0"/>
              <a:t>прошел по жизни</a:t>
            </a:r>
            <a:r>
              <a:rPr lang="ru-RU" dirty="0"/>
              <a:t> </a:t>
            </a:r>
            <a:r>
              <a:rPr lang="ru-RU" i="1" dirty="0"/>
              <a:t>как удивительный рассказчик, трогавший до слез детские сердца, и вместе с тем</a:t>
            </a:r>
            <a:r>
              <a:rPr lang="ru-RU" dirty="0"/>
              <a:t> </a:t>
            </a:r>
            <a:r>
              <a:rPr lang="ru-RU" i="1" dirty="0"/>
              <a:t>как проницательный и суровый товарищ и воспитатель</a:t>
            </a:r>
            <a:r>
              <a:rPr lang="ru-RU" dirty="0"/>
              <a:t> (</a:t>
            </a:r>
            <a:r>
              <a:rPr lang="ru-RU" dirty="0" err="1"/>
              <a:t>Пауст</a:t>
            </a:r>
            <a:r>
              <a:rPr lang="ru-RU" dirty="0"/>
              <a:t>.); </a:t>
            </a:r>
            <a:r>
              <a:rPr lang="ru-RU" i="1" dirty="0"/>
              <a:t>Я не люблю себя</a:t>
            </a:r>
            <a:r>
              <a:rPr lang="ru-RU" dirty="0"/>
              <a:t> </a:t>
            </a:r>
            <a:r>
              <a:rPr lang="ru-RU" i="1" dirty="0"/>
              <a:t>как писателя</a:t>
            </a:r>
            <a:r>
              <a:rPr lang="ru-RU" dirty="0"/>
              <a:t> (Ч.);</a:t>
            </a:r>
          </a:p>
        </p:txBody>
      </p:sp>
    </p:spTree>
    <p:extLst>
      <p:ext uri="{BB962C8B-B14F-4D97-AF65-F5344CB8AC3E}">
        <p14:creationId xmlns:p14="http://schemas.microsoft.com/office/powerpoint/2010/main" val="4828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4) </a:t>
            </a:r>
            <a:r>
              <a:rPr lang="ru-RU" b="1" i="1" u="sng" dirty="0"/>
              <a:t>если оборот является сказуемым или тесно примыкает к сказуемому</a:t>
            </a:r>
            <a:r>
              <a:rPr lang="ru-RU" b="1" u="sng" dirty="0"/>
              <a:t> </a:t>
            </a:r>
            <a:r>
              <a:rPr lang="ru-RU" u="sng" dirty="0"/>
              <a:t>(такое сказуемое без оборота лишается смысла).</a:t>
            </a:r>
          </a:p>
          <a:p>
            <a:r>
              <a:rPr lang="ru-RU" dirty="0"/>
              <a:t>Например: </a:t>
            </a:r>
            <a:r>
              <a:rPr lang="ru-RU" i="1" dirty="0"/>
              <a:t>Она сама ходила</a:t>
            </a:r>
            <a:r>
              <a:rPr lang="ru-RU" dirty="0"/>
              <a:t> </a:t>
            </a:r>
            <a:r>
              <a:rPr lang="ru-RU" i="1" dirty="0"/>
              <a:t>как дикая</a:t>
            </a:r>
            <a:r>
              <a:rPr lang="ru-RU" dirty="0"/>
              <a:t> (</a:t>
            </a:r>
            <a:r>
              <a:rPr lang="ru-RU" dirty="0" err="1"/>
              <a:t>Гонч</a:t>
            </a:r>
            <a:r>
              <a:rPr lang="ru-RU" dirty="0"/>
              <a:t>.); </a:t>
            </a:r>
            <a:r>
              <a:rPr lang="ru-RU" i="1" dirty="0"/>
              <a:t>Брызги и волны были</a:t>
            </a:r>
            <a:r>
              <a:rPr lang="ru-RU" dirty="0"/>
              <a:t> </a:t>
            </a:r>
            <a:r>
              <a:rPr lang="ru-RU" i="1" dirty="0"/>
              <a:t>как в жизни</a:t>
            </a:r>
            <a:r>
              <a:rPr lang="ru-RU" dirty="0"/>
              <a:t> (</a:t>
            </a:r>
            <a:r>
              <a:rPr lang="ru-RU" dirty="0" err="1"/>
              <a:t>Фед</a:t>
            </a:r>
            <a:r>
              <a:rPr lang="ru-RU" dirty="0"/>
              <a:t>.); </a:t>
            </a:r>
            <a:r>
              <a:rPr lang="ru-RU" i="1" dirty="0"/>
              <a:t>Летняя жара действует на залив</a:t>
            </a:r>
            <a:r>
              <a:rPr lang="ru-RU" dirty="0"/>
              <a:t> </a:t>
            </a:r>
            <a:r>
              <a:rPr lang="ru-RU" i="1" dirty="0"/>
              <a:t>как топка</a:t>
            </a:r>
            <a:r>
              <a:rPr lang="ru-RU" dirty="0"/>
              <a:t> (</a:t>
            </a:r>
            <a:r>
              <a:rPr lang="ru-RU" dirty="0" err="1"/>
              <a:t>Пауст</a:t>
            </a:r>
            <a:r>
              <a:rPr lang="ru-RU" dirty="0"/>
              <a:t>.); </a:t>
            </a:r>
            <a:r>
              <a:rPr lang="ru-RU" i="1" dirty="0"/>
              <a:t>Жизнь</a:t>
            </a:r>
            <a:r>
              <a:rPr lang="ru-RU" dirty="0"/>
              <a:t> </a:t>
            </a:r>
            <a:r>
              <a:rPr lang="ru-RU" i="1" dirty="0"/>
              <a:t>как легенда; </a:t>
            </a:r>
            <a:r>
              <a:rPr lang="ru-RU" i="1" dirty="0" smtClean="0"/>
              <a:t>Пыль была</a:t>
            </a:r>
            <a:r>
              <a:rPr lang="ru-RU" dirty="0"/>
              <a:t> </a:t>
            </a:r>
            <a:r>
              <a:rPr lang="ru-RU" i="1" dirty="0"/>
              <a:t>как</a:t>
            </a:r>
            <a:r>
              <a:rPr lang="ru-RU" dirty="0"/>
              <a:t> </a:t>
            </a:r>
            <a:r>
              <a:rPr lang="ru-RU" i="1" dirty="0"/>
              <a:t>ружейный</a:t>
            </a:r>
            <a:r>
              <a:rPr lang="ru-RU" dirty="0"/>
              <a:t> </a:t>
            </a:r>
            <a:r>
              <a:rPr lang="ru-RU" i="1" dirty="0"/>
              <a:t>порох</a:t>
            </a:r>
            <a:r>
              <a:rPr lang="ru-RU" dirty="0"/>
              <a:t> (</a:t>
            </a:r>
            <a:r>
              <a:rPr lang="ru-RU" dirty="0" err="1"/>
              <a:t>Пауст</a:t>
            </a:r>
            <a:r>
              <a:rPr lang="ru-RU" dirty="0"/>
              <a:t>.);</a:t>
            </a:r>
          </a:p>
        </p:txBody>
      </p:sp>
    </p:spTree>
    <p:extLst>
      <p:ext uri="{BB962C8B-B14F-4D97-AF65-F5344CB8AC3E}">
        <p14:creationId xmlns:p14="http://schemas.microsoft.com/office/powerpoint/2010/main" val="143019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r>
              <a:rPr lang="ru-RU" b="1" i="1" dirty="0"/>
              <a:t>5) </a:t>
            </a:r>
            <a:r>
              <a:rPr lang="ru-RU" b="1" i="1" u="sng" dirty="0"/>
              <a:t>если сравнительному обороту предшествует отрицание</a:t>
            </a:r>
            <a:r>
              <a:rPr lang="ru-RU" u="sng" dirty="0"/>
              <a:t> </a:t>
            </a:r>
            <a:r>
              <a:rPr lang="ru-RU" i="1" u="sng" dirty="0"/>
              <a:t>не</a:t>
            </a:r>
            <a:r>
              <a:rPr lang="ru-RU" u="sng" dirty="0"/>
              <a:t> </a:t>
            </a:r>
            <a:r>
              <a:rPr lang="ru-RU" b="1" i="1" u="sng" dirty="0"/>
              <a:t>или слова</a:t>
            </a:r>
            <a:r>
              <a:rPr lang="ru-RU" u="sng" dirty="0"/>
              <a:t> </a:t>
            </a:r>
            <a:r>
              <a:rPr lang="ru-RU" i="1" u="sng" dirty="0"/>
              <a:t>совсем, совершенно, почти, вроде, точь-в-точь, именно, просто</a:t>
            </a:r>
            <a:r>
              <a:rPr lang="ru-RU" u="sng" dirty="0"/>
              <a:t> и др.</a:t>
            </a:r>
          </a:p>
          <a:p>
            <a:r>
              <a:rPr lang="ru-RU" dirty="0"/>
              <a:t>Например: </a:t>
            </a:r>
            <a:r>
              <a:rPr lang="ru-RU" i="1" dirty="0"/>
              <a:t>Да он все делает</a:t>
            </a:r>
            <a:r>
              <a:rPr lang="ru-RU" dirty="0"/>
              <a:t> </a:t>
            </a:r>
            <a:r>
              <a:rPr lang="ru-RU" i="1" dirty="0"/>
              <a:t>не как люди</a:t>
            </a:r>
            <a:r>
              <a:rPr lang="ru-RU" dirty="0"/>
              <a:t> (М. Г.); </a:t>
            </a:r>
            <a:r>
              <a:rPr lang="ru-RU" i="1" dirty="0"/>
              <a:t>Стало светло</a:t>
            </a:r>
            <a:r>
              <a:rPr lang="ru-RU" dirty="0"/>
              <a:t> </a:t>
            </a:r>
            <a:r>
              <a:rPr lang="ru-RU" i="1" dirty="0"/>
              <a:t>почти как днем; Он выглядел</a:t>
            </a:r>
            <a:r>
              <a:rPr lang="ru-RU" dirty="0"/>
              <a:t> </a:t>
            </a:r>
            <a:r>
              <a:rPr lang="ru-RU" i="1" dirty="0"/>
              <a:t>совершенно (совсем) как ребенок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6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6) </a:t>
            </a:r>
            <a:r>
              <a:rPr lang="ru-RU" b="1" i="1" u="sng" dirty="0"/>
              <a:t>если в предложении нет сравнения предметов или явлений, запятая перед союзом</a:t>
            </a:r>
            <a:r>
              <a:rPr lang="ru-RU" u="sng" dirty="0"/>
              <a:t> </a:t>
            </a:r>
            <a:r>
              <a:rPr lang="ru-RU" i="1" u="sng" dirty="0"/>
              <a:t>чем</a:t>
            </a:r>
            <a:r>
              <a:rPr lang="ru-RU" b="1" u="sng" dirty="0"/>
              <a:t> </a:t>
            </a:r>
            <a:r>
              <a:rPr lang="ru-RU" b="1" i="1" u="sng" dirty="0"/>
              <a:t>не ставится.</a:t>
            </a:r>
            <a:endParaRPr lang="ru-RU" u="sng" dirty="0"/>
          </a:p>
          <a:p>
            <a:r>
              <a:rPr lang="ru-RU" dirty="0"/>
              <a:t>Например: </a:t>
            </a:r>
            <a:r>
              <a:rPr lang="ru-RU" i="1" dirty="0"/>
              <a:t>Посылка весит</a:t>
            </a:r>
            <a:r>
              <a:rPr lang="ru-RU" dirty="0"/>
              <a:t> </a:t>
            </a:r>
            <a:r>
              <a:rPr lang="ru-RU" i="1" dirty="0"/>
              <a:t>не больше чем пять килограммов. -</a:t>
            </a:r>
            <a:r>
              <a:rPr lang="ru-RU" dirty="0"/>
              <a:t> По смыслу нельзя сравнить посылку и килограммы. Оборот можно заменить синонимичным сочетанием сравнительной степени наречия с числительным и существительным: </a:t>
            </a:r>
            <a:r>
              <a:rPr lang="ru-RU" i="1" dirty="0"/>
              <a:t>весит не больше пяти килограммов.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5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7) </a:t>
            </a:r>
            <a:r>
              <a:rPr lang="ru-RU" b="1" i="1" u="sng" dirty="0"/>
              <a:t>если оборот является устойчивым сочетанием, часто повторяемым:</a:t>
            </a:r>
            <a:r>
              <a:rPr lang="ru-RU" b="1" u="sng" dirty="0"/>
              <a:t> </a:t>
            </a:r>
            <a:r>
              <a:rPr lang="ru-RU" i="1" u="sng" dirty="0"/>
              <a:t>бледный как смерть, блестеть как зеркало, белый как лунь, вертеться как белка в колесе, кататься как сыр в масле, голодный как волк (как собака), идти как на казнь, лететь как стрела, красный как рак, гол как сокол, чувствовать себя как дома, пристать как с ножом к горлу, остановиться как вкопанный</a:t>
            </a:r>
            <a:r>
              <a:rPr lang="ru-RU" u="sng" dirty="0"/>
              <a:t> и др</a:t>
            </a:r>
            <a:r>
              <a:rPr lang="ru-RU" dirty="0"/>
              <a:t>.</a:t>
            </a:r>
          </a:p>
          <a:p>
            <a:r>
              <a:rPr lang="ru-RU" dirty="0"/>
              <a:t>Например:  </a:t>
            </a:r>
            <a:r>
              <a:rPr lang="ru-RU" i="1" dirty="0"/>
              <a:t>Морозной ночью стыдливо,</a:t>
            </a:r>
            <a:r>
              <a:rPr lang="ru-RU" dirty="0"/>
              <a:t> </a:t>
            </a:r>
            <a:r>
              <a:rPr lang="ru-RU" i="1" dirty="0"/>
              <a:t>крадясь как вор, уносишь </a:t>
            </a:r>
            <a:r>
              <a:rPr lang="ru-RU" i="1" dirty="0" smtClean="0"/>
              <a:t>елку </a:t>
            </a:r>
            <a:r>
              <a:rPr lang="ru-RU" dirty="0" smtClean="0"/>
              <a:t>(</a:t>
            </a:r>
            <a:r>
              <a:rPr lang="ru-RU" dirty="0" err="1"/>
              <a:t>Матв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1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ru-RU" b="1" i="1" dirty="0"/>
              <a:t>8) </a:t>
            </a:r>
            <a:r>
              <a:rPr lang="ru-RU" b="1" i="1" u="sng" dirty="0"/>
              <a:t>если оборот выполняет функцию определения при словах, информативно недостаточных для данного контекста.</a:t>
            </a:r>
            <a:endParaRPr lang="ru-RU" u="sng" dirty="0"/>
          </a:p>
          <a:p>
            <a:r>
              <a:rPr lang="ru-RU" dirty="0"/>
              <a:t>Например: </a:t>
            </a:r>
            <a:r>
              <a:rPr lang="ru-RU" i="1" dirty="0"/>
              <a:t>Его супруга  – Машенька  – веселая говорунья, с глазами</a:t>
            </a:r>
            <a:r>
              <a:rPr lang="ru-RU" dirty="0"/>
              <a:t> </a:t>
            </a:r>
            <a:r>
              <a:rPr lang="ru-RU" i="1" dirty="0"/>
              <a:t>как вишни, была одета ярко</a:t>
            </a:r>
            <a:r>
              <a:rPr lang="ru-RU" dirty="0"/>
              <a:t> (М. Г.); </a:t>
            </a:r>
            <a:r>
              <a:rPr lang="ru-RU" i="1" dirty="0"/>
              <a:t>Был он неуклюжий, низкорослый, с </a:t>
            </a:r>
            <a:r>
              <a:rPr lang="ru-RU" i="1" dirty="0" smtClean="0"/>
              <a:t>руками словно </a:t>
            </a:r>
            <a:r>
              <a:rPr lang="ru-RU" i="1" dirty="0"/>
              <a:t>грабли</a:t>
            </a:r>
            <a:r>
              <a:rPr lang="ru-RU" dirty="0"/>
              <a:t> (журн.).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2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106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4</cp:revision>
  <dcterms:created xsi:type="dcterms:W3CDTF">2014-04-07T04:18:26Z</dcterms:created>
  <dcterms:modified xsi:type="dcterms:W3CDTF">2014-05-13T12:26:27Z</dcterms:modified>
</cp:coreProperties>
</file>