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392C0-7123-49CB-9F77-E01E65C70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5FB57-41AD-4F13-B579-83FE436D5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C798-87E1-456F-9175-30F86B203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FDBF-15A1-4F14-A555-039EDD286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F28B-C771-4F01-979E-0C182A058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2167-1400-432E-A1B7-DAD795DB2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55C0C-20DF-4589-93F7-1806E1E14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7391-FA53-4FFA-AFFF-2BC25FB1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7B50-2809-4E11-9056-4C1A77FE7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7512-1740-4290-847A-672D013E7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4F38-6B1C-4D7A-83C6-B7882A29B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0151A33-35F8-4FA4-8824-CD931540C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 advClick="0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simcat.ru/school50/img/1368168427_1336847134_p127_gia.jpg" TargetMode="External"/><Relationship Id="rId2" Type="http://schemas.openxmlformats.org/officeDocument/2006/relationships/hyperlink" Target="http://img-fotki.yandex.ru/get/6418/20573769.17/0_87f16_7b3e162f_ori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s.&#1089;&#1076;&#1072;&#1084;&#1075;&#1080;&#1072;.&#1088;&#1092;/test?theme=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Тренажёр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488832" cy="1752600"/>
          </a:xfrm>
        </p:spPr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</a:rPr>
              <a:t>Задание В7. Знаки препинания с ССП и СПП.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157192"/>
            <a:ext cx="4392488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Василевская Ольга Александровна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русского языка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ГБСКОУ школы № 5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Санкт-Петербурга</a:t>
            </a:r>
          </a:p>
        </p:txBody>
      </p:sp>
    </p:spTree>
  </p:cSld>
  <p:clrMapOvr>
    <a:masterClrMapping/>
  </p:clrMapOvr>
  <p:transition spd="slow" advClick="0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41333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Например, (1) опишите вьющийся куст этих красных цветов, (2) которые тянутся через ограду, (3) хотят заглянуть в комнату, (4) посмотреть через стеклянную дверь, (5) что мы тут с вами делаем...</a:t>
            </a: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2996952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2;5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492896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Вскоре мы вышли на самую середину реки, (1) и, (2) когда за изгибом показался хуторок с убегающей в поле дорогой, (3) женщина склонила голову набок и  тихо запела.</a:t>
            </a:r>
            <a:endParaRPr lang="ru-RU" sz="32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3140968"/>
            <a:ext cx="1281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2; 3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551837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Сделав последнее усилие, (1) он выбирается сам и вытаскивает Жучку. Но теперь, (2) когда дело сделано, (3) силы быстро оставляют его, (4) и он падает в обморок.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(через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запятой) цифры (–у), обозначающие (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ую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запятые (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ую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между частями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328498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>4</a:t>
            </a:r>
            <a:endParaRPr lang="ru-RU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9289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Матушка, (1) вздрогнув, (2) опустила голову. Слышно было, (3) как глухо, (4) точно в бреду, (5) звенела муха в огромном окне. Стеклянная дверь на балкон была закрыта, (6) чтобы из сада не несло жаром.</a:t>
            </a:r>
            <a:br>
              <a:rPr lang="ru-RU" sz="3200" i="1" dirty="0" smtClean="0">
                <a:solidFill>
                  <a:srgbClr val="002060"/>
                </a:solidFill>
                <a:latin typeface="+mn-lt"/>
              </a:rPr>
            </a:b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12976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>3; 6</a:t>
            </a:r>
            <a:endParaRPr lang="ru-RU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92896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Расположились мы на молодой, (1) мягкой травке, (2) а головы подпёрли кулаками. Поле, (3) что расстилалось перед нами, (4) вплоть до самой глубокой дали было озарено лунным светом, (5) а вдали тихо мерцал красный огонёк.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13.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3212976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>3; 4</a:t>
            </a:r>
            <a:endParaRPr lang="ru-RU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92896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У меня дочь пятнадцати лет, (1) и она целыми днями слушает какой-то визг. У нас роскошная библиотека, (2) большая, (3) с редкими книгами, (4) но она ничегошеньки не хочет. Придёт из школы, (5) кое-как уроки сделает, (6) включит магнитофон и </a:t>
            </a:r>
          </a:p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     слушает до вечера.</a:t>
            </a: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(через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запятой) цифры (–у), обозначающие (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ую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запятые (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ую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между частями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3140968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>1; 4</a:t>
            </a:r>
            <a:endParaRPr lang="ru-RU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49289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>
                <a:solidFill>
                  <a:srgbClr val="002060"/>
                </a:solidFill>
                <a:latin typeface="+mn-lt"/>
              </a:rPr>
              <a:t>Он сам бы и не подумал, (1) что их имена складываются в одно слово.</a:t>
            </a:r>
          </a:p>
          <a:p>
            <a:r>
              <a:rPr lang="ru-RU" sz="3000" i="1" dirty="0" smtClean="0">
                <a:solidFill>
                  <a:srgbClr val="002060"/>
                </a:solidFill>
                <a:latin typeface="+mn-lt"/>
              </a:rPr>
              <a:t>За разговорами они вернулись на ту поляну, (2) где встретились, (3) и уселись под берёзой. Обычно Костя не находил тем для разговора с девчонками,(4) но Ника не походила на его жеманных одноклассниц, (5) корчивших из себя взрослых.</a:t>
            </a:r>
            <a:endParaRPr lang="ru-RU" sz="30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3140968"/>
            <a:ext cx="1826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>1; 2; 3</a:t>
            </a:r>
            <a:endParaRPr lang="ru-RU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24744" y="1052736"/>
            <a:ext cx="12696104" cy="4339650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УДАЧИ НА</a:t>
            </a:r>
          </a:p>
          <a:p>
            <a:pPr algn="ctr"/>
            <a:r>
              <a:rPr lang="ru-RU" sz="1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ЭКЗАМЕНАХ!</a:t>
            </a:r>
            <a:endParaRPr lang="ru-RU" sz="13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355600"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1. Шаблон презентации – </a:t>
            </a:r>
            <a:r>
              <a:rPr lang="ru-RU" sz="2400" dirty="0" err="1" smtClean="0">
                <a:solidFill>
                  <a:srgbClr val="002060"/>
                </a:solidFill>
                <a:latin typeface="+mn-lt"/>
              </a:rPr>
              <a:t>Ахметшина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Н.Ю.</a:t>
            </a:r>
          </a:p>
          <a:p>
            <a:pPr marL="712788" indent="368300"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Блокнот и ручка - </a:t>
            </a:r>
            <a:r>
              <a:rPr lang="en-US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http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://</a:t>
            </a:r>
            <a:r>
              <a:rPr lang="en-US" sz="2400" u="sng" dirty="0" err="1" smtClean="0">
                <a:solidFill>
                  <a:srgbClr val="0000FF"/>
                </a:solidFill>
                <a:latin typeface="+mn-lt"/>
                <a:hlinkClick r:id="rId2"/>
              </a:rPr>
              <a:t>img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-</a:t>
            </a:r>
            <a:r>
              <a:rPr lang="en-US" sz="2400" u="sng" dirty="0" err="1" smtClean="0">
                <a:solidFill>
                  <a:srgbClr val="0000FF"/>
                </a:solidFill>
                <a:latin typeface="+mn-lt"/>
                <a:hlinkClick r:id="rId2"/>
              </a:rPr>
              <a:t>fotki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en-US" sz="2400" u="sng" dirty="0" err="1" smtClean="0">
                <a:solidFill>
                  <a:srgbClr val="0000FF"/>
                </a:solidFill>
                <a:latin typeface="+mn-lt"/>
                <a:hlinkClick r:id="rId2"/>
              </a:rPr>
              <a:t>yandex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en-US" sz="2400" u="sng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get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/6418/20573769.17/0_87</a:t>
            </a:r>
            <a:r>
              <a:rPr lang="en-US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f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16_7</a:t>
            </a:r>
            <a:r>
              <a:rPr lang="en-US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b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3</a:t>
            </a:r>
            <a:r>
              <a:rPr lang="en-US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e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162</a:t>
            </a:r>
            <a:r>
              <a:rPr lang="en-US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f</a:t>
            </a:r>
            <a:r>
              <a:rPr lang="ru-RU" sz="2400" u="sng" dirty="0" smtClean="0">
                <a:solidFill>
                  <a:srgbClr val="0000FF"/>
                </a:solidFill>
                <a:latin typeface="+mn-lt"/>
                <a:hlinkClick r:id="rId2"/>
              </a:rPr>
              <a:t>_</a:t>
            </a:r>
            <a:r>
              <a:rPr lang="en-US" sz="2400" u="sng" dirty="0" err="1" smtClean="0">
                <a:solidFill>
                  <a:srgbClr val="0000FF"/>
                </a:solidFill>
                <a:latin typeface="+mn-lt"/>
                <a:hlinkClick r:id="rId2"/>
              </a:rPr>
              <a:t>orig</a:t>
            </a:r>
            <a:r>
              <a:rPr lang="ru-RU" sz="2400" dirty="0" smtClean="0">
                <a:solidFill>
                  <a:srgbClr val="0000FF"/>
                </a:solidFill>
                <a:latin typeface="+mn-lt"/>
              </a:rPr>
              <a:t> </a:t>
            </a:r>
          </a:p>
          <a:p>
            <a:pPr marL="712788" indent="368300"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Карандаш + ГИА - </a:t>
            </a:r>
            <a:r>
              <a:rPr lang="ru-RU" sz="2400" u="sng" dirty="0" smtClean="0">
                <a:solidFill>
                  <a:srgbClr val="008000"/>
                </a:solidFill>
                <a:latin typeface="+mn-lt"/>
                <a:hlinkClick r:id="rId3"/>
              </a:rPr>
              <a:t>http://education.simcat.ru/school50/img/1368168427_1336847134_p127_gia.jpg</a:t>
            </a:r>
            <a:endParaRPr lang="ru-RU" sz="240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43711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2. Банк заданий ГИА-9 –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+mn-lt"/>
                <a:hlinkClick r:id="rId4"/>
              </a:rPr>
              <a:t>http://rus.xn--80aaicww6a.xn--p1ai/test?theme=14</a:t>
            </a:r>
            <a:r>
              <a:rPr lang="ru-RU" sz="2400" dirty="0" smtClean="0">
                <a:solidFill>
                  <a:srgbClr val="002060"/>
                </a:solidFill>
                <a:latin typeface="+mn-lt"/>
                <a:hlinkClick r:id="rId4"/>
              </a:rPr>
              <a:t> 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381000"/>
            <a:ext cx="7162800" cy="838200"/>
          </a:xfrm>
          <a:prstGeom prst="roundRect">
            <a:avLst/>
          </a:prstGeom>
          <a:solidFill>
            <a:srgbClr val="33CC33">
              <a:alpha val="15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533400"/>
            <a:ext cx="7086600" cy="5334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Использованные материалы</a:t>
            </a: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90336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Вытирая ладони о свою майку, (1) Гоша топчется беспомощно, (2) моргает, (3) но Верочка неумолима. И тогда, (4) отдав ей транзистор, (5) Гоша плетётся к себе в квартиру.</a:t>
            </a: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335699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3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В приведённых ниже предложениях из прочитанного текста пронумерованы все запятые. Выпишите через точку с запятой цифры, обозначающие запятые между частями сложного предложения, связанными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24944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Венца на моей голове, (1) увы, (2) не было, (3) а венценосные замашки имелись, (4) и командовать я очень любила. Царство игрушек по-своему отражало реальный мир, (5) никого не унижая, (6) а меня возвышая.</a:t>
            </a: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3429000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3; 4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9289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Мальчишки — их было человек пять — зазвали </a:t>
            </a:r>
            <a:r>
              <a:rPr lang="ru-RU" sz="2800" i="1" dirty="0" err="1" smtClean="0">
                <a:solidFill>
                  <a:srgbClr val="002060"/>
                </a:solidFill>
                <a:latin typeface="+mn-lt"/>
              </a:rPr>
              <a:t>Лёвку</a:t>
            </a:r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 после уроков на задний двор, (1) окружили, (2) о чём-то заспорили, (3) и вдруг Медведь, (4) главный силач класса, (5) охватил </a:t>
            </a:r>
            <a:r>
              <a:rPr lang="ru-RU" sz="2800" i="1" dirty="0" err="1" smtClean="0">
                <a:solidFill>
                  <a:srgbClr val="002060"/>
                </a:solidFill>
                <a:latin typeface="+mn-lt"/>
              </a:rPr>
              <a:t>Лёвку</a:t>
            </a:r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 за шею, (6) опрокинул его рывком навзничь, (7) остальные с криками «</a:t>
            </a:r>
            <a:r>
              <a:rPr lang="ru-RU" sz="2800" i="1" dirty="0" err="1" smtClean="0">
                <a:solidFill>
                  <a:srgbClr val="002060"/>
                </a:solidFill>
                <a:latin typeface="+mn-lt"/>
              </a:rPr>
              <a:t>ого-го</a:t>
            </a:r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!» набросились, (8) </a:t>
            </a:r>
            <a:r>
              <a:rPr lang="ru-RU" sz="2800" i="1" dirty="0" err="1" smtClean="0">
                <a:solidFill>
                  <a:srgbClr val="002060"/>
                </a:solidFill>
                <a:latin typeface="+mn-lt"/>
              </a:rPr>
              <a:t>Лёвка</a:t>
            </a:r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 сопротивлялся, (9) бил ногами, (10) но его, (11) конечно, (12) смяли, (13) скрутили,   </a:t>
            </a:r>
          </a:p>
          <a:p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         (14) кто-то сел ему на грудь.</a:t>
            </a:r>
            <a:endParaRPr lang="ru-RU" sz="28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3573016"/>
            <a:ext cx="3108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3; 7; 10; 14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492896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+mn-lt"/>
              </a:rPr>
              <a:t>Слов не было слышно, (1) но Корольков улавливал смысл конфликта. Конфликт состоял в том, (2) что Надежда хотела сидеть за столом вместе с молодёжью, (3) а Оксана именно этого не хотела и приводила в пример других матерей, (4) которые не только не сидят за столом, (5) но даже уходят из дома.</a:t>
            </a:r>
            <a:br>
              <a:rPr lang="ru-RU" sz="2800" i="1" dirty="0" smtClean="0">
                <a:solidFill>
                  <a:srgbClr val="002060"/>
                </a:solidFill>
                <a:latin typeface="+mn-lt"/>
              </a:rPr>
            </a:br>
            <a:endParaRPr lang="ru-RU" sz="28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3429000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1; 3; 4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2088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И бабушка, (1) любившая ходить в кино, (2) как и я, (3) откладывала побольше, (4) а экономились деньги потом на обедах. По мнению родителей, (5) мы с бабушкой поступали неразумно и были неправильными людьми, (6) и это нас объединяло.</a:t>
            </a:r>
            <a:br>
              <a:rPr lang="ru-RU" sz="3200" i="1" dirty="0" smtClean="0">
                <a:solidFill>
                  <a:srgbClr val="002060"/>
                </a:solidFill>
                <a:latin typeface="+mn-lt"/>
              </a:rPr>
            </a:b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сочинительной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996952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4; 6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9033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Отец и мама, (1) мне кажется, (2) очень довольны, (3) что я невысокий. Они-то ведь ждали ребёнка и хотят, (4) чтоб я на всю жизнь им остался.</a:t>
            </a:r>
            <a:br>
              <a:rPr lang="ru-RU" sz="3200" i="1" dirty="0" smtClean="0">
                <a:solidFill>
                  <a:srgbClr val="002060"/>
                </a:solidFill>
                <a:latin typeface="+mn-lt"/>
              </a:rPr>
            </a:b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140968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3; 4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90336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Надо было хорошенько обдумать,(1) как сказать ему,(2) что она,(3) </a:t>
            </a:r>
            <a:r>
              <a:rPr lang="ru-RU" sz="3200" i="1" dirty="0" err="1" smtClean="0">
                <a:solidFill>
                  <a:srgbClr val="002060"/>
                </a:solidFill>
                <a:latin typeface="+mn-lt"/>
              </a:rPr>
              <a:t>Динка</a:t>
            </a:r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,(4) повзрослела и никогда больше не сядет на раму его велосипеда,(5) не поедет с ним кататься.</a:t>
            </a: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140968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1; 2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90336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 Я пришёл к </a:t>
            </a:r>
            <a:r>
              <a:rPr lang="ru-RU" sz="3200" i="1" dirty="0" err="1" smtClean="0">
                <a:solidFill>
                  <a:srgbClr val="002060"/>
                </a:solidFill>
                <a:latin typeface="+mn-lt"/>
              </a:rPr>
              <a:t>Пожалостиным</a:t>
            </a:r>
            <a:r>
              <a:rPr lang="ru-RU" sz="3200" i="1" dirty="0" smtClean="0">
                <a:solidFill>
                  <a:srgbClr val="002060"/>
                </a:solidFill>
                <a:latin typeface="+mn-lt"/>
              </a:rPr>
              <a:t>, (1) сказал, (2) в чём дело, (3) и попросил эти доски показать. Старушка выносит доски, (4) завёрнутые в чистый рушник. Я взглянул и замер.</a:t>
            </a:r>
            <a:endParaRPr lang="ru-RU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8. В приведённом ниже предложении из прочитанного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пронумерованы все запятые. Выпишите через </a:t>
            </a:r>
          </a:p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 с запятой цифры, обозначающие запятые между </a:t>
            </a:r>
            <a:r>
              <a:rPr lang="ru-RU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час-тями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сложного предложения, связанными 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подчинительной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связью.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3608" cy="5383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60932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3140968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2;3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гиа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FE66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Оформление по умолчанию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гиа</Template>
  <TotalTime>155</TotalTime>
  <Words>1411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гиа</vt:lpstr>
      <vt:lpstr>    Тренажёр.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ГИА.</dc:title>
  <dc:creator>ASUS</dc:creator>
  <cp:lastModifiedBy>ASUS</cp:lastModifiedBy>
  <cp:revision>22</cp:revision>
  <dcterms:created xsi:type="dcterms:W3CDTF">2014-05-10T19:54:17Z</dcterms:created>
  <dcterms:modified xsi:type="dcterms:W3CDTF">2014-05-18T15:15:30Z</dcterms:modified>
</cp:coreProperties>
</file>