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03" r:id="rId2"/>
    <p:sldId id="256" r:id="rId3"/>
    <p:sldId id="264" r:id="rId4"/>
    <p:sldId id="265" r:id="rId5"/>
    <p:sldId id="266" r:id="rId6"/>
    <p:sldId id="273" r:id="rId7"/>
    <p:sldId id="274" r:id="rId8"/>
    <p:sldId id="268" r:id="rId9"/>
    <p:sldId id="269" r:id="rId10"/>
    <p:sldId id="276" r:id="rId11"/>
    <p:sldId id="275" r:id="rId12"/>
    <p:sldId id="260" r:id="rId13"/>
    <p:sldId id="299" r:id="rId14"/>
    <p:sldId id="300" r:id="rId15"/>
    <p:sldId id="284" r:id="rId16"/>
    <p:sldId id="279" r:id="rId17"/>
    <p:sldId id="280" r:id="rId18"/>
    <p:sldId id="262" r:id="rId19"/>
    <p:sldId id="281" r:id="rId20"/>
    <p:sldId id="294" r:id="rId21"/>
    <p:sldId id="288" r:id="rId22"/>
    <p:sldId id="293" r:id="rId23"/>
    <p:sldId id="295" r:id="rId24"/>
    <p:sldId id="296" r:id="rId25"/>
    <p:sldId id="285" r:id="rId26"/>
    <p:sldId id="286" r:id="rId27"/>
    <p:sldId id="289" r:id="rId28"/>
    <p:sldId id="290" r:id="rId29"/>
    <p:sldId id="291" r:id="rId30"/>
    <p:sldId id="292" r:id="rId31"/>
    <p:sldId id="287" r:id="rId32"/>
    <p:sldId id="297" r:id="rId33"/>
    <p:sldId id="30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38C"/>
    <a:srgbClr val="A62A86"/>
    <a:srgbClr val="3333FF"/>
    <a:srgbClr val="9AA3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9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7.6976906927922584E-2"/>
          <c:w val="0.52819704961587965"/>
          <c:h val="0.92302309307207864"/>
        </c:manualLayout>
      </c:layout>
      <c:pie3DChart>
        <c:varyColors val="1"/>
        <c:ser>
          <c:idx val="0"/>
          <c:order val="0"/>
          <c:explosion val="25"/>
          <c:cat>
            <c:strRef>
              <c:f>Лист1!$C$6:$C$13</c:f>
              <c:strCache>
                <c:ptCount val="8"/>
                <c:pt idx="0">
                  <c:v>Фонд библиотеки</c:v>
                </c:pt>
                <c:pt idx="1">
                  <c:v>естественные и прикладные науки</c:v>
                </c:pt>
                <c:pt idx="2">
                  <c:v>общественные и гуманитарные науки</c:v>
                </c:pt>
                <c:pt idx="3">
                  <c:v>педагогические науки</c:v>
                </c:pt>
                <c:pt idx="4">
                  <c:v>художественная литература</c:v>
                </c:pt>
                <c:pt idx="5">
                  <c:v>литература для учащихся 1 - 4 кл.</c:v>
                </c:pt>
                <c:pt idx="6">
                  <c:v>учебники</c:v>
                </c:pt>
                <c:pt idx="7">
                  <c:v>ЭОР</c:v>
                </c:pt>
              </c:strCache>
            </c:strRef>
          </c:cat>
          <c:val>
            <c:numRef>
              <c:f>Лист1!$D$6:$D$13</c:f>
              <c:numCache>
                <c:formatCode>General</c:formatCode>
                <c:ptCount val="8"/>
                <c:pt idx="0">
                  <c:v>0</c:v>
                </c:pt>
                <c:pt idx="1">
                  <c:v>507</c:v>
                </c:pt>
                <c:pt idx="2">
                  <c:v>490</c:v>
                </c:pt>
                <c:pt idx="3">
                  <c:v>772</c:v>
                </c:pt>
                <c:pt idx="4">
                  <c:v>6120</c:v>
                </c:pt>
                <c:pt idx="5">
                  <c:v>830</c:v>
                </c:pt>
                <c:pt idx="6">
                  <c:v>4756</c:v>
                </c:pt>
                <c:pt idx="7">
                  <c:v>457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Лист1!$C$6:$C$13</c:f>
              <c:strCache>
                <c:ptCount val="8"/>
                <c:pt idx="0">
                  <c:v>Фонд библиотеки</c:v>
                </c:pt>
                <c:pt idx="1">
                  <c:v>естественные и прикладные науки</c:v>
                </c:pt>
                <c:pt idx="2">
                  <c:v>общественные и гуманитарные науки</c:v>
                </c:pt>
                <c:pt idx="3">
                  <c:v>педагогические науки</c:v>
                </c:pt>
                <c:pt idx="4">
                  <c:v>художественная литература</c:v>
                </c:pt>
                <c:pt idx="5">
                  <c:v>литература для учащихся 1 - 4 кл.</c:v>
                </c:pt>
                <c:pt idx="6">
                  <c:v>учебники</c:v>
                </c:pt>
                <c:pt idx="7">
                  <c:v>ЭОР</c:v>
                </c:pt>
              </c:strCache>
            </c:strRef>
          </c:cat>
          <c:val>
            <c:numRef>
              <c:f>Лист1!$E$6:$E$13</c:f>
              <c:numCache>
                <c:formatCode>General</c:formatCode>
                <c:ptCount val="8"/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0740782216748002"/>
          <c:y val="0.12028800258067429"/>
          <c:w val="0.38930001980479917"/>
          <c:h val="0.84963895213593543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Лист1!$D$6</c:f>
              <c:strCache>
                <c:ptCount val="1"/>
              </c:strCache>
            </c:strRef>
          </c:tx>
          <c:cat>
            <c:strRef>
              <c:f>Лист1!$E$5:$I$5</c:f>
              <c:strCache>
                <c:ptCount val="4"/>
                <c:pt idx="0">
                  <c:v>учащиеся</c:v>
                </c:pt>
                <c:pt idx="1">
                  <c:v>педагоги</c:v>
                </c:pt>
                <c:pt idx="2">
                  <c:v>тех.персонал</c:v>
                </c:pt>
                <c:pt idx="3">
                  <c:v>родители</c:v>
                </c:pt>
              </c:strCache>
            </c:strRef>
          </c:cat>
          <c:val>
            <c:numRef>
              <c:f>Лист1!$E$6:$I$6</c:f>
              <c:numCache>
                <c:formatCode>General</c:formatCode>
                <c:ptCount val="5"/>
                <c:pt idx="0">
                  <c:v>238</c:v>
                </c:pt>
                <c:pt idx="1">
                  <c:v>35</c:v>
                </c:pt>
                <c:pt idx="2">
                  <c:v>22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Лист1!$D$7</c:f>
              <c:strCache>
                <c:ptCount val="1"/>
              </c:strCache>
            </c:strRef>
          </c:tx>
          <c:cat>
            <c:strRef>
              <c:f>Лист1!$E$5:$I$5</c:f>
              <c:strCache>
                <c:ptCount val="4"/>
                <c:pt idx="0">
                  <c:v>учащиеся</c:v>
                </c:pt>
                <c:pt idx="1">
                  <c:v>педагоги</c:v>
                </c:pt>
                <c:pt idx="2">
                  <c:v>тех.персонал</c:v>
                </c:pt>
                <c:pt idx="3">
                  <c:v>родители</c:v>
                </c:pt>
              </c:strCache>
            </c:strRef>
          </c:cat>
          <c:val>
            <c:numRef>
              <c:f>Лист1!$E$7:$I$7</c:f>
              <c:numCache>
                <c:formatCode>General</c:formatCode>
                <c:ptCount val="5"/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397224773877634"/>
          <c:y val="0.14984906303444331"/>
          <c:w val="0.25769462581882585"/>
          <c:h val="0.72373793163611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CC9-CEF3-47ED-8302-261187A3A0D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4B5-38A3-4606-B73E-05D7C495A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CC9-CEF3-47ED-8302-261187A3A0D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4B5-38A3-4606-B73E-05D7C495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CC9-CEF3-47ED-8302-261187A3A0D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4B5-38A3-4606-B73E-05D7C495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CC9-CEF3-47ED-8302-261187A3A0D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4B5-38A3-4606-B73E-05D7C495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CC9-CEF3-47ED-8302-261187A3A0D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E944B5-38A3-4606-B73E-05D7C495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CC9-CEF3-47ED-8302-261187A3A0D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4B5-38A3-4606-B73E-05D7C495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CC9-CEF3-47ED-8302-261187A3A0D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4B5-38A3-4606-B73E-05D7C495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CC9-CEF3-47ED-8302-261187A3A0D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4B5-38A3-4606-B73E-05D7C495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CC9-CEF3-47ED-8302-261187A3A0D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4B5-38A3-4606-B73E-05D7C495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CC9-CEF3-47ED-8302-261187A3A0D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4B5-38A3-4606-B73E-05D7C495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CC9-CEF3-47ED-8302-261187A3A0D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4B5-38A3-4606-B73E-05D7C495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B57CC9-CEF3-47ED-8302-261187A3A0D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E944B5-38A3-4606-B73E-05D7C495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wleipzig.com/images/Guestboo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721492">
            <a:off x="2000232" y="1285861"/>
            <a:ext cx="52864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Библиотека</a:t>
            </a:r>
            <a:r>
              <a:rPr lang="ru-RU" sz="32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– слово</a:t>
            </a:r>
            <a:r>
              <a:rPr lang="en-US" sz="32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lang="ru-RU" sz="32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то какое,</a:t>
            </a:r>
            <a:br>
              <a:rPr lang="ru-RU" sz="32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Оно почти, как Библия, – святое.</a:t>
            </a:r>
            <a:br>
              <a:rPr lang="ru-RU" sz="32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Для тех, кто любит книгу, чтение в тиши,</a:t>
            </a:r>
            <a:br>
              <a:rPr lang="ru-RU" sz="32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Недаром говорят: </a:t>
            </a:r>
            <a:endParaRPr lang="en-US" sz="3200" b="1" i="1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“Аптека для души”.</a:t>
            </a:r>
            <a:endParaRPr lang="ru-RU" sz="32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868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  <a:latin typeface="+mn-lt"/>
              </a:rPr>
              <a:t>Структура библиотеки</a:t>
            </a:r>
            <a:endParaRPr lang="ru-RU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71736" y="1428736"/>
            <a:ext cx="400052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БИБЛИОТЕКА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214282" y="2786058"/>
            <a:ext cx="3571900" cy="1928826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/>
              <a:t> 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Абонемент – </a:t>
            </a:r>
          </a:p>
          <a:p>
            <a:pPr algn="ctr"/>
            <a:r>
              <a:rPr lang="ru-RU" dirty="0" smtClean="0"/>
              <a:t>предоставление читателям права  использования произведений печати вне библиотеки.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u="sng" dirty="0"/>
          </a:p>
        </p:txBody>
      </p:sp>
      <p:sp>
        <p:nvSpPr>
          <p:cNvPr id="5" name="Овал 4"/>
          <p:cNvSpPr/>
          <p:nvPr/>
        </p:nvSpPr>
        <p:spPr>
          <a:xfrm>
            <a:off x="2857488" y="4429132"/>
            <a:ext cx="3714776" cy="21431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 Читальный зал – </a:t>
            </a:r>
          </a:p>
          <a:p>
            <a:pPr algn="ctr"/>
            <a:r>
              <a:rPr lang="ru-RU" sz="2000" dirty="0" smtClean="0"/>
              <a:t>работа со справочной литературой, с каталогами и картотеками.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5500694" y="2786058"/>
            <a:ext cx="3643306" cy="185738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</a:rPr>
              <a:t>Компьютерная </a:t>
            </a: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</a:rPr>
              <a:t>зона –</a:t>
            </a:r>
          </a:p>
          <a:p>
            <a:pPr algn="ctr"/>
            <a:r>
              <a:rPr lang="ru-RU" sz="2400" b="1" i="1" dirty="0" smtClean="0"/>
              <a:t> </a:t>
            </a:r>
            <a:r>
              <a:rPr lang="ru-RU" dirty="0" smtClean="0"/>
              <a:t>работа в ИНТЕРНЕТЕ, </a:t>
            </a:r>
          </a:p>
          <a:p>
            <a:pPr algn="ctr"/>
            <a:r>
              <a:rPr lang="ru-RU" dirty="0" smtClean="0"/>
              <a:t>использование </a:t>
            </a:r>
            <a:r>
              <a:rPr lang="ru-RU" dirty="0" err="1" smtClean="0"/>
              <a:t>медиаресурсов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572000" y="2786058"/>
            <a:ext cx="214314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46548">
            <a:off x="3231286" y="2658447"/>
            <a:ext cx="207917" cy="541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893646">
            <a:off x="5999117" y="2463663"/>
            <a:ext cx="295735" cy="706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Documents and Settings\Admin.MICROSOF-465D27\Мои документы\фото библиотека\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7586"/>
            <a:ext cx="2571736" cy="1658472"/>
          </a:xfrm>
          <a:prstGeom prst="roundRect">
            <a:avLst/>
          </a:prstGeom>
          <a:noFill/>
        </p:spPr>
      </p:pic>
      <p:pic>
        <p:nvPicPr>
          <p:cNvPr id="2051" name="Picture 3" descr="D:\Documents and Settings\Admin.MICROSOF-465D27\Мои документы\Мои рисунки\Изображение\q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9119"/>
            <a:ext cx="2714612" cy="1996029"/>
          </a:xfrm>
          <a:prstGeom prst="roundRect">
            <a:avLst/>
          </a:prstGeom>
          <a:noFill/>
        </p:spPr>
      </p:pic>
      <p:pic>
        <p:nvPicPr>
          <p:cNvPr id="2052" name="Picture 4" descr="D:\Documents and Settings\Admin.MICROSOF-465D27\Мои документы\Мои рисунки\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765362"/>
            <a:ext cx="2500298" cy="194978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n-lt"/>
              </a:rPr>
              <a:t>Информация о составе библиотечного фонда</a:t>
            </a:r>
            <a:endParaRPr lang="ru-RU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720841"/>
            <a:ext cx="4214842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latin typeface="Arial" pitchFamily="34" charset="0"/>
                <a:ea typeface="Times New Roman" pitchFamily="18" charset="0"/>
              </a:rPr>
              <a:t>Основной фонд библиотеки :13475 экз.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ru-RU" sz="1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Естественные и прикладные  науки :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507 экз.                    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Общественные и гуманитарные науки  :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490 экз.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Педагогические науки :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772 экз. 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Художественная литература :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6120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экз.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Литература для учащихся 1-4 классов :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830 экз. 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Учебный фонд библиотеки :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4756 экз.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Документы  на электронных носителях: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457 экз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1600" dirty="0" smtClean="0"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785926"/>
          <a:ext cx="414340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2144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rPr>
              <a:t>Библиотека МБОУ « </a:t>
            </a:r>
            <a:r>
              <a:rPr lang="ru-RU" sz="2800" i="1" dirty="0" err="1" smtClean="0">
                <a:solidFill>
                  <a:srgbClr val="FF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rPr>
              <a:t>Илькинская</a:t>
            </a:r>
            <a:r>
              <a:rPr lang="ru-RU" sz="2800" i="1" dirty="0" smtClean="0">
                <a:solidFill>
                  <a:srgbClr val="FF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rPr>
              <a:t> средняя общеобразовательная школа»</a:t>
            </a:r>
            <a:br>
              <a:rPr lang="ru-RU" sz="2800" i="1" dirty="0" smtClean="0">
                <a:solidFill>
                  <a:srgbClr val="FF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buClrTx/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Образовательный, воспитательный, культурный центр.</a:t>
            </a:r>
          </a:p>
          <a:p>
            <a:pPr marL="36513">
              <a:buClrTx/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Структурное подразделение школы.</a:t>
            </a:r>
          </a:p>
          <a:p>
            <a:pPr marL="36513">
              <a:buClrTx/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36513">
              <a:buClrTx/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000" b="1" u="sng" dirty="0" smtClean="0">
                <a:solidFill>
                  <a:srgbClr val="FF3366"/>
                </a:solidFill>
                <a:latin typeface="+mj-lt"/>
              </a:rPr>
              <a:t>Основные функции:</a:t>
            </a:r>
          </a:p>
          <a:p>
            <a:pPr marL="36513">
              <a:buClrTx/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Аккумулирующая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Сервисная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Методическая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Социальная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Образовательная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Информационная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Культурная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Воспитательная</a:t>
            </a:r>
          </a:p>
          <a:p>
            <a:pPr marL="36513">
              <a:buClr>
                <a:srgbClr val="F07F09"/>
              </a:buClr>
              <a:buSzPct val="8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Documents and Settings\kb1\Мои документы\Мои рисунки\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643182"/>
            <a:ext cx="5172075" cy="40767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blio-school1.ucoz.ru/azbuka/sb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2968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Справочно</a:t>
            </a:r>
            <a:r>
              <a:rPr lang="ru-RU" dirty="0" smtClean="0">
                <a:solidFill>
                  <a:srgbClr val="00B0F0"/>
                </a:solidFill>
              </a:rPr>
              <a:t> - библиографический аппарат библиотеки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2214554"/>
            <a:ext cx="28575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Картотека </a:t>
            </a: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учебников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3571876"/>
            <a:ext cx="292895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Тематические </a:t>
            </a: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картотеки</a:t>
            </a:r>
          </a:p>
          <a:p>
            <a:pPr algn="ctr"/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5214950"/>
            <a:ext cx="28575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Краеведческая картотека</a:t>
            </a:r>
          </a:p>
          <a:p>
            <a:pPr algn="ctr"/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2214554"/>
            <a:ext cx="31432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Электронный </a:t>
            </a: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каталог учебников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571876"/>
            <a:ext cx="314327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Картотека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электронных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ресурсов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5214950"/>
            <a:ext cx="314327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Энциклопедии, </a:t>
            </a: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словари, </a:t>
            </a: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справочники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000232" y="1428736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715140" y="1428736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15140" y="3000372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786578" y="4786322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000232" y="4714884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000232" y="3000372"/>
            <a:ext cx="484632" cy="685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928802"/>
            <a:ext cx="4214842" cy="4357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85728"/>
            <a:ext cx="428628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 появлением компьютера в фонде библиотеки  появились электронные диски справочной и учебной направленности по разным темам. Обработка всей поступающей литературы ведется и в автоматизированной информационно-библиотечной системе «MAPK-SQL».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Documents and Settings\Admin.MICROSOF-465D27\Мои документы\Мои рисунки\Изображение\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928802"/>
            <a:ext cx="4074308" cy="3228690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Picture 2" descr="D:\Documents and Settings\Admin.MICROSOF-465D27\Мои документы\Мои рисунки\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4214818"/>
            <a:ext cx="1915787" cy="2421342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7" name="Picture 3" descr="D:\Documents and Settings\Admin.MICROSOF-465D27\Мои документы\Мои рисунки\g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14818"/>
            <a:ext cx="1876425" cy="2438400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8" name="Picture 4" descr="D:\Documents and Settings\Admin.MICROSOF-465D27\Мои документы\Мои рисунки\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714884"/>
            <a:ext cx="1966915" cy="16764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82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99284C"/>
                </a:solidFill>
              </a:rPr>
              <a:t/>
            </a:r>
            <a:br>
              <a:rPr lang="ru-RU" sz="3600" i="1" dirty="0" smtClean="0">
                <a:solidFill>
                  <a:srgbClr val="99284C"/>
                </a:solidFill>
              </a:rPr>
            </a:br>
            <a:r>
              <a:rPr lang="ru-RU" sz="3600" i="1" dirty="0" smtClean="0">
                <a:solidFill>
                  <a:srgbClr val="99284C"/>
                </a:solidFill>
              </a:rPr>
              <a:t>Материально-техническое оснащение:</a:t>
            </a:r>
            <a:r>
              <a:rPr lang="ru-RU" i="1" dirty="0" smtClean="0">
                <a:solidFill>
                  <a:srgbClr val="99284C"/>
                </a:solidFill>
              </a:rPr>
              <a:t/>
            </a:r>
            <a:br>
              <a:rPr lang="ru-RU" i="1" dirty="0" smtClean="0">
                <a:solidFill>
                  <a:srgbClr val="99284C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1214422"/>
            <a:ext cx="35719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algn="ctr">
              <a:buClrTx/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3200" b="1" i="1" dirty="0" smtClean="0">
              <a:solidFill>
                <a:srgbClr val="99284C"/>
              </a:solidFill>
            </a:endParaRPr>
          </a:p>
          <a:p>
            <a:pPr marL="36513" algn="ctr">
              <a:buClrTx/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 b="1" i="1" dirty="0" smtClean="0">
                <a:solidFill>
                  <a:srgbClr val="99284C"/>
                </a:solidFill>
              </a:rPr>
              <a:t>4 компьютера,</a:t>
            </a:r>
          </a:p>
          <a:p>
            <a:pPr marL="36513" algn="ctr">
              <a:buClrTx/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 b="1" i="1" dirty="0" smtClean="0">
                <a:solidFill>
                  <a:srgbClr val="99284C"/>
                </a:solidFill>
              </a:rPr>
              <a:t> принтер.</a:t>
            </a:r>
          </a:p>
        </p:txBody>
      </p:sp>
      <p:pic>
        <p:nvPicPr>
          <p:cNvPr id="3074" name="Picture 2" descr="E:\Documents and Settings\kb1\Мои документы\фото библиотека 16.01.14\фото\l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3357554" cy="2516738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2" descr="D:\Documents and Settings\Admin.MICROSOF-465D27\Мои документы\Мои рисунки\Изображение\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929066"/>
            <a:ext cx="3429024" cy="2563859"/>
          </a:xfrm>
          <a:prstGeom prst="roundRect">
            <a:avLst/>
          </a:prstGeom>
          <a:noFill/>
        </p:spPr>
      </p:pic>
      <p:pic>
        <p:nvPicPr>
          <p:cNvPr id="1026" name="Picture 2" descr="D:\Documents and Settings\Admin.MICROSOF-465D27\Мои документы\Мои рисунки\m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3116"/>
            <a:ext cx="3143240" cy="2428892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00052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rgbClr val="A62A86"/>
                </a:solidFill>
              </a:rPr>
              <a:t>Медиатека</a:t>
            </a:r>
            <a:endParaRPr lang="ru-RU" dirty="0">
              <a:solidFill>
                <a:srgbClr val="A62A8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1571613"/>
            <a:ext cx="5214974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13" algn="ctr">
              <a:buClrTx/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 i="1" dirty="0" smtClean="0">
                <a:solidFill>
                  <a:srgbClr val="99284C"/>
                </a:solidFill>
              </a:rPr>
              <a:t>457 компакт-дисков.</a:t>
            </a:r>
          </a:p>
          <a:p>
            <a:pPr marL="36513" algn="ctr"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dirty="0" smtClean="0"/>
              <a:t>В </a:t>
            </a:r>
            <a:r>
              <a:rPr lang="ru-RU" sz="2800" dirty="0" err="1" smtClean="0"/>
              <a:t>медиатеке</a:t>
            </a:r>
            <a:r>
              <a:rPr lang="ru-RU" sz="2800" dirty="0" smtClean="0"/>
              <a:t> представлены ресурсы по всем учебным предметам. Активно используются электронные энциклопедии, словари,</a:t>
            </a:r>
          </a:p>
          <a:p>
            <a:pPr marL="36513" algn="ctr"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dirty="0" smtClean="0"/>
              <a:t> справочники. </a:t>
            </a:r>
          </a:p>
          <a:p>
            <a:pPr marL="36513" algn="ctr">
              <a:buClrTx/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 i="1" dirty="0" smtClean="0">
                <a:solidFill>
                  <a:srgbClr val="99284C"/>
                </a:solidFill>
              </a:rPr>
              <a:t>Имеется выход в Интернет</a:t>
            </a:r>
            <a:endParaRPr lang="ru-RU" sz="2800" b="1" i="1" dirty="0">
              <a:solidFill>
                <a:srgbClr val="99284C"/>
              </a:solidFill>
            </a:endParaRPr>
          </a:p>
        </p:txBody>
      </p:sp>
      <p:pic>
        <p:nvPicPr>
          <p:cNvPr id="2050" name="Picture 2" descr="D:\Documents and Settings\Admin.MICROSOF-465D27\Мои документы\Мои рисунки\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62272">
            <a:off x="11157" y="143934"/>
            <a:ext cx="2695575" cy="2105025"/>
          </a:xfrm>
          <a:prstGeom prst="roundRect">
            <a:avLst>
              <a:gd name="adj" fmla="val 23249"/>
            </a:avLst>
          </a:prstGeom>
          <a:noFill/>
        </p:spPr>
      </p:pic>
      <p:pic>
        <p:nvPicPr>
          <p:cNvPr id="2051" name="Picture 3" descr="D:\Documents and Settings\Admin.MICROSOF-465D27\Мои документы\Мои рисунки\v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97908">
            <a:off x="6792534" y="61823"/>
            <a:ext cx="2404420" cy="2021800"/>
          </a:xfrm>
          <a:prstGeom prst="roundRect">
            <a:avLst/>
          </a:prstGeom>
          <a:noFill/>
        </p:spPr>
      </p:pic>
      <p:pic>
        <p:nvPicPr>
          <p:cNvPr id="2052" name="Picture 4" descr="D:\Documents and Settings\Admin.MICROSOF-465D27\Мои документы\Мои рисунки\c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43500"/>
            <a:ext cx="2933700" cy="1714500"/>
          </a:xfrm>
          <a:prstGeom prst="roundRect">
            <a:avLst/>
          </a:prstGeom>
          <a:noFill/>
        </p:spPr>
      </p:pic>
      <p:pic>
        <p:nvPicPr>
          <p:cNvPr id="2053" name="Picture 5" descr="D:\Documents and Settings\Admin.MICROSOF-465D27\Мои документы\Мои рисунки\f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6525" y="5143512"/>
            <a:ext cx="2657475" cy="171448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Информация о читателях библиотеки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2357430"/>
            <a:ext cx="4429156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Число читателей – 304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FF0000"/>
                </a:solidFill>
              </a:rPr>
              <a:t>учащихся: 238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FF0000"/>
                </a:solidFill>
              </a:rPr>
              <a:t>педагоги: 35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FF0000"/>
                </a:solidFill>
              </a:rPr>
              <a:t>тех.персонал: 22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FF0000"/>
                </a:solidFill>
              </a:rPr>
              <a:t>родители: 9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Посещения – 6530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err="1" smtClean="0">
                <a:solidFill>
                  <a:srgbClr val="FF0000"/>
                </a:solidFill>
              </a:rPr>
              <a:t>Книгообеспеченность</a:t>
            </a:r>
            <a:r>
              <a:rPr lang="ru-RU" sz="2400" b="1" i="1" dirty="0" smtClean="0">
                <a:solidFill>
                  <a:srgbClr val="FF0000"/>
                </a:solidFill>
              </a:rPr>
              <a:t> – 44 %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Обращаемость – 0,7%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Читаемость – 21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Посещаемость – 21,4%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Охват чтением – 100%</a:t>
            </a:r>
            <a:endParaRPr lang="ru-RU" sz="2400" b="1" i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2057400"/>
          <a:ext cx="3786214" cy="394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1979632" cy="2201220"/>
          </a:xfrm>
          <a:prstGeom prst="round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357850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Учебно-воспитательная работа библиотеки . 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SzPct val="45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 smtClean="0">
                <a:solidFill>
                  <a:srgbClr val="FF0000"/>
                </a:solidFill>
              </a:rPr>
              <a:t>возвращение детей к чтению как «культурному проекту» эпохи; </a:t>
            </a:r>
          </a:p>
          <a:p>
            <a:pPr algn="just">
              <a:buSzPct val="45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 smtClean="0">
                <a:solidFill>
                  <a:srgbClr val="FF0000"/>
                </a:solidFill>
              </a:rPr>
              <a:t>организация информационной поддержки всего образовательного процесса;</a:t>
            </a:r>
          </a:p>
          <a:p>
            <a:pPr algn="just">
              <a:buSzPct val="45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 smtClean="0">
                <a:solidFill>
                  <a:srgbClr val="FF0000"/>
                </a:solidFill>
              </a:rPr>
              <a:t>использование библиотечных технологий и опыта дополнительного образования                          в реализации инновационных целей образования.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143239" y="1357298"/>
            <a:ext cx="2571769" cy="6429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rgbClr val="C00000"/>
                </a:solidFill>
              </a:rPr>
              <a:t>Задачи</a:t>
            </a:r>
            <a:r>
              <a:rPr lang="ru-RU" sz="2800" b="1" i="1" dirty="0">
                <a:solidFill>
                  <a:srgbClr val="C00000"/>
                </a:solidFill>
              </a:rPr>
              <a:t>: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190" y="2071678"/>
            <a:ext cx="2857520" cy="1714512"/>
          </a:xfrm>
        </p:spPr>
        <p:txBody>
          <a:bodyPr>
            <a:normAutofit/>
          </a:bodyPr>
          <a:lstStyle/>
          <a:p>
            <a:endParaRPr lang="ru-RU" i="1" dirty="0">
              <a:solidFill>
                <a:schemeClr val="accent3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 rot="20151200">
            <a:off x="-977427" y="140908"/>
            <a:ext cx="5530581" cy="3040461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7030A0"/>
              </a:solidFill>
              <a:cs typeface="Calibri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cs typeface="Calibri" pitchFamily="34" charset="0"/>
              </a:rPr>
              <a:t>МБОУ  «</a:t>
            </a:r>
            <a:r>
              <a:rPr lang="ru-RU" sz="2000" b="1" i="1" dirty="0" err="1" smtClean="0">
                <a:solidFill>
                  <a:srgbClr val="7030A0"/>
                </a:solidFill>
                <a:cs typeface="Calibri" pitchFamily="34" charset="0"/>
              </a:rPr>
              <a:t>Илькинская</a:t>
            </a:r>
            <a:r>
              <a:rPr lang="ru-RU" sz="2000" b="1" i="1" dirty="0" smtClean="0">
                <a:solidFill>
                  <a:srgbClr val="7030A0"/>
                </a:solidFill>
                <a:cs typeface="Calibri" pitchFamily="34" charset="0"/>
              </a:rPr>
              <a:t> средняя общеобразовательная школа»</a:t>
            </a:r>
          </a:p>
          <a:p>
            <a:pPr algn="ctr"/>
            <a:r>
              <a:rPr lang="ru-RU" sz="2000" b="1" i="1" dirty="0" err="1" smtClean="0">
                <a:solidFill>
                  <a:srgbClr val="7030A0"/>
                </a:solidFill>
                <a:cs typeface="Calibri" pitchFamily="34" charset="0"/>
              </a:rPr>
              <a:t>с.Илькино</a:t>
            </a:r>
            <a:endParaRPr lang="ru-RU" sz="2000" b="1" i="1" dirty="0" smtClean="0">
              <a:solidFill>
                <a:srgbClr val="7030A0"/>
              </a:solidFill>
              <a:cs typeface="Calibri" pitchFamily="34" charset="0"/>
            </a:endParaRPr>
          </a:p>
          <a:p>
            <a:pPr algn="ctr"/>
            <a:endParaRPr lang="ru-RU" sz="2000" b="1" i="1" dirty="0" smtClean="0">
              <a:solidFill>
                <a:srgbClr val="7030A0"/>
              </a:solidFill>
              <a:cs typeface="Calibri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cs typeface="Calibri" pitchFamily="34" charset="0"/>
              </a:rPr>
              <a:t>2014 год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143240" y="1500174"/>
            <a:ext cx="6000760" cy="307183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Библиотека МБОУ «</a:t>
            </a:r>
            <a:r>
              <a:rPr lang="ru-RU" sz="3200" b="1" dirty="0" err="1" smtClean="0">
                <a:solidFill>
                  <a:srgbClr val="7030A0"/>
                </a:solidFill>
              </a:rPr>
              <a:t>Илькинская</a:t>
            </a:r>
            <a:r>
              <a:rPr lang="ru-RU" sz="3200" b="1" dirty="0" smtClean="0">
                <a:solidFill>
                  <a:srgbClr val="7030A0"/>
                </a:solidFill>
              </a:rPr>
              <a:t> СОШ»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село </a:t>
            </a:r>
            <a:r>
              <a:rPr lang="ru-RU" sz="3200" b="1" dirty="0" err="1" smtClean="0">
                <a:solidFill>
                  <a:srgbClr val="7030A0"/>
                </a:solidFill>
              </a:rPr>
              <a:t>Илькино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Меленковского</a:t>
            </a:r>
            <a:r>
              <a:rPr lang="ru-RU" sz="3200" b="1" dirty="0" smtClean="0">
                <a:solidFill>
                  <a:srgbClr val="7030A0"/>
                </a:solidFill>
              </a:rPr>
              <a:t> района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Владимирской области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3381021" y="5072074"/>
            <a:ext cx="5762979" cy="100241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cs typeface="Calibri" pitchFamily="34" charset="0"/>
              </a:rPr>
              <a:t> зав. библиотекой: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cs typeface="Calibri" pitchFamily="34" charset="0"/>
              </a:rPr>
              <a:t>Тимина Н.А.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571480"/>
            <a:ext cx="371477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ВАС ПРИВЕТСТВУЕТ: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Выставочная деятельность  библиотеки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D:\Documents and Settings\Admin.MICROSOF-465D27\Мои документы\Мои рисунки\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800370" cy="5000660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2" descr="D:\Documents and Settings\Admin.MICROSOF-465D27\Мои документы\Мои рисунки\z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928802"/>
            <a:ext cx="2981828" cy="4700521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098" name="Picture 2" descr="D:\Documents and Settings\Admin.MICROSOF-465D27\Мои документы\Мои рисунки\e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785926"/>
            <a:ext cx="2981327" cy="500399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429420" cy="1643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400" b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«На все ваши</a:t>
            </a:r>
            <a:b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что?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где?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когда?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умные книги ответят всегда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/>
            </a:r>
            <a:br>
              <a:rPr lang="ru-RU" sz="31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</a:br>
            <a:endParaRPr lang="ru-RU" sz="3100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read.ru/covers_rr/b/90/67/2276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8155" y="2000240"/>
            <a:ext cx="2235845" cy="29289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2571768" cy="33125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51" name="Picture 7" descr="http://img.sotmarket.ru/img/detskie_tovary/knigi/ehntsiklopedii/rosmehn/mifologija-rosmen-dorohina-l-n-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1571612"/>
            <a:ext cx="2551357" cy="3357586"/>
          </a:xfrm>
          <a:prstGeom prst="round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000480"/>
            <a:ext cx="2428860" cy="285752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http://malyshok21.ru/pics/goods/9785353050889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000240"/>
            <a:ext cx="2571768" cy="3255403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715304" cy="868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Библиотечный досуг</a:t>
            </a:r>
            <a:endParaRPr lang="ru-RU" dirty="0"/>
          </a:p>
        </p:txBody>
      </p:sp>
      <p:pic>
        <p:nvPicPr>
          <p:cNvPr id="11" name="Рисунок 10" descr="http://ecoportal.su/images/news/3427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736"/>
            <a:ext cx="3214710" cy="4929221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928926" y="4813994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</a:rPr>
              <a:t>Охраняются звери,</a:t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</a:rPr>
              <a:t>Охраняются змеи</a:t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</a:rPr>
              <a:t>Охраняются даже цветы.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H:\Фото дети в библиотеке\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000364" cy="1714512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9" name="Picture 3" descr="H:\Фото дети в библиотеке\m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2714612" cy="1643075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100" name="Picture 4" descr="H:\Фото дети в библиотеке\n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572008"/>
            <a:ext cx="2787477" cy="1503370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101" name="Picture 5" descr="H:\Фото дети в библиотеке\m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9" y="1785925"/>
            <a:ext cx="2626396" cy="1488291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358114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Библиотечный досуг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720840"/>
            <a:ext cx="3214710" cy="403187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Данилой вместе ухожу я в гору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 Хозяйке, посмотреть её цветок.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Хочу взглянуть я на цветок, в котором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Огнём сияет каждый лепесток.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который раз, склоняясь над этой книжкой,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Я впитываю мудрость этих слов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Мне не забыть рассказов деда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Слышко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Спасибо, добрый дедушка Бажов.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95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D:\Documents and Settings\Admin.MICROSOF-465D27\Мои документы\Мои рисунки\Изображение\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369466"/>
            <a:ext cx="2428892" cy="2202410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8" name="Picture 4" descr="G:\фото семир библиотека\b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143380"/>
            <a:ext cx="2714644" cy="2286016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9" name="Picture 5" descr="G:\фото семир библиотека\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2714644" cy="2214578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30" name="Picture 6" descr="G:\фото семир библиотека\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605576"/>
            <a:ext cx="2571768" cy="2037738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Библиотечный досуг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2285984" y="1357298"/>
            <a:ext cx="4143404" cy="4429156"/>
          </a:xfrm>
          <a:prstGeom prst="hear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«Любовь долго терпит, милосердствует, любовь не завидует, любовь не превозносится, не гордится ... Любовь никогда не перестает…»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из Библии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H:\фото библиотека 16.01.14\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857364"/>
            <a:ext cx="2571736" cy="2000264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051" name="Picture 3" descr="H:\фото библиотека 16.01.14\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3000332" cy="1928826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2" name="Picture 4" descr="H:\фото библиотека 16.01.14\k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2928926" cy="2071678"/>
          </a:xfrm>
          <a:prstGeom prst="roundRect">
            <a:avLst/>
          </a:prstGeom>
          <a:noFill/>
        </p:spPr>
      </p:pic>
      <p:pic>
        <p:nvPicPr>
          <p:cNvPr id="2053" name="Picture 5" descr="H:\фото библиотека 16.01.14\f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857760"/>
            <a:ext cx="2857488" cy="200024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142984"/>
            <a:ext cx="4786346" cy="24288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C3399"/>
                </a:solidFill>
              </a:rPr>
              <a:t>Тимина Наталья Алексеевна – заведующая библиотекой  </a:t>
            </a:r>
            <a:br>
              <a:rPr lang="ru-RU" sz="2400" dirty="0" smtClean="0">
                <a:solidFill>
                  <a:srgbClr val="CC3399"/>
                </a:solidFill>
              </a:rPr>
            </a:br>
            <a:r>
              <a:rPr lang="ru-RU" sz="2400" dirty="0" smtClean="0">
                <a:solidFill>
                  <a:srgbClr val="CC3399"/>
                </a:solidFill>
              </a:rPr>
              <a:t>МБОУ «</a:t>
            </a:r>
            <a:r>
              <a:rPr lang="ru-RU" sz="2400" dirty="0" err="1" smtClean="0">
                <a:solidFill>
                  <a:srgbClr val="CC3399"/>
                </a:solidFill>
              </a:rPr>
              <a:t>Илькинская</a:t>
            </a:r>
            <a:r>
              <a:rPr lang="ru-RU" sz="2400" dirty="0" smtClean="0">
                <a:solidFill>
                  <a:srgbClr val="CC3399"/>
                </a:solidFill>
              </a:rPr>
              <a:t> средняя общеобразовательная школа»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429132"/>
            <a:ext cx="535785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Попав  однажды  в  плен  чудесный,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не  вырвешься  уже  вовек!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Мир  бесконечно  интересный,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волшебный  мир  библиотек!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D:\Documents and Settings\Admin.MICROSOF-465D27\Мои документы\Мои рисунки\a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97588"/>
            <a:ext cx="3214711" cy="3431478"/>
          </a:xfrm>
          <a:prstGeom prst="roundRect">
            <a:avLst/>
          </a:prstGeom>
          <a:noFill/>
          <a:ln>
            <a:solidFill>
              <a:srgbClr val="F6A38C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572164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Коротко о себе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737"/>
            <a:ext cx="8358246" cy="5429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A62A86"/>
                </a:solidFill>
              </a:rPr>
              <a:t>Образование: среднее профессиональное. Окончила Владимирский колледж культуры и искусства  в 1999 году. Специальность - библиотечное дело.</a:t>
            </a:r>
          </a:p>
          <a:p>
            <a:pPr algn="just"/>
            <a:r>
              <a:rPr lang="ru-RU" sz="2000" b="1" i="1" dirty="0" smtClean="0">
                <a:solidFill>
                  <a:srgbClr val="A62A86"/>
                </a:solidFill>
              </a:rPr>
              <a:t>Стаж работы в данном учреждении 2</a:t>
            </a:r>
            <a:r>
              <a:rPr lang="en-US" sz="2000" b="1" i="1" dirty="0" smtClean="0">
                <a:solidFill>
                  <a:srgbClr val="A62A86"/>
                </a:solidFill>
              </a:rPr>
              <a:t>2</a:t>
            </a:r>
            <a:r>
              <a:rPr lang="ru-RU" sz="2000" b="1" i="1" dirty="0" smtClean="0">
                <a:solidFill>
                  <a:srgbClr val="A62A86"/>
                </a:solidFill>
              </a:rPr>
              <a:t> года. </a:t>
            </a:r>
          </a:p>
          <a:p>
            <a:pPr algn="just"/>
            <a:r>
              <a:rPr lang="ru-RU" sz="2000" b="1" i="1" dirty="0" smtClean="0">
                <a:solidFill>
                  <a:srgbClr val="A62A86"/>
                </a:solidFill>
              </a:rPr>
              <a:t>С целью повышения квалификации, профессионального </a:t>
            </a:r>
          </a:p>
          <a:p>
            <a:pPr algn="just"/>
            <a:r>
              <a:rPr lang="ru-RU" sz="2000" b="1" i="1" dirty="0" smtClean="0">
                <a:solidFill>
                  <a:srgbClr val="A62A86"/>
                </a:solidFill>
              </a:rPr>
              <a:t>мастерства регулярно участвую  в работе районных семинаров библиотекарей, провожу открытые мероприятия, состою    в сетевом сообществе школьных библиотекарей. </a:t>
            </a:r>
          </a:p>
          <a:p>
            <a:pPr algn="just"/>
            <a:r>
              <a:rPr lang="ru-RU" sz="2000" b="1" i="1" dirty="0" smtClean="0">
                <a:solidFill>
                  <a:srgbClr val="A62A86"/>
                </a:solidFill>
              </a:rPr>
              <a:t>Самообразование осуществляю через изучение                                                 методической литературы, профессионального журнала</a:t>
            </a:r>
          </a:p>
          <a:p>
            <a:pPr algn="just"/>
            <a:r>
              <a:rPr lang="ru-RU" sz="2000" b="1" i="1" dirty="0" smtClean="0">
                <a:solidFill>
                  <a:srgbClr val="A62A86"/>
                </a:solidFill>
              </a:rPr>
              <a:t>«Школьная библиотека», газеты «Библиотека в школе», регулярно прохожу курсовую подготовку при ВИПКРО им. Л.И.Новиковой</a:t>
            </a:r>
          </a:p>
          <a:p>
            <a:pPr algn="just"/>
            <a:r>
              <a:rPr lang="ru-RU" sz="2000" b="1" i="1" dirty="0" smtClean="0">
                <a:solidFill>
                  <a:srgbClr val="A62A86"/>
                </a:solidFill>
              </a:rPr>
              <a:t>Участница общероссийского проекта «Школа цифрового века»,</a:t>
            </a:r>
          </a:p>
          <a:p>
            <a:pPr algn="just"/>
            <a:r>
              <a:rPr lang="ru-RU" sz="2000" b="1" i="1" dirty="0" smtClean="0">
                <a:solidFill>
                  <a:srgbClr val="A62A86"/>
                </a:solidFill>
              </a:rPr>
              <a:t>применяю в работе современные информационные технологии, </a:t>
            </a:r>
          </a:p>
          <a:p>
            <a:pPr algn="just"/>
            <a:r>
              <a:rPr lang="ru-RU" sz="2000" b="1" i="1" dirty="0" smtClean="0">
                <a:solidFill>
                  <a:srgbClr val="A62A86"/>
                </a:solidFill>
              </a:rPr>
              <a:t>эффективно использую цифровые предметно-методические материалы.</a:t>
            </a:r>
          </a:p>
          <a:p>
            <a:pPr algn="just"/>
            <a:r>
              <a:rPr lang="ru-RU" sz="2000" b="1" i="1" dirty="0" smtClean="0">
                <a:solidFill>
                  <a:srgbClr val="A62A86"/>
                </a:solidFill>
              </a:rPr>
              <a:t>Имею районные грамоты.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429552" cy="1714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i="1" dirty="0" smtClean="0">
                <a:solidFill>
                  <a:srgbClr val="99284C"/>
                </a:solidFill>
              </a:rPr>
              <a:t/>
            </a:r>
            <a:br>
              <a:rPr lang="en-US" sz="3100" i="1" dirty="0" smtClean="0">
                <a:solidFill>
                  <a:srgbClr val="99284C"/>
                </a:solidFill>
              </a:rPr>
            </a:br>
            <a:r>
              <a:rPr lang="en-US" sz="3100" i="1" dirty="0" smtClean="0">
                <a:solidFill>
                  <a:srgbClr val="99284C"/>
                </a:solidFill>
              </a:rPr>
              <a:t/>
            </a:r>
            <a:br>
              <a:rPr lang="en-US" sz="3100" i="1" dirty="0" smtClean="0">
                <a:solidFill>
                  <a:srgbClr val="99284C"/>
                </a:solidFill>
              </a:rPr>
            </a:br>
            <a:r>
              <a:rPr lang="ru-RU" sz="31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Лучшие читатели в различных</a:t>
            </a:r>
            <a:br>
              <a:rPr lang="ru-RU" sz="31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1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номинациях  по                                                                        </a:t>
            </a:r>
            <a:br>
              <a:rPr lang="ru-RU" sz="31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1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итогам 2013 — 2014 учебного года</a:t>
            </a:r>
            <a:r>
              <a:rPr lang="ru-RU" sz="44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4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4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4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solidFill>
                <a:srgbClr val="A62A8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2071678"/>
            <a:ext cx="3929090" cy="349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«Самый лучший читатель»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62A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753516">
            <a:off x="500034" y="5500702"/>
            <a:ext cx="2000263" cy="932083"/>
          </a:xfrm>
          <a:prstGeom prst="rect">
            <a:avLst/>
          </a:prstGeom>
          <a:ln/>
          <a:effectLst/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ru-RU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Квардицкая</a:t>
            </a:r>
            <a:r>
              <a:rPr lang="ru-RU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Валерия</a:t>
            </a:r>
          </a:p>
          <a:p>
            <a:pPr algn="ctr"/>
            <a:r>
              <a:rPr lang="ru-RU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класс</a:t>
            </a:r>
            <a:endParaRPr lang="ru-RU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62A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2071702" cy="92333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Романова </a:t>
            </a:r>
          </a:p>
          <a:p>
            <a:pPr algn="ctr"/>
            <a:r>
              <a:rPr lang="ru-RU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Екатерина</a:t>
            </a:r>
          </a:p>
          <a:p>
            <a:pPr algn="ctr"/>
            <a:r>
              <a:rPr lang="ru-RU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класс</a:t>
            </a:r>
            <a:endParaRPr lang="ru-RU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62A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2571744"/>
            <a:ext cx="221457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ru-RU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Тургунова</a:t>
            </a:r>
            <a:endParaRPr lang="ru-RU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62A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 algn="ctr"/>
            <a:r>
              <a:rPr lang="ru-RU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Нилюфар</a:t>
            </a:r>
            <a:endParaRPr lang="ru-RU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62A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 класс</a:t>
            </a:r>
            <a:endParaRPr lang="ru-RU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62A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G:\Изображение\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30256"/>
            <a:ext cx="2500330" cy="2770578"/>
          </a:xfrm>
          <a:prstGeom prst="roundRect">
            <a:avLst/>
          </a:prstGeom>
          <a:noFill/>
        </p:spPr>
      </p:pic>
      <p:pic>
        <p:nvPicPr>
          <p:cNvPr id="3075" name="Picture 3" descr="G:\Изображение\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5" y="4071942"/>
            <a:ext cx="2214578" cy="2500330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076" name="Picture 4" descr="G:\Изображение\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98953">
            <a:off x="254514" y="2878958"/>
            <a:ext cx="1917913" cy="2428892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929354" cy="868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«Самый юный читатель»</a:t>
            </a:r>
            <a:endParaRPr lang="ru-RU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62A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00659">
            <a:off x="2071671" y="5168784"/>
            <a:ext cx="27860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класс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62A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56757">
            <a:off x="6090344" y="1779283"/>
            <a:ext cx="2786081" cy="83099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Мартынов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Андрей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62A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G:\Изображение\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928934"/>
            <a:ext cx="2571767" cy="3357586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099" name="Picture 3" descr="G:\Изображение\l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54951">
            <a:off x="825326" y="2037878"/>
            <a:ext cx="3985019" cy="287552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«Самый читающий класс»</a:t>
            </a:r>
            <a:endParaRPr lang="ru-RU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62A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4810" y="1500174"/>
            <a:ext cx="4429156" cy="22860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Ты представь себе на миг, 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Как бы жили мы без книг? 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Что бы делал ученик, 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Если не было бы книг, 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Если б всё исчезло разом, 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Что писалось для детей: 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От волшебных добрых сказок 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До весёлых повестей?.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0166" y="5715016"/>
            <a:ext cx="2643206" cy="8429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A62A86"/>
                </a:solidFill>
              </a:rPr>
              <a:t>4 класс</a:t>
            </a:r>
            <a:endParaRPr lang="ru-RU" sz="3600" dirty="0">
              <a:solidFill>
                <a:srgbClr val="A62A86"/>
              </a:solidFill>
            </a:endParaRPr>
          </a:p>
        </p:txBody>
      </p:sp>
      <p:pic>
        <p:nvPicPr>
          <p:cNvPr id="5122" name="Picture 2" descr="D:\Documents and Settings\Admin.MICROSOF-465D27\Мои документы\Мои рисунки\Изображение\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256"/>
            <a:ext cx="3714776" cy="2143140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123" name="Picture 3" descr="D:\Documents and Settings\Admin.MICROSOF-465D27\Мои документы\Мои рисунки\Изображение\h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7"/>
            <a:ext cx="3857652" cy="2973607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 </a:t>
            </a:r>
            <a:r>
              <a:rPr lang="ru-RU" sz="4400" i="1" dirty="0" smtClean="0">
                <a:solidFill>
                  <a:srgbClr val="A62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переводе с греческого – книга и шкатулка, хранилище. </a:t>
            </a: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A62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</a:t>
            </a:r>
            <a:r>
              <a:rPr lang="ru-RU" sz="4400" dirty="0" err="1" smtClean="0">
                <a:solidFill>
                  <a:srgbClr val="A62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</a:t>
            </a:r>
            <a:r>
              <a:rPr lang="ru-RU" sz="4400" dirty="0" smtClean="0">
                <a:solidFill>
                  <a:srgbClr val="A62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книга,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solidFill>
                  <a:srgbClr val="A62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dirty="0" err="1" smtClean="0">
                <a:solidFill>
                  <a:srgbClr val="A62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тека</a:t>
            </a:r>
            <a:r>
              <a:rPr lang="ru-RU" sz="4400" dirty="0" smtClean="0">
                <a:solidFill>
                  <a:srgbClr val="A62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хранилище</a:t>
            </a:r>
            <a:r>
              <a:rPr lang="ru-RU" sz="4400" dirty="0" smtClean="0">
                <a:solidFill>
                  <a:srgbClr val="A62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шкатулка, то есть хранилище книг).</a:t>
            </a: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5072098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«Самый бережливый класс»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62A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00100" y="5715016"/>
            <a:ext cx="271464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2A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 класс</a:t>
            </a:r>
            <a:endParaRPr kumimoji="0" lang="ru-RU" sz="41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62A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357167"/>
            <a:ext cx="3429024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A62A86"/>
                </a:solidFill>
                <a:latin typeface="Arial" pitchFamily="34" charset="0"/>
                <a:ea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A62A86"/>
                </a:solidFill>
                <a:ea typeface="Times New Roman" pitchFamily="18" charset="0"/>
              </a:rPr>
              <a:t>Твои мне не знакомы муки. Не помню я такого дня,</a:t>
            </a:r>
            <a:br>
              <a:rPr lang="ru-RU" sz="1600" b="1" dirty="0" smtClean="0">
                <a:solidFill>
                  <a:srgbClr val="A62A86"/>
                </a:solidFill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A62A86"/>
                </a:solidFill>
                <a:ea typeface="Times New Roman" pitchFamily="18" charset="0"/>
              </a:rPr>
              <a:t>Чтобы, не вымыв чисто руки, сел ученик читать меня.</a:t>
            </a:r>
            <a:endParaRPr lang="ru-RU" sz="1600" dirty="0" smtClean="0">
              <a:solidFill>
                <a:srgbClr val="A62A86"/>
              </a:solidFill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A62A86"/>
                </a:solidFill>
                <a:ea typeface="Times New Roman" pitchFamily="18" charset="0"/>
              </a:rPr>
              <a:t>А посмотри-ка на мои листочки: на них</a:t>
            </a:r>
            <a:br>
              <a:rPr lang="ru-RU" sz="1600" b="1" dirty="0" smtClean="0">
                <a:solidFill>
                  <a:srgbClr val="A62A86"/>
                </a:solidFill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A62A86"/>
                </a:solidFill>
                <a:ea typeface="Times New Roman" pitchFamily="18" charset="0"/>
              </a:rPr>
              <a:t>Чернильной не увидишь точки.</a:t>
            </a:r>
            <a:br>
              <a:rPr lang="ru-RU" sz="1600" b="1" dirty="0" smtClean="0">
                <a:solidFill>
                  <a:srgbClr val="A62A86"/>
                </a:solidFill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A62A86"/>
                </a:solidFill>
                <a:ea typeface="Times New Roman" pitchFamily="18" charset="0"/>
              </a:rPr>
              <a:t>Про кляксы я молчу – о них и говорить-то неприлично.</a:t>
            </a:r>
            <a:br>
              <a:rPr lang="ru-RU" sz="1600" b="1" dirty="0" smtClean="0">
                <a:solidFill>
                  <a:srgbClr val="A62A86"/>
                </a:solidFill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A62A86"/>
                </a:solidFill>
                <a:ea typeface="Times New Roman" pitchFamily="18" charset="0"/>
              </a:rPr>
              <a:t>Зато и я его учу не как-нибудь, а на отлично».</a:t>
            </a:r>
            <a:endParaRPr lang="ru-RU" sz="1600" dirty="0" smtClean="0">
              <a:solidFill>
                <a:srgbClr val="A62A86"/>
              </a:solidFill>
            </a:endParaRPr>
          </a:p>
        </p:txBody>
      </p:sp>
      <p:pic>
        <p:nvPicPr>
          <p:cNvPr id="6146" name="Picture 2" descr="D:\Documents and Settings\Admin.MICROSOF-465D27\Мои документы\Мои рисунки\Изображение\a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706018"/>
            <a:ext cx="2571768" cy="2651940"/>
          </a:xfrm>
          <a:prstGeom prst="roundRect">
            <a:avLst/>
          </a:prstGeom>
          <a:noFill/>
        </p:spPr>
      </p:pic>
      <p:pic>
        <p:nvPicPr>
          <p:cNvPr id="6147" name="Picture 3" descr="D:\Documents and Settings\Admin.MICROSOF-465D27\Мои документы\Мои рисунки\Изображение\t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25262"/>
            <a:ext cx="4357718" cy="30182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A62A86"/>
                </a:solidFill>
              </a:rPr>
              <a:t>Повседневная жизнь…</a:t>
            </a:r>
            <a:endParaRPr lang="ru-RU" dirty="0">
              <a:solidFill>
                <a:srgbClr val="A62A8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785926"/>
            <a:ext cx="364333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Times New Roman" pitchFamily="18" charset="0"/>
              <a:buNone/>
              <a:defRPr/>
            </a:pPr>
            <a:r>
              <a:rPr lang="ru-RU" sz="2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с детских лет до старости идёт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ru-RU" sz="2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знаньями в наш мир     библиотечный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ru-RU" sz="2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приветливый читающий народ…</a:t>
            </a:r>
            <a:endParaRPr lang="ru-RU" sz="2400" dirty="0"/>
          </a:p>
        </p:txBody>
      </p:sp>
      <p:pic>
        <p:nvPicPr>
          <p:cNvPr id="7170" name="Picture 2" descr="D:\Documents and Settings\Admin.MICROSOF-465D27\Мои документы\Мои рисунки\Изображение\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197902"/>
            <a:ext cx="3714776" cy="2302932"/>
          </a:xfrm>
          <a:prstGeom prst="roundRect">
            <a:avLst/>
          </a:prstGeom>
          <a:noFill/>
        </p:spPr>
      </p:pic>
      <p:pic>
        <p:nvPicPr>
          <p:cNvPr id="7171" name="Picture 3" descr="D:\Documents and Settings\Admin.MICROSOF-465D27\Мои документы\Мои рисунки\r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3" y="4000504"/>
            <a:ext cx="3000396" cy="2571768"/>
          </a:xfrm>
          <a:prstGeom prst="roundRect">
            <a:avLst/>
          </a:prstGeom>
          <a:noFill/>
        </p:spPr>
      </p:pic>
      <p:pic>
        <p:nvPicPr>
          <p:cNvPr id="7172" name="Picture 4" descr="D:\Documents and Settings\Admin.MICROSOF-465D27\Мои документы\Мои рисунки\q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93063"/>
            <a:ext cx="2714612" cy="256463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042118"/>
            <a:ext cx="607223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A62A86"/>
                </a:solidFill>
              </a:rPr>
              <a:t>Мир приключений и царство идей,</a:t>
            </a:r>
            <a:br>
              <a:rPr lang="ru-RU" sz="2800" b="1" i="1" dirty="0" smtClean="0">
                <a:solidFill>
                  <a:srgbClr val="A62A86"/>
                </a:solidFill>
              </a:rPr>
            </a:br>
            <a:r>
              <a:rPr lang="ru-RU" sz="2800" b="1" i="1" dirty="0" smtClean="0">
                <a:solidFill>
                  <a:srgbClr val="A62A86"/>
                </a:solidFill>
              </a:rPr>
              <a:t>Знаний источник и смеха:</a:t>
            </a:r>
            <a:br>
              <a:rPr lang="ru-RU" sz="2800" b="1" i="1" dirty="0" smtClean="0">
                <a:solidFill>
                  <a:srgbClr val="A62A86"/>
                </a:solidFill>
              </a:rPr>
            </a:br>
            <a:r>
              <a:rPr lang="ru-RU" sz="2800" b="1" i="1" dirty="0" smtClean="0">
                <a:solidFill>
                  <a:srgbClr val="A62A86"/>
                </a:solidFill>
              </a:rPr>
              <a:t>И для детей, и для взрослых людей –</a:t>
            </a:r>
            <a:br>
              <a:rPr lang="ru-RU" sz="2800" b="1" i="1" dirty="0" smtClean="0">
                <a:solidFill>
                  <a:srgbClr val="A62A86"/>
                </a:solidFill>
              </a:rPr>
            </a:br>
            <a:r>
              <a:rPr lang="ru-RU" sz="2800" b="1" i="1" dirty="0" smtClean="0">
                <a:solidFill>
                  <a:srgbClr val="A62A86"/>
                </a:solidFill>
              </a:rPr>
              <a:t>Все это – библиотек!</a:t>
            </a:r>
            <a:r>
              <a:rPr lang="ru-RU" sz="2800" dirty="0" smtClean="0">
                <a:solidFill>
                  <a:srgbClr val="A62A86"/>
                </a:solidFill>
              </a:rPr>
              <a:t> </a:t>
            </a:r>
            <a:endParaRPr lang="ru-RU" sz="2800" dirty="0">
              <a:solidFill>
                <a:srgbClr val="A62A86"/>
              </a:solidFill>
            </a:endParaRPr>
          </a:p>
        </p:txBody>
      </p:sp>
      <p:pic>
        <p:nvPicPr>
          <p:cNvPr id="8194" name="Picture 2" descr="G:\фото семир библиотека\a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358114" cy="450059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.MICROSOF-465D27\Мои документы\Мои рисунки\tr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72494" cy="4286280"/>
          </a:xfrm>
          <a:prstGeom prst="round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929198"/>
            <a:ext cx="8643998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Главное в мире – это не то, где мы стоим, а то, в каком направление  идём…</a:t>
            </a:r>
            <a:r>
              <a:rPr lang="ru-RU" sz="3200" b="1" i="1" dirty="0" smtClean="0">
                <a:solidFill>
                  <a:srgbClr val="3333FF"/>
                </a:solidFill>
              </a:rPr>
              <a:t/>
            </a:r>
            <a:br>
              <a:rPr lang="ru-RU" sz="3200" b="1" i="1" dirty="0" smtClean="0">
                <a:solidFill>
                  <a:srgbClr val="3333FF"/>
                </a:solidFill>
              </a:rPr>
            </a:br>
            <a:r>
              <a:rPr lang="ru-RU" sz="3200" b="1" i="1" dirty="0" smtClean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	</a:t>
            </a:r>
            <a:r>
              <a:rPr lang="en-US" sz="3200" b="1" i="1" dirty="0" smtClean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lang="ru-RU" sz="3200" b="1" i="1" dirty="0" smtClean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Иоганн Гёте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42148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их называли храмами мудрости, памятью человечества, хранилищами сокровищ цивилизации.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714356"/>
            <a:ext cx="585791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Кладовая мудрости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Documents and Settings\Admin.MICROSOF-465D27\Мои документы\Мои рисунки\q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381230" cy="21431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329642" cy="44291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«Всякий, изучающий науки, входящий сюда, не хлопает дверью, не стучит ногами: это неприятно музам. Если ты найдёшь кого здесь уже сидящим, почтительно поклонись молча и не занимайся болтовнёй: здесь мудрые говорят с занимающимися.»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2200" i="1" dirty="0" smtClean="0">
                <a:solidFill>
                  <a:srgbClr val="FF0000"/>
                </a:solidFill>
                <a:latin typeface="Constantia" pitchFamily="18" charset="0"/>
              </a:rPr>
            </a:b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644991"/>
            <a:ext cx="60007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     </a:t>
            </a:r>
            <a:r>
              <a:rPr lang="ru-RU" sz="2400" b="1" i="1" dirty="0" smtClean="0">
                <a:solidFill>
                  <a:srgbClr val="FF0000"/>
                </a:solidFill>
              </a:rPr>
              <a:t>надпись на дверях библиотеки </a:t>
            </a:r>
            <a:r>
              <a:rPr lang="en-US" sz="2400" b="1" i="1" dirty="0" smtClean="0">
                <a:solidFill>
                  <a:srgbClr val="FF0000"/>
                </a:solidFill>
              </a:rPr>
              <a:t>XV </a:t>
            </a:r>
            <a:r>
              <a:rPr lang="ru-RU" sz="2400" b="1" i="1" dirty="0" smtClean="0">
                <a:solidFill>
                  <a:srgbClr val="FF0000"/>
                </a:solidFill>
              </a:rPr>
              <a:t>века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429552" cy="86834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8501122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cs typeface="Arial" pitchFamily="34" charset="0"/>
              </a:rPr>
              <a:t>Необходимым  дополнением всякой школы должна, несомненно, служить библиотека… Необходимо упражнять полученное в школе умение читать и писать, только тогда оно закрепится в человеке и сделается его прочным достоянием. В противном случае ему грозит возвращение прежней умственной слепоты, т. е. безграмотности».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5552657"/>
            <a:ext cx="264320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документов)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Из прошлого в настоящее…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85720" y="1714488"/>
            <a:ext cx="4000528" cy="27146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FF"/>
                </a:solidFill>
              </a:rPr>
              <a:t>1913 год – </a:t>
            </a:r>
            <a:r>
              <a:rPr lang="ru-RU" b="1" dirty="0" err="1" smtClean="0">
                <a:solidFill>
                  <a:srgbClr val="3333FF"/>
                </a:solidFill>
              </a:rPr>
              <a:t>год</a:t>
            </a:r>
            <a:r>
              <a:rPr lang="ru-RU" b="1" dirty="0" smtClean="0">
                <a:solidFill>
                  <a:srgbClr val="3333FF"/>
                </a:solidFill>
              </a:rPr>
              <a:t> основания </a:t>
            </a:r>
            <a:r>
              <a:rPr lang="ru-RU" b="1" dirty="0" err="1" smtClean="0">
                <a:solidFill>
                  <a:srgbClr val="3333FF"/>
                </a:solidFill>
              </a:rPr>
              <a:t>Илькинской</a:t>
            </a:r>
            <a:r>
              <a:rPr lang="ru-RU" b="1" dirty="0" smtClean="0">
                <a:solidFill>
                  <a:srgbClr val="3333FF"/>
                </a:solidFill>
              </a:rPr>
              <a:t> школы и библиотеки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1998 год – </a:t>
            </a:r>
            <a:r>
              <a:rPr lang="ru-RU" b="1" dirty="0" err="1" smtClean="0">
                <a:solidFill>
                  <a:srgbClr val="3333FF"/>
                </a:solidFill>
              </a:rPr>
              <a:t>год</a:t>
            </a:r>
            <a:r>
              <a:rPr lang="ru-RU" b="1" dirty="0" smtClean="0">
                <a:solidFill>
                  <a:srgbClr val="3333FF"/>
                </a:solidFill>
              </a:rPr>
              <a:t> постройки нового здания и новой библиотеки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857752" y="1714488"/>
            <a:ext cx="4000528" cy="27146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Наш адрес: 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село </a:t>
            </a:r>
            <a:r>
              <a:rPr lang="ru-RU" b="1" dirty="0" err="1" smtClean="0">
                <a:solidFill>
                  <a:srgbClr val="3333FF"/>
                </a:solidFill>
              </a:rPr>
              <a:t>Илькино</a:t>
            </a:r>
            <a:endParaRPr lang="ru-RU" b="1" dirty="0" smtClean="0">
              <a:solidFill>
                <a:srgbClr val="3333FF"/>
              </a:solidFill>
            </a:endParaRP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ул.Центральная д.189  </a:t>
            </a:r>
            <a:r>
              <a:rPr lang="ru-RU" b="1" dirty="0" err="1" smtClean="0">
                <a:solidFill>
                  <a:srgbClr val="3333FF"/>
                </a:solidFill>
              </a:rPr>
              <a:t>Меленковский</a:t>
            </a:r>
            <a:r>
              <a:rPr lang="ru-RU" b="1" dirty="0" smtClean="0">
                <a:solidFill>
                  <a:srgbClr val="3333FF"/>
                </a:solidFill>
              </a:rPr>
              <a:t> район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Владимирская область  </a:t>
            </a:r>
          </a:p>
          <a:p>
            <a:pPr algn="ctr"/>
            <a:r>
              <a:rPr lang="en-US" b="1" dirty="0" smtClean="0">
                <a:solidFill>
                  <a:srgbClr val="3333FF"/>
                </a:solidFill>
              </a:rPr>
              <a:t>e-mail</a:t>
            </a:r>
            <a:r>
              <a:rPr lang="ru-RU" b="1" dirty="0" smtClean="0">
                <a:solidFill>
                  <a:srgbClr val="3333FF"/>
                </a:solidFill>
              </a:rPr>
              <a:t>:</a:t>
            </a:r>
            <a:r>
              <a:rPr lang="en-US" b="1" dirty="0" smtClean="0">
                <a:solidFill>
                  <a:srgbClr val="3333FF"/>
                </a:solidFill>
              </a:rPr>
              <a:t> ilkino.sch</a:t>
            </a:r>
            <a:r>
              <a:rPr lang="ru-RU" b="1" dirty="0" smtClean="0">
                <a:solidFill>
                  <a:srgbClr val="3333FF"/>
                </a:solidFill>
              </a:rPr>
              <a:t> </a:t>
            </a:r>
            <a:r>
              <a:rPr lang="en-US" b="1" dirty="0" smtClean="0">
                <a:solidFill>
                  <a:srgbClr val="3333FF"/>
                </a:solidFill>
              </a:rPr>
              <a:t>@</a:t>
            </a:r>
            <a:r>
              <a:rPr lang="en-US" b="1" dirty="0" err="1" smtClean="0">
                <a:solidFill>
                  <a:srgbClr val="3333FF"/>
                </a:solidFill>
              </a:rPr>
              <a:t>rambler.ru</a:t>
            </a:r>
            <a:endParaRPr lang="en-US" b="1" dirty="0" smtClean="0">
              <a:solidFill>
                <a:srgbClr val="3333FF"/>
              </a:solidFill>
            </a:endParaRP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телефон: 2 – 15 – 93  </a:t>
            </a: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Лента лицом вниз 6"/>
          <p:cNvSpPr/>
          <p:nvPr/>
        </p:nvSpPr>
        <p:spPr>
          <a:xfrm>
            <a:off x="928662" y="5072074"/>
            <a:ext cx="6929486" cy="107157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Общая площадь: 59,5 м</a:t>
            </a:r>
            <a:r>
              <a:rPr lang="ru-RU" b="1" i="1" baseline="30000" dirty="0" smtClean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2</a:t>
            </a:r>
            <a:endParaRPr lang="ru-RU" sz="2400" b="1" i="1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1803" y="0"/>
            <a:ext cx="30718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Окна школьной библиотеки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071670" y="357166"/>
            <a:ext cx="185738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44" y="3286124"/>
            <a:ext cx="442915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библиотека и при сельской школе.  Долгое время ей руководила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Фигуровская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Надежда Михайловна.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 Это была даже не библиотека, а класс, в котором находилось 2 – 3 шкафа, окрашенных в тёмно-зелёный цвет. В одном – тоненькие брошюрки для малышей, в других – более объёмные, для старшеклассников ».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воспоминаний ветеранов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43768" y="571480"/>
            <a:ext cx="1857388" cy="25717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i="1" dirty="0" err="1" smtClean="0">
                <a:solidFill>
                  <a:srgbClr val="C00000"/>
                </a:solidFill>
              </a:rPr>
              <a:t>Фигуровская</a:t>
            </a:r>
            <a:r>
              <a:rPr lang="ru-RU" sz="1800" i="1" dirty="0" smtClean="0">
                <a:solidFill>
                  <a:srgbClr val="C00000"/>
                </a:solidFill>
              </a:rPr>
              <a:t> </a:t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>Надежда</a:t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>Михайловна - </a:t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>библиотекарь  </a:t>
            </a:r>
            <a:r>
              <a:rPr lang="ru-RU" sz="1800" i="1" dirty="0" err="1" smtClean="0">
                <a:solidFill>
                  <a:srgbClr val="C00000"/>
                </a:solidFill>
              </a:rPr>
              <a:t>Илькинской</a:t>
            </a:r>
            <a:r>
              <a:rPr lang="ru-RU" sz="1800" i="1" dirty="0" smtClean="0">
                <a:solidFill>
                  <a:srgbClr val="C00000"/>
                </a:solidFill>
              </a:rPr>
              <a:t> школы № 54</a:t>
            </a:r>
            <a:endParaRPr lang="ru-RU" sz="18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Documents and Settings\kb1\Мои документы\Мои рисунки\irjk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000364" cy="1926159"/>
          </a:xfrm>
          <a:prstGeom prst="roundRect">
            <a:avLst/>
          </a:prstGeom>
          <a:noFill/>
        </p:spPr>
      </p:pic>
      <p:pic>
        <p:nvPicPr>
          <p:cNvPr id="1027" name="Picture 3" descr="E:\Documents and Settings\kb1\Мои документы\Мои рисунки\l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643314"/>
            <a:ext cx="3706137" cy="3000396"/>
          </a:xfrm>
          <a:prstGeom prst="roundRect">
            <a:avLst/>
          </a:prstGeom>
          <a:noFill/>
        </p:spPr>
      </p:pic>
      <p:pic>
        <p:nvPicPr>
          <p:cNvPr id="2050" name="Picture 2" descr="D:\Documents and Settings\Admin.MICROSOF-465D27\Мои документы\Мои рисунки\t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8604"/>
            <a:ext cx="2066925" cy="305752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571612"/>
            <a:ext cx="285752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643446"/>
            <a:ext cx="2285984" cy="171451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1928826" cy="208856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72066" y="2143116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Прошло </a:t>
            </a:r>
            <a:b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 лет…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sz="4000" dirty="0"/>
          </a:p>
        </p:txBody>
      </p:sp>
      <p:pic>
        <p:nvPicPr>
          <p:cNvPr id="1026" name="Picture 2" descr="E:\Documents and Settings\kb1\Мои документы\Мои рисунки\q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64" y="3643314"/>
            <a:ext cx="5143536" cy="3003841"/>
          </a:xfrm>
          <a:prstGeom prst="roundRect">
            <a:avLst/>
          </a:prstGeom>
          <a:noFill/>
        </p:spPr>
      </p:pic>
      <p:pic>
        <p:nvPicPr>
          <p:cNvPr id="6" name="Picture 2" descr="D:\Documents and Settings\Admin.MICROSOF-465D27\Мои документы\Мои рисунки\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42853"/>
            <a:ext cx="4535118" cy="364333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2279</TotalTime>
  <Words>746</Words>
  <Application>Microsoft Office PowerPoint</Application>
  <PresentationFormat>Экран (4:3)</PresentationFormat>
  <Paragraphs>181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Слайд 1</vt:lpstr>
      <vt:lpstr>Слайд 2</vt:lpstr>
      <vt:lpstr>Библиотека в переводе с греческого – книга и шкатулка, хранилище.  («библио» – книга, «тека» – хранилище, шкатулка, то есть хранилище книг). </vt:lpstr>
      <vt:lpstr>… их называли храмами мудрости, памятью человечества, хранилищами сокровищ цивилизации.</vt:lpstr>
      <vt:lpstr>  «Всякий, изучающий науки, входящий сюда, не хлопает дверью, не стучит ногами: это неприятно музам. Если ты найдёшь кого здесь уже сидящим, почтительно поклонись молча и не занимайся болтовнёй: здесь мудрые говорят с занимающимися.»                                                                  </vt:lpstr>
      <vt:lpstr> </vt:lpstr>
      <vt:lpstr>Из прошлого в настоящее…</vt:lpstr>
      <vt:lpstr>Фигуровская  Надежда Михайловна -  библиотекарь  Илькинской школы № 54</vt:lpstr>
      <vt:lpstr>  </vt:lpstr>
      <vt:lpstr>Структура библиотеки</vt:lpstr>
      <vt:lpstr>Информация о составе библиотечного фонда</vt:lpstr>
      <vt:lpstr>Библиотека МБОУ « Илькинская средняя общеобразовательная школа» </vt:lpstr>
      <vt:lpstr>Слайд 13</vt:lpstr>
      <vt:lpstr>Справочно - библиографический аппарат библиотеки</vt:lpstr>
      <vt:lpstr>Слайд 15</vt:lpstr>
      <vt:lpstr> Материально-техническое оснащение: </vt:lpstr>
      <vt:lpstr>Медиатека</vt:lpstr>
      <vt:lpstr>Информация о читателях библиотеки</vt:lpstr>
      <vt:lpstr>Учебно-воспитательная работа библиотеки . </vt:lpstr>
      <vt:lpstr>Выставочная деятельность  библиотеки</vt:lpstr>
      <vt:lpstr> «На все ваши  «что?», «где?» и «когда?»  умные книги ответят всегда» </vt:lpstr>
      <vt:lpstr>Библиотечный досуг</vt:lpstr>
      <vt:lpstr>Библиотечный досуг</vt:lpstr>
      <vt:lpstr>Библиотечный досуг</vt:lpstr>
      <vt:lpstr>Тимина Наталья Алексеевна – заведующая библиотекой   МБОУ «Илькинская средняя общеобразовательная школа»</vt:lpstr>
      <vt:lpstr>Коротко о себе</vt:lpstr>
      <vt:lpstr>  Лучшие читатели в различных номинациях  по                                                                         итогам 2013 — 2014 учебного года  </vt:lpstr>
      <vt:lpstr>«Самый юный читатель»</vt:lpstr>
      <vt:lpstr>«Самый читающий класс»</vt:lpstr>
      <vt:lpstr>«Самый бережливый класс»</vt:lpstr>
      <vt:lpstr>Повседневная жизнь…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227</cp:revision>
  <dcterms:created xsi:type="dcterms:W3CDTF">2013-12-16T18:24:30Z</dcterms:created>
  <dcterms:modified xsi:type="dcterms:W3CDTF">2014-03-13T17:23:10Z</dcterms:modified>
</cp:coreProperties>
</file>