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EC22"/>
    <a:srgbClr val="3105EB"/>
    <a:srgbClr val="57E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E325"/>
            </a:gs>
            <a:gs pos="50000">
              <a:srgbClr val="FFFF0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877" y="1020361"/>
            <a:ext cx="8504251" cy="7848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Режим дня школьника</a:t>
            </a:r>
            <a:endParaRPr lang="ru-RU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  <p:pic>
        <p:nvPicPr>
          <p:cNvPr id="1026" name="Picture 2" descr="C:\Users\Иван\Desktop\картинки школьников\шк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36" y="1390937"/>
            <a:ext cx="3666331" cy="51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5041345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 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«СОШ № 1 с УИОП»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426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E325"/>
            </a:gs>
            <a:gs pos="50000">
              <a:srgbClr val="FFFF00"/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картинки школьников\шк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32445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77"/>
            <a:ext cx="5904656" cy="63373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рациональное распределение времени на все виды деятельность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отдыха в течение суток.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целью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служит обеспечить высокую работоспособность на протяжении всего периода бодрствования.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на основе биологического ритма функционирования организма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Так, например, подъём работоспособности отмечается с 11 до 13 часов.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подъём в 16-18 часов более низкой интенсивности и продолжительности.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привыкают к распорядку дня в школе, поэтому и дома следует составить такое же расписание для ребёнка.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1505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E325"/>
            </a:gs>
            <a:gs pos="50000">
              <a:srgbClr val="FFFF00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esktop\картинки школьников\339468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32611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Прежде всего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 организовать  очередность различных видов деятельности и свободного времени. От распорядка дня зависит не только настроение ребенка, но и здоровье в целом. При хроническом переутомлении, тормозится  рост и развитие ребенка,  ухудшается состояние  здоровья школьника. При соблюдении режима ребенок   становится физически активней, проходит успешнее обучение в школе.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0121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E325"/>
            </a:gs>
            <a:gs pos="50000">
              <a:srgbClr val="FFFF00"/>
            </a:gs>
            <a:gs pos="100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ван\Desktop\картинки школьников\ш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51677" cy="29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8640"/>
            <a:ext cx="5904656" cy="64807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Полноценный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сон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 легче воспринимать  информацию на уроках, повышается работоспособность.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 организовать выполнение школьником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домашних заданий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Благоприятное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время для приготовления уроков — 15-16 часов.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восстановления работоспособности   через каждые 30 минут необходим перерыв.  Рекомендуется  готовить уроки с легких  заданий и  переходить к наиболее трудным.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Иван\Desktop\картинки школьников\ш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30686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2160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E325"/>
            </a:gs>
            <a:gs pos="50000">
              <a:srgbClr val="FFFF00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ван\Desktop\картинки школьников\1361098747_kartinki-dlya-detey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67744" cy="23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ван\Desktop\картинки школьников\1361098822_kartinki-dlya-detey-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63" y="4676668"/>
            <a:ext cx="2177129" cy="21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6264696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Первоклассникам зачастую не хватает двигательной и физической нагрузки, что приводит к утомляемости. Поэтому в распорядке дня у школьника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обязательно должны присутствовать утренняя гимнастика и физические разминки  во время выполнения  домашних заданий.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приготовление домашних уроков </a:t>
            </a:r>
            <a:endParaRPr lang="ru-RU" b="1" dirty="0" smtClean="0">
              <a:solidFill>
                <a:srgbClr val="3105EB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режиме дня школьников </a:t>
            </a:r>
            <a:endParaRPr lang="ru-RU" b="1" dirty="0" smtClean="0">
              <a:solidFill>
                <a:srgbClr val="3105EB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младших </a:t>
            </a:r>
            <a:r>
              <a:rPr lang="ru-RU" b="1" dirty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классов нужно отвести 1,5—2 часа, школьникам 4-7 классов  2—3 часа, </a:t>
            </a:r>
            <a:endParaRPr lang="ru-RU" b="1" dirty="0" smtClean="0">
              <a:solidFill>
                <a:srgbClr val="3105EB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старших </a:t>
            </a:r>
            <a:r>
              <a:rPr lang="ru-RU" b="1" dirty="0">
                <a:solidFill>
                  <a:srgbClr val="3105EB"/>
                </a:solidFill>
                <a:latin typeface="Times New Roman" pitchFamily="18" charset="0"/>
                <a:cs typeface="Times New Roman" pitchFamily="18" charset="0"/>
              </a:rPr>
              <a:t>классов 3—4 часа.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542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E325"/>
            </a:gs>
            <a:gs pos="50000">
              <a:srgbClr val="FFFF00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5544616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Младшим школьникам  настоятельно рекомендуется ограничить просмотр телевизора до  45 минут в день. Телевизор желательно смотреть сидя,  на расстоянии от 2 до 5 м от экрана. Нежелательно выполнять домашние занятия перед сном. Вечерние часы  обязательно должны быть  свободными и посвящены отдыху.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ван\Desktop\картинки школьников\post-238442-1273594121_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34751"/>
            <a:ext cx="307484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8211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E325"/>
            </a:gs>
            <a:gs pos="50000">
              <a:srgbClr val="FFFF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ван\Desktop\картинки школьников\12497413-n--n-nf-----------n-------n---n-n----noe--------n---n--n-n---nzn-n-n-nfn-n---------n---n-n---nf----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" y="764704"/>
            <a:ext cx="469186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88640"/>
            <a:ext cx="4896544" cy="63367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700" b="1" dirty="0">
                <a:latin typeface="Constantia" pitchFamily="18" charset="0"/>
                <a:cs typeface="Times New Roman" pitchFamily="18" charset="0"/>
              </a:rPr>
              <a:t>При соблюдении  </a:t>
            </a:r>
            <a:r>
              <a:rPr lang="ru-RU" sz="2700" b="1" dirty="0" smtClean="0">
                <a:latin typeface="Constantia" pitchFamily="18" charset="0"/>
                <a:cs typeface="Times New Roman" pitchFamily="18" charset="0"/>
              </a:rPr>
              <a:t>режима дня </a:t>
            </a:r>
            <a:r>
              <a:rPr lang="ru-RU" sz="2700" b="1" dirty="0">
                <a:latin typeface="Constantia" pitchFamily="18" charset="0"/>
                <a:cs typeface="Times New Roman" pitchFamily="18" charset="0"/>
              </a:rPr>
              <a:t> центральная  </a:t>
            </a:r>
            <a:r>
              <a:rPr lang="ru-RU" sz="2700" b="1" dirty="0" smtClean="0">
                <a:latin typeface="Constantia" pitchFamily="18" charset="0"/>
                <a:cs typeface="Times New Roman" pitchFamily="18" charset="0"/>
              </a:rPr>
              <a:t>нервная система </a:t>
            </a:r>
            <a:r>
              <a:rPr lang="ru-RU" sz="2700" b="1" dirty="0">
                <a:latin typeface="Constantia" pitchFamily="18" charset="0"/>
                <a:cs typeface="Times New Roman" pitchFamily="18" charset="0"/>
              </a:rPr>
              <a:t> вырабатывает </a:t>
            </a:r>
            <a:r>
              <a:rPr lang="ru-RU" sz="2700" b="1" dirty="0" smtClean="0">
                <a:latin typeface="Constantia" pitchFamily="18" charset="0"/>
                <a:cs typeface="Times New Roman" pitchFamily="18" charset="0"/>
              </a:rPr>
              <a:t>полезные </a:t>
            </a:r>
            <a:r>
              <a:rPr lang="ru-RU" sz="2700" b="1" dirty="0">
                <a:latin typeface="Constantia" pitchFamily="18" charset="0"/>
                <a:cs typeface="Times New Roman" pitchFamily="18" charset="0"/>
              </a:rPr>
              <a:t>привычки, которые значительно  облегчают переход от одного вида деятельности к другому. </a:t>
            </a:r>
            <a:endParaRPr lang="ru-RU" sz="2700" b="1" dirty="0" smtClean="0"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700" b="1" dirty="0" smtClean="0">
                <a:latin typeface="Constantia" pitchFamily="18" charset="0"/>
                <a:cs typeface="Times New Roman" pitchFamily="18" charset="0"/>
              </a:rPr>
              <a:t>Вот</a:t>
            </a:r>
            <a:r>
              <a:rPr lang="ru-RU" sz="2700" b="1" dirty="0">
                <a:latin typeface="Constantia" pitchFamily="18" charset="0"/>
                <a:cs typeface="Times New Roman" pitchFamily="18" charset="0"/>
              </a:rPr>
              <a:t>, почему необходимо строго придерживаться определенного времени подъема и отхода </a:t>
            </a:r>
            <a:r>
              <a:rPr lang="ru-RU" sz="2700" b="1" dirty="0" smtClean="0">
                <a:latin typeface="Constantia" pitchFamily="18" charset="0"/>
                <a:cs typeface="Times New Roman" pitchFamily="18" charset="0"/>
              </a:rPr>
              <a:t>ко сну</a:t>
            </a:r>
            <a:r>
              <a:rPr lang="ru-RU" sz="2700" b="1" dirty="0">
                <a:latin typeface="Constantia" pitchFamily="18" charset="0"/>
                <a:cs typeface="Times New Roman" pitchFamily="18" charset="0"/>
              </a:rPr>
              <a:t>,  приема  пищи, </a:t>
            </a:r>
            <a:r>
              <a:rPr lang="ru-RU" sz="2700" b="1" dirty="0" smtClean="0">
                <a:latin typeface="Constantia" pitchFamily="18" charset="0"/>
                <a:cs typeface="Times New Roman" pitchFamily="18" charset="0"/>
              </a:rPr>
              <a:t>выполнения</a:t>
            </a:r>
            <a:r>
              <a:rPr lang="ru-RU" sz="2700" b="1" dirty="0">
                <a:latin typeface="Constantia" pitchFamily="18" charset="0"/>
                <a:cs typeface="Times New Roman" pitchFamily="18" charset="0"/>
              </a:rPr>
              <a:t>  домашних заданий.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9428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8EC22"/>
            </a:gs>
            <a:gs pos="50000">
              <a:srgbClr val="FFFF00"/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6552" y="2924944"/>
            <a:ext cx="1036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СПАСИБО ЗА ВНИМАНИЕ </a:t>
            </a:r>
            <a:endParaRPr lang="ru-RU" sz="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14</cp:revision>
  <dcterms:created xsi:type="dcterms:W3CDTF">2013-10-14T18:08:36Z</dcterms:created>
  <dcterms:modified xsi:type="dcterms:W3CDTF">2013-11-25T13:28:10Z</dcterms:modified>
</cp:coreProperties>
</file>