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66" r:id="rId4"/>
    <p:sldId id="265" r:id="rId5"/>
    <p:sldId id="264" r:id="rId6"/>
    <p:sldId id="263" r:id="rId7"/>
    <p:sldId id="262" r:id="rId8"/>
    <p:sldId id="261" r:id="rId9"/>
    <p:sldId id="275" r:id="rId10"/>
    <p:sldId id="260" r:id="rId11"/>
    <p:sldId id="271" r:id="rId12"/>
    <p:sldId id="270" r:id="rId13"/>
    <p:sldId id="269" r:id="rId14"/>
    <p:sldId id="268" r:id="rId15"/>
    <p:sldId id="267" r:id="rId16"/>
    <p:sldId id="257" r:id="rId17"/>
    <p:sldId id="259" r:id="rId18"/>
    <p:sldId id="258" r:id="rId19"/>
    <p:sldId id="276" r:id="rId20"/>
    <p:sldId id="273" r:id="rId21"/>
    <p:sldId id="272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aseline="0" smtClean="0">
                        <a:latin typeface="Times New Roman" panose="02020603050405020304" pitchFamily="18" charset="0"/>
                      </a:rPr>
                      <a:t>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1289344"/>
        <c:axId val="101291136"/>
        <c:axId val="0"/>
      </c:bar3DChart>
      <c:catAx>
        <c:axId val="1012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  <c:crossAx val="101291136"/>
        <c:crosses val="autoZero"/>
        <c:auto val="1"/>
        <c:lblAlgn val="ctr"/>
        <c:lblOffset val="100"/>
        <c:noMultiLvlLbl val="0"/>
      </c:catAx>
      <c:valAx>
        <c:axId val="10129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  <c:crossAx val="101289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1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4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0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4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9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5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9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5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8403-EAFD-49C5-854D-584381797727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C7528-8B03-445A-B532-6E396451F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6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6.gif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0114">
            <a:off x="327010" y="3992420"/>
            <a:ext cx="3262258" cy="2171239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640960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  <a:cs typeface="Times New Roman" panose="02020603050405020304" pitchFamily="18" charset="0"/>
              </a:rPr>
              <a:t>Учитель тот, кто убивает страх.</a:t>
            </a:r>
          </a:p>
          <a:p>
            <a:pPr algn="r">
              <a:spcBef>
                <a:spcPts val="1200"/>
              </a:spcBef>
            </a:pPr>
            <a:endParaRPr lang="ru-RU" sz="36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  <a:cs typeface="Times New Roman" panose="02020603050405020304" pitchFamily="18" charset="0"/>
            </a:endParaRPr>
          </a:p>
          <a:p>
            <a:r>
              <a:rPr lang="ru-RU" sz="36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  <a:cs typeface="Times New Roman" panose="02020603050405020304" pitchFamily="18" charset="0"/>
              </a:rPr>
              <a:t>        Учитель тот, кто утверждает радость.</a:t>
            </a:r>
          </a:p>
          <a:p>
            <a:pPr algn="r">
              <a:spcBef>
                <a:spcPts val="1200"/>
              </a:spcBef>
            </a:pPr>
            <a:endParaRPr lang="ru-RU" sz="3600" b="1" cap="all" spc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  <a:cs typeface="Times New Roman" panose="02020603050405020304" pitchFamily="18" charset="0"/>
            </a:endParaRPr>
          </a:p>
          <a:p>
            <a:r>
              <a:rPr lang="ru-RU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  <a:cs typeface="Times New Roman" panose="02020603050405020304" pitchFamily="18" charset="0"/>
              </a:rPr>
              <a:t>        По этим признакам учителя найдешь.</a:t>
            </a:r>
          </a:p>
          <a:p>
            <a:pPr algn="r"/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  <a:cs typeface="Times New Roman" panose="02020603050405020304" pitchFamily="18" charset="0"/>
            </a:endParaRPr>
          </a:p>
          <a:p>
            <a:pPr algn="r"/>
            <a:endParaRPr lang="ru-RU" sz="32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  <a:cs typeface="Times New Roman" panose="02020603050405020304" pitchFamily="18" charset="0"/>
            </a:endParaRPr>
          </a:p>
          <a:p>
            <a:pPr algn="r"/>
            <a:endParaRPr lang="ru-RU" sz="32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ru-RU" sz="2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  <a:cs typeface="Times New Roman" panose="02020603050405020304" pitchFamily="18" charset="0"/>
              </a:rPr>
              <a:t>Индийская мудрость. </a:t>
            </a:r>
            <a:endParaRPr lang="ru-RU" sz="2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lnSpc>
                <a:spcPct val="80000"/>
              </a:lnSpc>
              <a:spcBef>
                <a:spcPts val="1200"/>
              </a:spcBef>
              <a:buClr>
                <a:srgbClr val="FEB80A"/>
              </a:buClr>
              <a:buSzPct val="95000"/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краевом семинаре «Анализ результатов ЕГЭ и ГИА по русскому языку»: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Clr>
                <a:srgbClr val="FEB80A"/>
              </a:buClr>
              <a:buSzPct val="95000"/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выступление на тему «Итоги работы конфликтной комиссии по ГИА в АГО в 2011 году»(октябрь 2011 г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Clr>
                <a:srgbClr val="FEB80A"/>
              </a:buClr>
              <a:buSzPct val="95000"/>
              <a:buNone/>
            </a:pP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lnSpc>
                <a:spcPct val="80000"/>
              </a:lnSpc>
              <a:spcBef>
                <a:spcPts val="1200"/>
              </a:spcBef>
              <a:buClr>
                <a:srgbClr val="FEB80A"/>
              </a:buClr>
              <a:buSzPct val="95000"/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работе городского методического объединения учителей русского языка и литературы: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Clr>
                <a:srgbClr val="FEB80A"/>
              </a:buClr>
              <a:buSzPct val="95000"/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выступление на тему  «Подготовка учащихся к ГИА, изменения в содержании </a:t>
            </a:r>
            <a:r>
              <a:rPr lang="ru-R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КИМов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»(декабрь 2011г.).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4304">
            <a:off x="749564" y="4214437"/>
            <a:ext cx="2219722" cy="222342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FEB80A"/>
              </a:buClr>
              <a:buSzPct val="95000"/>
              <a:buBlip>
                <a:blip r:embed="rId4"/>
              </a:buBlip>
              <a:defRPr/>
            </a:pPr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ru-RU" sz="27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 экспертной комиссии по проверке </a:t>
            </a:r>
            <a:r>
              <a:rPr lang="ru-RU" sz="27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sz="27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русскому </a:t>
            </a:r>
            <a:r>
              <a:rPr lang="ru-RU" sz="27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языку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Clr>
                <a:srgbClr val="FEB80A"/>
              </a:buClr>
              <a:buSzPct val="95000"/>
              <a:buNone/>
              <a:defRPr/>
            </a:pPr>
            <a:endParaRPr lang="ru-RU" sz="27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FEB80A"/>
              </a:buClr>
              <a:buSzPct val="95000"/>
              <a:buBlip>
                <a:blip r:embed="rId4"/>
              </a:buBlip>
              <a:defRPr/>
            </a:pPr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2010-2013</a:t>
            </a:r>
            <a:r>
              <a:rPr lang="ru-RU" sz="2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редседатель экспертной комиссии по проверке ГИА по русскому языку</a:t>
            </a:r>
            <a:endParaRPr lang="ru-RU" sz="27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16633"/>
            <a:ext cx="1800200" cy="156436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8672">
            <a:off x="6181043" y="4367893"/>
            <a:ext cx="2253336" cy="2107436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6155"/>
            <a:ext cx="1656183" cy="14641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6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prstTxWarp prst="textDoubleWave1">
              <a:avLst/>
            </a:prstTxWarp>
            <a:norm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ru-RU" sz="8800" b="1" dirty="0" smtClean="0">
                <a:ln w="10541" cmpd="sng">
                  <a:solidFill>
                    <a:schemeClr val="bg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я живу?</a:t>
            </a:r>
            <a:endParaRPr lang="ru-RU" sz="8800" b="1" dirty="0">
              <a:ln w="10541" cmpd="sng">
                <a:solidFill>
                  <a:schemeClr val="bg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784976" cy="3024336"/>
          </a:xfrm>
        </p:spPr>
        <p:txBody>
          <a:bodyPr>
            <a:normAutofit fontScale="90000"/>
            <a:scene3d>
              <a:camera prst="perspectiveRelaxed"/>
              <a:lightRig rig="threePt" dir="t"/>
            </a:scene3d>
          </a:bodyPr>
          <a:lstStyle/>
          <a:p>
            <a:r>
              <a:rPr lang="ru-RU" sz="31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положительных эмоций вкладывает каждый человек в это слово! </a:t>
            </a:r>
            <a:r>
              <a:rPr lang="ru-RU" sz="31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удивительная страна, помогающая познать себя, окружающий мир, раскрыть свои таланты, найти верных и преданных друзей, встретить первую, чистую, искреннюю любовь. Это волшебный мир, расставаться с которым всегда тяжело.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562225" cy="192405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5865">
            <a:off x="398234" y="638515"/>
            <a:ext cx="2195736" cy="146382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674519"/>
            <a:ext cx="2087724" cy="139181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1725">
            <a:off x="6444207" y="280545"/>
            <a:ext cx="1421904" cy="213285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69160"/>
            <a:ext cx="2664592" cy="177639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5131559"/>
            <a:ext cx="1877393" cy="125159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088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Мои профессиональные стремления: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168352"/>
          </a:xfrm>
        </p:spPr>
        <p:txBody>
          <a:bodyPr/>
          <a:lstStyle/>
          <a:p>
            <a:pPr lvl="0">
              <a:buClr>
                <a:srgbClr val="FEB80A"/>
              </a:buClr>
              <a:buSzPct val="95000"/>
              <a:buBlip>
                <a:blip r:embed="rId2"/>
              </a:buBlip>
            </a:pP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EB80A"/>
              </a:buClr>
              <a:buSzPct val="95000"/>
              <a:buBlip>
                <a:blip r:embed="rId2"/>
              </a:buBlip>
            </a:pP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овладевать 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новыми 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технологиями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>
                <a:srgbClr val="FEB80A"/>
              </a:buClr>
              <a:buSzPct val="95000"/>
              <a:buBlip>
                <a:blip r:embed="rId2"/>
              </a:buBlip>
            </a:pP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EB80A"/>
              </a:buClr>
              <a:buSzPct val="95000"/>
              <a:buBlip>
                <a:blip r:embed="rId2"/>
              </a:buBlip>
            </a:pPr>
            <a:r>
              <a:rPr lang="ru-RU" sz="28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самореализовать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EB80A"/>
              </a:buClr>
              <a:buSzPct val="95000"/>
              <a:buBlip>
                <a:blip r:embed="rId2"/>
              </a:buBlip>
            </a:pP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авторитетом для 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учеников.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buClr>
                <a:srgbClr val="FEB80A"/>
              </a:buClr>
              <a:buSzPct val="95000"/>
              <a:buFont typeface="Wingdings 2"/>
              <a:buChar char=""/>
            </a:pPr>
            <a:endParaRPr lang="ru-RU" sz="2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592288" cy="194421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88640"/>
            <a:ext cx="2699792" cy="202484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322271"/>
            <a:ext cx="3780870" cy="251176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35206">
            <a:off x="488677" y="3915687"/>
            <a:ext cx="1905892" cy="276614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9904">
            <a:off x="6540268" y="4665417"/>
            <a:ext cx="2296886" cy="17226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3131841" y="620688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212" y="2671711"/>
            <a:ext cx="2655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85623" y="2740960"/>
            <a:ext cx="2784482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3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  <a:endParaRPr lang="ru-RU" sz="23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5" y="5526749"/>
            <a:ext cx="38164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нужны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образовании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832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— это не сосуд, который надо наполнить, а факел, который надо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зажечь. </a:t>
            </a:r>
          </a:p>
          <a:p>
            <a:pPr marL="0" indent="0">
              <a:buNone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Плутарх</a:t>
            </a:r>
          </a:p>
          <a:p>
            <a:pPr marL="0" indent="0">
              <a:buNone/>
            </a:pPr>
            <a:r>
              <a:rPr lang="ru-RU" sz="4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никогда не превзойдет 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4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видит в </a:t>
            </a:r>
            <a:r>
              <a:rPr lang="ru-RU" sz="4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нём </a:t>
            </a:r>
            <a:r>
              <a:rPr lang="ru-RU" sz="4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образец, а не соперника</a:t>
            </a:r>
            <a:r>
              <a:rPr lang="ru-RU" sz="4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Виссарион Белинский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13425">
            <a:off x="4283837" y="402017"/>
            <a:ext cx="2161533" cy="38224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852162">
            <a:off x="469787" y="826710"/>
            <a:ext cx="2768198" cy="197110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8821">
            <a:off x="480358" y="3860661"/>
            <a:ext cx="3067985" cy="207448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69979">
            <a:off x="2513158" y="2353836"/>
            <a:ext cx="2078169" cy="2586332"/>
          </a:xfrm>
          <a:prstGeom prst="ellipse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4102" y="4897903"/>
            <a:ext cx="48651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Ведь я учитель,</a:t>
            </a:r>
          </a:p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всё могу…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612068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мы вместе –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 и я,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Печали нет: душа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покое,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хорошо, что есть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семья –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свете самое родное</a:t>
            </a:r>
          </a:p>
          <a:p>
            <a:pPr marL="0" indent="0">
              <a:buNone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92696"/>
            <a:ext cx="3534139" cy="53012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8998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449" y="2981284"/>
            <a:ext cx="4115949" cy="308696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1301"/>
            <a:ext cx="3323861" cy="249289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9303"/>
            <a:ext cx="3299859" cy="247489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Прямоугольник 1"/>
          <p:cNvSpPr/>
          <p:nvPr/>
        </p:nvSpPr>
        <p:spPr>
          <a:xfrm>
            <a:off x="971600" y="2498971"/>
            <a:ext cx="7380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могущий наделить своих воспитанников способностью находить радость в труде, должен быть увенчан лаврами. </a:t>
            </a:r>
            <a:r>
              <a:rPr lang="ru-RU" sz="2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Хаббард</a:t>
            </a: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Элберт</a:t>
            </a: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Грин.</a:t>
            </a:r>
          </a:p>
        </p:txBody>
      </p:sp>
    </p:spTree>
    <p:extLst>
      <p:ext uri="{BB962C8B-B14F-4D97-AF65-F5344CB8AC3E}">
        <p14:creationId xmlns:p14="http://schemas.microsoft.com/office/powerpoint/2010/main" val="2419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5940152" cy="25202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69850" h="698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Непомнящих 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Оксана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8656093" cy="1752600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</a:t>
            </a:r>
          </a:p>
          <a:p>
            <a:r>
              <a:rPr lang="ru-RU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категория</a:t>
            </a:r>
          </a:p>
          <a:p>
            <a:r>
              <a:rPr lang="ru-RU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№11</a:t>
            </a:r>
            <a:endParaRPr lang="ru-RU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16632"/>
            <a:ext cx="2967461" cy="3603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564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тетради, 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встретить,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сотни вопросов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ответить,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или сценку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чему-то готовить,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педсовете 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прекословить.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все и о каждом,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быть на чеку…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я ведь учитель – </a:t>
            </a:r>
            <a:b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всё могу!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844824"/>
            <a:ext cx="2848063" cy="2848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63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745">
            <a:off x="409946" y="611364"/>
            <a:ext cx="2293110" cy="171983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6525">
            <a:off x="6588224" y="714191"/>
            <a:ext cx="2267744" cy="170080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09" y="2204864"/>
            <a:ext cx="2587090" cy="4575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51594"/>
            <a:ext cx="3035829" cy="227687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3710">
            <a:off x="313064" y="4217165"/>
            <a:ext cx="2843808" cy="213285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8371">
            <a:off x="6243631" y="4213902"/>
            <a:ext cx="2619764" cy="1964823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488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400600"/>
          </a:xfrm>
        </p:spPr>
        <p:txBody>
          <a:bodyPr>
            <a:prstTxWarp prst="textSlantDown">
              <a:avLst/>
            </a:prstTxWarp>
          </a:bodyPr>
          <a:lstStyle/>
          <a:p>
            <a:pPr marL="0" indent="0">
              <a:buNone/>
            </a:pP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Самым важным явлением в школе, самым поучительным предметом, самым живым примером для ученика является сам 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учитель.</a:t>
            </a:r>
            <a:endParaRPr lang="ru-RU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/>
              </a:rPr>
              <a:t>                                              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Дистервег</a:t>
            </a:r>
            <a:endParaRPr lang="ru-RU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1845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Уссурийский государственный педагогический институт</a:t>
            </a:r>
          </a:p>
          <a:p>
            <a:pPr marL="0" indent="0">
              <a:buNone/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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              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русского языка и литературы» </a:t>
            </a: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год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Курсы: </a:t>
            </a:r>
            <a:r>
              <a:rPr lang="ru-RU" sz="2700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2007 г. </a:t>
            </a:r>
            <a:r>
              <a:rPr lang="ru-RU" sz="2700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Проблема сохранения единого образовательного пространства в условиях выбора УМК по русскому языку и литературе (ПИППКРО)</a:t>
            </a:r>
            <a:endParaRPr lang="ru-RU" sz="2700" i="1" dirty="0" smtClean="0">
              <a:ln w="10541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059893">
            <a:off x="515532" y="2254317"/>
            <a:ext cx="9020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82436"/>
            <a:ext cx="2520280" cy="2724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706403" cy="2273261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Показатели результативности обучения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 предметам</a:t>
            </a:r>
            <a:r>
              <a:rPr lang="ru-RU" sz="2800" dirty="0">
                <a:solidFill>
                  <a:srgbClr val="7FD13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FD13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 основе итоговых годовых оценок)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134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Autofit/>
          </a:bodyPr>
          <a:lstStyle/>
          <a:p>
            <a:r>
              <a:rPr lang="ru-RU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Медалисты</a:t>
            </a:r>
            <a:endParaRPr lang="ru-RU" sz="72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2011-2012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Золото:    Пак Регина</a:t>
            </a:r>
          </a:p>
          <a:p>
            <a:pPr marL="0" indent="0">
              <a:buNone/>
            </a:pPr>
            <a:r>
              <a:rPr lang="ru-RU" sz="3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600" b="1" dirty="0" err="1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Заводовская</a:t>
            </a:r>
            <a:r>
              <a:rPr lang="ru-RU" sz="36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Ирина</a:t>
            </a:r>
          </a:p>
          <a:p>
            <a:pPr marL="0" indent="0">
              <a:buNone/>
            </a:pPr>
            <a:endParaRPr lang="ru-RU" sz="3600" b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Серебро: Прокопьева Евгения</a:t>
            </a:r>
          </a:p>
          <a:p>
            <a:pPr marL="0" indent="0">
              <a:buNone/>
            </a:pPr>
            <a:r>
              <a:rPr lang="ru-RU" sz="36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Островский Георгий</a:t>
            </a:r>
          </a:p>
        </p:txBody>
      </p:sp>
    </p:spTree>
    <p:extLst>
      <p:ext uri="{BB962C8B-B14F-4D97-AF65-F5344CB8AC3E}">
        <p14:creationId xmlns:p14="http://schemas.microsoft.com/office/powerpoint/2010/main" val="25772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2012-2013</a:t>
            </a:r>
            <a:endParaRPr lang="ru-RU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Золото:    </a:t>
            </a:r>
            <a:r>
              <a:rPr lang="ru-RU" b="1" dirty="0" err="1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Протопопова</a:t>
            </a:r>
            <a:r>
              <a:rPr lang="ru-RU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Алина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Серебро: Задорожная Дарья</a:t>
            </a:r>
          </a:p>
          <a:p>
            <a:pPr marL="0" indent="0">
              <a:buNone/>
            </a:pPr>
            <a:endParaRPr lang="ru-RU" b="1" dirty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206849" cy="3501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014603"/>
              </p:ext>
            </p:extLst>
          </p:nvPr>
        </p:nvGraphicFramePr>
        <p:xfrm>
          <a:off x="467544" y="1268760"/>
          <a:ext cx="8291264" cy="53782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3349"/>
                <a:gridCol w="4864160"/>
                <a:gridCol w="2763755"/>
              </a:tblGrid>
              <a:tr h="4396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1228099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конкурс сочинений «Гордость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слава Приморья в именах»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Ефремова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Валерия</a:t>
                      </a:r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ученица 8 класса, награждена почетной грамотой за 2-е место среди 8-9 классов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7562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научно-практическая конференция «В науку шаг за шагом»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 Регина, ученица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класса, награждена сертификатом участника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7831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научно-практическая конференция «В науку шаг за шагом»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Хегай</a:t>
                      </a:r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Валентина,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ученица 10 класса, награждена грамотой как призёр конкурса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7831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научно-практическая конференция среди школьников АГО на базе филиала ВГУЭС в г. Артёме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Кузьмина Виктория, ученица 10 класса, награждена грамотой за </a:t>
                      </a:r>
                      <a:r>
                        <a:rPr lang="en-US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289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«Кладовая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языка» (</a:t>
                      </a:r>
                      <a:r>
                        <a:rPr lang="ru-RU" sz="16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Лингва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-Плюс)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Ефремова Валерия, ученица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класса, награждена грамотой за </a:t>
                      </a:r>
                      <a:r>
                        <a:rPr lang="en-US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6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4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61510"/>
              </p:ext>
            </p:extLst>
          </p:nvPr>
        </p:nvGraphicFramePr>
        <p:xfrm>
          <a:off x="467544" y="332656"/>
          <a:ext cx="8208912" cy="3992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5184576"/>
                <a:gridCol w="2376264"/>
              </a:tblGrid>
              <a:tr h="5482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48231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конкурс «Формирование</a:t>
                      </a:r>
                      <a:r>
                        <a:rPr lang="ru-RU" sz="16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Читателя на уроках русского языка и литературы»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Прокопьева Евгения,</a:t>
                      </a:r>
                      <a:r>
                        <a:rPr lang="ru-RU" sz="16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ученица 11 класса, награждена сертификатом участника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8231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конкурс</a:t>
                      </a:r>
                      <a:r>
                        <a:rPr lang="ru-RU" sz="16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«Русский язык как окно в мир»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Бурковская</a:t>
                      </a:r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Ксения, ученица 11 класса, награждена сертификатом участника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8231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 по языкознанию</a:t>
                      </a:r>
                      <a:r>
                        <a:rPr lang="ru-RU" sz="1600" b="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«Русский медвежонок»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Пахота Карина, ученица 5 класса, </a:t>
                      </a:r>
                      <a:r>
                        <a:rPr lang="en-US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 по школе</a:t>
                      </a:r>
                      <a:endParaRPr lang="ru-RU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0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569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Непомнящих  Оксана Викторовна</vt:lpstr>
      <vt:lpstr>Общие сведения</vt:lpstr>
      <vt:lpstr>Презентация PowerPoint</vt:lpstr>
      <vt:lpstr>Показатели результативности обучения  по предметам (на основе итоговых годовых оценок)</vt:lpstr>
      <vt:lpstr>Медалисты</vt:lpstr>
      <vt:lpstr>2012-2013</vt:lpstr>
      <vt:lpstr>Достижения обучающихся</vt:lpstr>
      <vt:lpstr>Презентация PowerPoint</vt:lpstr>
      <vt:lpstr>Обобщение и распространение опыта</vt:lpstr>
      <vt:lpstr>Презентация PowerPoint</vt:lpstr>
      <vt:lpstr>Презентация PowerPoint</vt:lpstr>
      <vt:lpstr> Школа. Сколько положительных эмоций вкладывает каждый человек в это слово! Школа - удивительная страна, помогающая познать себя, окружающий мир, раскрыть свои таланты, найти верных и преданных друзей, встретить первую, чистую, искреннюю любовь. Это волшебный мир, расставаться с которым всегда тяжело.</vt:lpstr>
      <vt:lpstr>Мои профессиональные стремления: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Виктория</cp:lastModifiedBy>
  <cp:revision>49</cp:revision>
  <dcterms:created xsi:type="dcterms:W3CDTF">2014-04-12T09:45:28Z</dcterms:created>
  <dcterms:modified xsi:type="dcterms:W3CDTF">2014-05-10T12:30:01Z</dcterms:modified>
</cp:coreProperties>
</file>