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plotArea>
      <c:layout/>
      <c:scatterChart>
        <c:scatterStyle val="smoothMarker"/>
        <c:axId val="62031360"/>
        <c:axId val="62395520"/>
      </c:scatterChart>
      <c:valAx>
        <c:axId val="62031360"/>
        <c:scaling>
          <c:orientation val="minMax"/>
        </c:scaling>
        <c:axPos val="b"/>
        <c:numFmt formatCode="General" sourceLinked="1"/>
        <c:majorTickMark val="none"/>
        <c:tickLblPos val="nextTo"/>
        <c:crossAx val="62395520"/>
        <c:crosses val="autoZero"/>
        <c:crossBetween val="midCat"/>
      </c:valAx>
      <c:valAx>
        <c:axId val="62395520"/>
        <c:scaling>
          <c:orientation val="minMax"/>
        </c:scaling>
        <c:axPos val="l"/>
        <c:numFmt formatCode="General" sourceLinked="1"/>
        <c:majorTickMark val="none"/>
        <c:tickLblPos val="nextTo"/>
        <c:crossAx val="62031360"/>
        <c:crosses val="autoZero"/>
        <c:crossBetween val="midCat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57322" y="785818"/>
          <a:ext cx="4643470" cy="207170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</cdr:pic>
  </cdr:relSizeAnchor>
  <cdr:relSizeAnchor xmlns:cdr="http://schemas.openxmlformats.org/drawingml/2006/chartDrawing">
    <cdr:from>
      <cdr:x>0.00116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85752" y="928694"/>
          <a:ext cx="4638096" cy="228601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3B6A7-783F-452F-A5B7-A17EE12873D9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24C1E-B4D3-47A4-9BDF-032107DC3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24C1E-B4D3-47A4-9BDF-032107DC3D9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24C1E-B4D3-47A4-9BDF-032107DC3D9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89AF1D-0A62-473C-B5B1-F0ABD360802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25EF82-9DDE-4171-ACF6-3A8A97591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AF1D-0A62-473C-B5B1-F0ABD360802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EF82-9DDE-4171-ACF6-3A8A97591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AF1D-0A62-473C-B5B1-F0ABD360802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EF82-9DDE-4171-ACF6-3A8A97591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89AF1D-0A62-473C-B5B1-F0ABD360802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5EF82-9DDE-4171-ACF6-3A8A97591F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89AF1D-0A62-473C-B5B1-F0ABD360802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5EF82-9DDE-4171-ACF6-3A8A97591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AF1D-0A62-473C-B5B1-F0ABD360802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EF82-9DDE-4171-ACF6-3A8A97591F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AF1D-0A62-473C-B5B1-F0ABD360802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EF82-9DDE-4171-ACF6-3A8A97591F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89AF1D-0A62-473C-B5B1-F0ABD360802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5EF82-9DDE-4171-ACF6-3A8A97591F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AF1D-0A62-473C-B5B1-F0ABD360802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EF82-9DDE-4171-ACF6-3A8A97591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89AF1D-0A62-473C-B5B1-F0ABD360802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5EF82-9DDE-4171-ACF6-3A8A97591F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89AF1D-0A62-473C-B5B1-F0ABD360802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5EF82-9DDE-4171-ACF6-3A8A97591F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89AF1D-0A62-473C-B5B1-F0ABD360802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5EF82-9DDE-4171-ACF6-3A8A97591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571480"/>
            <a:ext cx="6386530" cy="440532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cap="none" dirty="0" smtClean="0">
                <a:ln/>
                <a:solidFill>
                  <a:schemeClr val="accent3"/>
                </a:solidFill>
              </a:rPr>
              <a:t>Психофизиологические основы </a:t>
            </a:r>
            <a:r>
              <a:rPr lang="ru-RU" sz="3600" cap="none" dirty="0" err="1" smtClean="0">
                <a:ln/>
                <a:solidFill>
                  <a:schemeClr val="accent3"/>
                </a:solidFill>
              </a:rPr>
              <a:t>здоровьесберегающей</a:t>
            </a:r>
            <a:r>
              <a:rPr lang="ru-RU" sz="3600" cap="none" dirty="0" smtClean="0">
                <a:ln/>
                <a:solidFill>
                  <a:schemeClr val="accent3"/>
                </a:solidFill>
              </a:rPr>
              <a:t> организации учебного процесса</a:t>
            </a:r>
            <a:endParaRPr lang="ru-RU" sz="3600" cap="none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Роль ВНД учащихся в построении учебного процесса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 позиций нейрофизиологии, обучение в школе можно трактовать как процесс формирования у обучающихся динамических стереотипов, которые возникают под воздействием внешних раздражителей (обстановка в классе, стиль общения педагога, получаемые </a:t>
            </a:r>
            <a:r>
              <a:rPr lang="ru-RU" dirty="0" smtClean="0"/>
              <a:t>оценки)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0001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Типы высшей нервной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329642" cy="5259530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b="1" dirty="0" smtClean="0"/>
              <a:t>Сангвиник</a:t>
            </a:r>
            <a:r>
              <a:rPr lang="ru-RU" dirty="0" smtClean="0"/>
              <a:t> </a:t>
            </a:r>
          </a:p>
          <a:p>
            <a:pPr indent="0">
              <a:buNone/>
            </a:pPr>
            <a:r>
              <a:rPr lang="ru-RU" dirty="0" smtClean="0"/>
              <a:t>Сильный, уравновешенный, оптимально возбудимый тип. Обучающиеся спокойные, внимательные, быстро «схватывают и запоминают учебный материал.</a:t>
            </a:r>
          </a:p>
          <a:p>
            <a:pPr indent="0">
              <a:buNone/>
            </a:pPr>
            <a:r>
              <a:rPr lang="ru-RU" dirty="0" smtClean="0"/>
              <a:t>2. </a:t>
            </a:r>
            <a:r>
              <a:rPr lang="ru-RU" b="1" dirty="0" smtClean="0"/>
              <a:t>Флегматик</a:t>
            </a:r>
          </a:p>
          <a:p>
            <a:pPr indent="0">
              <a:buNone/>
            </a:pPr>
            <a:r>
              <a:rPr lang="ru-RU" dirty="0" smtClean="0"/>
              <a:t>Сильный, </a:t>
            </a:r>
            <a:r>
              <a:rPr lang="ru-RU" dirty="0" smtClean="0"/>
              <a:t>уравновешенный</a:t>
            </a:r>
            <a:r>
              <a:rPr lang="ru-RU" dirty="0" smtClean="0"/>
              <a:t>. Такие обучающиеся отличаются замедленной речью, они медленнее запоминают учебный материал, но прочно помнят понятое. При выполнении сложных заданий их эффективность выше, что определяется их целеустремленностью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186766" cy="5545282"/>
          </a:xfrm>
        </p:spPr>
        <p:txBody>
          <a:bodyPr/>
          <a:lstStyle/>
          <a:p>
            <a:pPr indent="0"/>
            <a:r>
              <a:rPr lang="ru-RU" dirty="0" smtClean="0"/>
              <a:t>3. </a:t>
            </a:r>
            <a:r>
              <a:rPr lang="ru-RU" b="1" dirty="0" smtClean="0"/>
              <a:t>Холерик</a:t>
            </a:r>
          </a:p>
          <a:p>
            <a:pPr indent="0">
              <a:buNone/>
            </a:pPr>
            <a:r>
              <a:rPr lang="ru-RU" dirty="0" smtClean="0"/>
              <a:t>Сильный, неуравновешенный. Такие обучающиеся несдержанны, вспыльчивы, эмоционально возбудимы, с быстрой речью. </a:t>
            </a:r>
          </a:p>
          <a:p>
            <a:pPr indent="0">
              <a:buNone/>
            </a:pPr>
            <a:r>
              <a:rPr lang="ru-RU" dirty="0" smtClean="0"/>
              <a:t>   </a:t>
            </a:r>
          </a:p>
          <a:p>
            <a:pPr indent="0">
              <a:buNone/>
            </a:pPr>
            <a:r>
              <a:rPr lang="ru-RU" dirty="0" smtClean="0"/>
              <a:t>4. </a:t>
            </a:r>
            <a:r>
              <a:rPr lang="ru-RU" b="1" dirty="0" smtClean="0"/>
              <a:t>Меланхолик</a:t>
            </a:r>
          </a:p>
          <a:p>
            <a:pPr indent="0">
              <a:buNone/>
            </a:pPr>
            <a:r>
              <a:rPr lang="ru-RU" dirty="0" smtClean="0"/>
              <a:t>Обучающиеся отличаются быстрой утомляемостью, не выдерживают длительных занятий, трудно привыкают к новым условиям обучения, к изменениям в режиме дня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Временная динамика работоспособности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115328" cy="554528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Кривая работоспособности</a:t>
            </a:r>
          </a:p>
          <a:p>
            <a:pPr>
              <a:buNone/>
            </a:pPr>
            <a:r>
              <a:rPr lang="ru-RU" sz="1600" b="1" dirty="0" smtClean="0"/>
              <a:t>                                    </a:t>
            </a:r>
          </a:p>
          <a:p>
            <a:pPr>
              <a:buNone/>
            </a:pPr>
            <a:r>
              <a:rPr lang="ru-RU" sz="1800" b="1" dirty="0" smtClean="0"/>
              <a:t>                                  2 фаза устойчивое состояние  </a:t>
            </a:r>
          </a:p>
          <a:p>
            <a:pPr>
              <a:buNone/>
            </a:pPr>
            <a:r>
              <a:rPr lang="ru-RU" sz="1800" dirty="0" smtClean="0"/>
              <a:t>                                 7-15 мин у младших школьников</a:t>
            </a:r>
          </a:p>
          <a:p>
            <a:pPr>
              <a:buNone/>
            </a:pPr>
            <a:r>
              <a:rPr lang="ru-RU" sz="1800" dirty="0" smtClean="0"/>
              <a:t>                                 25-35 мин в ср. и старш. кл.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800" b="1" dirty="0" smtClean="0"/>
              <a:t>1 фаза врабатывание                                        3 фаза утомление</a:t>
            </a:r>
          </a:p>
          <a:p>
            <a:pPr>
              <a:buNone/>
            </a:pPr>
            <a:r>
              <a:rPr lang="ru-RU" sz="1800" dirty="0" smtClean="0"/>
              <a:t>2-5 мин у младших школьников</a:t>
            </a:r>
          </a:p>
          <a:p>
            <a:pPr>
              <a:buNone/>
            </a:pPr>
            <a:r>
              <a:rPr lang="ru-RU" sz="1800" dirty="0" smtClean="0"/>
              <a:t>1-3 мин в ср. и старш. кл.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857356" y="2857496"/>
          <a:ext cx="4643470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Педагогическая диагностика состояния утомления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472518" cy="5045216"/>
          </a:xfrm>
        </p:spPr>
        <p:txBody>
          <a:bodyPr/>
          <a:lstStyle/>
          <a:p>
            <a:r>
              <a:rPr lang="ru-RU" dirty="0" smtClean="0"/>
              <a:t>4 группы критериев утомления обучающихся 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Утрата самоконтроля</a:t>
            </a:r>
            <a:r>
              <a:rPr lang="ru-RU" dirty="0" smtClean="0"/>
              <a:t>: </a:t>
            </a:r>
            <a:r>
              <a:rPr lang="ru-RU" sz="2000" dirty="0" smtClean="0"/>
              <a:t>обучающийся выкрикивает с места, задевает соседей, роняет предметы и т.п.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Потеря интереса к работе</a:t>
            </a:r>
            <a:r>
              <a:rPr lang="ru-RU" dirty="0" smtClean="0"/>
              <a:t>: </a:t>
            </a:r>
            <a:r>
              <a:rPr lang="ru-RU" sz="2000" dirty="0" smtClean="0"/>
              <a:t>высокая отвлекаемость, посторонние разговоры, переключение внимания на другие предметы, прекращение работы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Полное утомление</a:t>
            </a:r>
            <a:r>
              <a:rPr lang="ru-RU" dirty="0" smtClean="0"/>
              <a:t>: </a:t>
            </a:r>
            <a:r>
              <a:rPr lang="ru-RU" sz="2000" dirty="0" smtClean="0"/>
              <a:t>склонение туловища на парту, на спинку стула и т.д.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Нервно – эмоциональный срыв</a:t>
            </a:r>
            <a:r>
              <a:rPr lang="ru-RU" sz="2000" dirty="0" smtClean="0"/>
              <a:t>: крик, истерический смех, резкие движения и т.д. 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Влияние биоритмов на здоровье учащихся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643998" cy="540240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Биоритмы человека влияют на здоровье, настроение, активность</a:t>
            </a:r>
          </a:p>
          <a:p>
            <a:r>
              <a:rPr lang="ru-RU" sz="2000" dirty="0" smtClean="0"/>
              <a:t>По суточному биоритму люди делятся на «жаворонков», «сов» и «голубей»</a:t>
            </a:r>
          </a:p>
          <a:p>
            <a:r>
              <a:rPr lang="ru-RU" sz="2000" dirty="0" smtClean="0"/>
              <a:t>«Жаворонки»</a:t>
            </a:r>
          </a:p>
          <a:p>
            <a:pPr>
              <a:buNone/>
            </a:pPr>
            <a:r>
              <a:rPr lang="ru-RU" sz="2000" u="sng" dirty="0" smtClean="0"/>
              <a:t>Высокая</a:t>
            </a:r>
            <a:r>
              <a:rPr lang="ru-RU" sz="2000" dirty="0" smtClean="0"/>
              <a:t> работоспособность 8 – 12 часов и 16 – 18 часов</a:t>
            </a:r>
          </a:p>
          <a:p>
            <a:pPr>
              <a:buNone/>
            </a:pPr>
            <a:r>
              <a:rPr lang="ru-RU" sz="2000" u="sng" dirty="0" smtClean="0"/>
              <a:t>Низкая</a:t>
            </a:r>
            <a:r>
              <a:rPr lang="ru-RU" sz="2000" dirty="0" smtClean="0"/>
              <a:t> работоспособность 12 часов </a:t>
            </a:r>
          </a:p>
          <a:p>
            <a:r>
              <a:rPr lang="ru-RU" sz="2000" dirty="0" smtClean="0"/>
              <a:t>«Совы»</a:t>
            </a:r>
          </a:p>
          <a:p>
            <a:pPr>
              <a:buNone/>
            </a:pPr>
            <a:r>
              <a:rPr lang="ru-RU" sz="2000" dirty="0" smtClean="0"/>
              <a:t>Работоспособность непостоянная, может изменяться даже в ходе одного урока. Высокая работоспособность на 4-6 уроке</a:t>
            </a:r>
          </a:p>
          <a:p>
            <a:pPr>
              <a:buNone/>
            </a:pPr>
            <a:r>
              <a:rPr lang="ru-RU" sz="2000" dirty="0" smtClean="0"/>
              <a:t>Цикличность биологических процессов</a:t>
            </a:r>
          </a:p>
          <a:p>
            <a:pPr>
              <a:buFontTx/>
              <a:buChar char="-"/>
            </a:pPr>
            <a:r>
              <a:rPr lang="ru-RU" sz="2000" dirty="0" smtClean="0"/>
              <a:t>Физическая активность 23 дня</a:t>
            </a:r>
          </a:p>
          <a:p>
            <a:pPr>
              <a:buFontTx/>
              <a:buChar char="-"/>
            </a:pPr>
            <a:r>
              <a:rPr lang="ru-RU" sz="2000" dirty="0" smtClean="0"/>
              <a:t>Эмоциональная активность 28 дней</a:t>
            </a:r>
          </a:p>
          <a:p>
            <a:pPr>
              <a:buFontTx/>
              <a:buChar char="-"/>
            </a:pPr>
            <a:r>
              <a:rPr lang="ru-RU" sz="2000" dirty="0" smtClean="0"/>
              <a:t>Интеллектуальная активность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363</Words>
  <Application>Microsoft Office PowerPoint</Application>
  <PresentationFormat>Экран (4:3)</PresentationFormat>
  <Paragraphs>50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Психофизиологические основы здоровьесберегающей организации учебного процесса</vt:lpstr>
      <vt:lpstr>Роль ВНД учащихся в построении учебного процесса</vt:lpstr>
      <vt:lpstr>Типы высшей нервной деятельности </vt:lpstr>
      <vt:lpstr>Слайд 4</vt:lpstr>
      <vt:lpstr>Временная динамика работоспособности</vt:lpstr>
      <vt:lpstr>Педагогическая диагностика состояния утомления</vt:lpstr>
      <vt:lpstr>Влияние биоритмов на здоровье учащихся</vt:lpstr>
    </vt:vector>
  </TitlesOfParts>
  <Company>МБОУ СОШ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Психофизиологические основы здоровьесберегающей организации учебного процесса</dc:title>
  <dc:creator>k415</dc:creator>
  <cp:lastModifiedBy>k415</cp:lastModifiedBy>
  <cp:revision>20</cp:revision>
  <dcterms:created xsi:type="dcterms:W3CDTF">2013-05-06T08:14:06Z</dcterms:created>
  <dcterms:modified xsi:type="dcterms:W3CDTF">2013-05-17T09:11:51Z</dcterms:modified>
</cp:coreProperties>
</file>