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3D4CC5-767D-43CF-AE12-A14379A0FFD5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C633A1-148D-4F9B-AAA4-E7271FA15BDC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Показатели применения </a:t>
          </a:r>
          <a:r>
            <a:rPr lang="ru-RU" sz="1800" b="1" dirty="0" err="1" smtClean="0">
              <a:solidFill>
                <a:schemeClr val="accent3">
                  <a:lumMod val="60000"/>
                  <a:lumOff val="40000"/>
                </a:schemeClr>
              </a:solidFill>
            </a:rPr>
            <a:t>здоровьесберегающих</a:t>
          </a:r>
          <a:r>
            <a:rPr lang="ru-RU" sz="1800" b="1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 технологий</a:t>
          </a:r>
          <a:endParaRPr lang="ru-RU" sz="1800" b="1" dirty="0">
            <a:solidFill>
              <a:schemeClr val="accent3">
                <a:lumMod val="60000"/>
                <a:lumOff val="40000"/>
              </a:schemeClr>
            </a:solidFill>
          </a:endParaRPr>
        </a:p>
      </dgm:t>
    </dgm:pt>
    <dgm:pt modelId="{C82E158E-60A7-46B2-8DD5-5CB52EB807C7}" type="parTrans" cxnId="{56B2FB2D-C38A-4938-9760-3D47C5C5CE6E}">
      <dgm:prSet/>
      <dgm:spPr/>
      <dgm:t>
        <a:bodyPr/>
        <a:lstStyle/>
        <a:p>
          <a:endParaRPr lang="ru-RU"/>
        </a:p>
      </dgm:t>
    </dgm:pt>
    <dgm:pt modelId="{0E786117-2868-4C12-82C5-3323B1621783}" type="sibTrans" cxnId="{56B2FB2D-C38A-4938-9760-3D47C5C5CE6E}">
      <dgm:prSet/>
      <dgm:spPr/>
      <dgm:t>
        <a:bodyPr/>
        <a:lstStyle/>
        <a:p>
          <a:endParaRPr lang="ru-RU"/>
        </a:p>
      </dgm:t>
    </dgm:pt>
    <dgm:pt modelId="{13279768-DFEB-44A5-AC71-4E56D805F79C}">
      <dgm:prSet phldrT="[Текст]" custT="1"/>
      <dgm:spPr/>
      <dgm:t>
        <a:bodyPr/>
        <a:lstStyle/>
        <a:p>
          <a:r>
            <a:rPr lang="ru-RU" sz="1600" dirty="0" smtClean="0"/>
            <a:t>Рациональная организация учебно-воспитательного процесса</a:t>
          </a:r>
          <a:endParaRPr lang="ru-RU" sz="1600" dirty="0"/>
        </a:p>
      </dgm:t>
    </dgm:pt>
    <dgm:pt modelId="{24A9E2D8-2CAA-4AB1-A117-A23047A458B2}" type="parTrans" cxnId="{24147173-7C61-4EF1-BDB9-EFCA3ECBE5A2}">
      <dgm:prSet/>
      <dgm:spPr/>
      <dgm:t>
        <a:bodyPr/>
        <a:lstStyle/>
        <a:p>
          <a:endParaRPr lang="ru-RU"/>
        </a:p>
      </dgm:t>
    </dgm:pt>
    <dgm:pt modelId="{A4810C3D-BC78-4379-BDD8-1712201B8543}" type="sibTrans" cxnId="{24147173-7C61-4EF1-BDB9-EFCA3ECBE5A2}">
      <dgm:prSet/>
      <dgm:spPr/>
      <dgm:t>
        <a:bodyPr/>
        <a:lstStyle/>
        <a:p>
          <a:endParaRPr lang="ru-RU"/>
        </a:p>
      </dgm:t>
    </dgm:pt>
    <dgm:pt modelId="{C88E8299-0C9A-4CFD-A527-6D91A7B2BCC0}">
      <dgm:prSet phldrT="[Текст]" custT="1"/>
      <dgm:spPr/>
      <dgm:t>
        <a:bodyPr/>
        <a:lstStyle/>
        <a:p>
          <a:r>
            <a:rPr lang="ru-RU" sz="1600" dirty="0" smtClean="0"/>
            <a:t>Построение уроков на основе принципов </a:t>
          </a:r>
          <a:r>
            <a:rPr lang="ru-RU" sz="1600" dirty="0" err="1" smtClean="0"/>
            <a:t>здоровьесбережения</a:t>
          </a:r>
          <a:endParaRPr lang="ru-RU" sz="1600" dirty="0"/>
        </a:p>
      </dgm:t>
    </dgm:pt>
    <dgm:pt modelId="{325B995B-5D05-4CC8-8734-C25126FA3ED2}" type="parTrans" cxnId="{1BA7B1F6-3161-4B55-99B6-D01681DBED5A}">
      <dgm:prSet/>
      <dgm:spPr/>
      <dgm:t>
        <a:bodyPr/>
        <a:lstStyle/>
        <a:p>
          <a:endParaRPr lang="ru-RU"/>
        </a:p>
      </dgm:t>
    </dgm:pt>
    <dgm:pt modelId="{C418AD68-3CD4-491B-B2D2-5317CA8B4D3C}" type="sibTrans" cxnId="{1BA7B1F6-3161-4B55-99B6-D01681DBED5A}">
      <dgm:prSet/>
      <dgm:spPr/>
      <dgm:t>
        <a:bodyPr/>
        <a:lstStyle/>
        <a:p>
          <a:endParaRPr lang="ru-RU"/>
        </a:p>
      </dgm:t>
    </dgm:pt>
    <dgm:pt modelId="{8D6FA3A0-9F46-4503-AE85-55AB52F6AAD2}">
      <dgm:prSet phldrT="[Текст]" custT="1"/>
      <dgm:spPr/>
      <dgm:t>
        <a:bodyPr/>
        <a:lstStyle/>
        <a:p>
          <a:r>
            <a:rPr lang="ru-RU" sz="1600" dirty="0" smtClean="0"/>
            <a:t>Организация и проведение двигательных перемен и физкультминуток на уроке</a:t>
          </a:r>
          <a:endParaRPr lang="ru-RU" sz="1600" dirty="0"/>
        </a:p>
      </dgm:t>
    </dgm:pt>
    <dgm:pt modelId="{107B7C86-EBCD-4B0E-A45F-C123DCB6C66C}" type="parTrans" cxnId="{048BB7C3-D991-403B-882D-F060600DD15B}">
      <dgm:prSet/>
      <dgm:spPr/>
      <dgm:t>
        <a:bodyPr/>
        <a:lstStyle/>
        <a:p>
          <a:endParaRPr lang="ru-RU"/>
        </a:p>
      </dgm:t>
    </dgm:pt>
    <dgm:pt modelId="{84DCCDA0-7EED-4CEF-B07F-60EA12790AB2}" type="sibTrans" cxnId="{048BB7C3-D991-403B-882D-F060600DD15B}">
      <dgm:prSet/>
      <dgm:spPr/>
      <dgm:t>
        <a:bodyPr/>
        <a:lstStyle/>
        <a:p>
          <a:endParaRPr lang="ru-RU"/>
        </a:p>
      </dgm:t>
    </dgm:pt>
    <dgm:pt modelId="{5265FDBB-F1A9-4685-A019-E31D88B0B7F2}">
      <dgm:prSet phldrT="[Текст]" custT="1"/>
      <dgm:spPr/>
      <dgm:t>
        <a:bodyPr/>
        <a:lstStyle/>
        <a:p>
          <a:r>
            <a:rPr lang="ru-RU" sz="1400" dirty="0" smtClean="0"/>
            <a:t>Использование на уроках</a:t>
          </a:r>
        </a:p>
        <a:p>
          <a:r>
            <a:rPr lang="ru-RU" sz="1400" dirty="0" err="1" smtClean="0"/>
            <a:t>здоровьесберегающих</a:t>
          </a:r>
          <a:r>
            <a:rPr lang="ru-RU" sz="1400" dirty="0" smtClean="0"/>
            <a:t> образовательных технологий</a:t>
          </a:r>
          <a:endParaRPr lang="ru-RU" sz="1400" dirty="0"/>
        </a:p>
      </dgm:t>
    </dgm:pt>
    <dgm:pt modelId="{F8A271C7-C343-428E-88A3-6F47015E66EA}" type="parTrans" cxnId="{6C9E882D-DA09-47E4-AEE1-70912B9551C6}">
      <dgm:prSet/>
      <dgm:spPr/>
      <dgm:t>
        <a:bodyPr/>
        <a:lstStyle/>
        <a:p>
          <a:endParaRPr lang="ru-RU"/>
        </a:p>
      </dgm:t>
    </dgm:pt>
    <dgm:pt modelId="{52417EAF-42A9-4814-9495-99683E7F6639}" type="sibTrans" cxnId="{6C9E882D-DA09-47E4-AEE1-70912B9551C6}">
      <dgm:prSet/>
      <dgm:spPr/>
      <dgm:t>
        <a:bodyPr/>
        <a:lstStyle/>
        <a:p>
          <a:endParaRPr lang="ru-RU"/>
        </a:p>
      </dgm:t>
    </dgm:pt>
    <dgm:pt modelId="{CC9472FC-844B-4523-A980-2F77C4A36D41}" type="pres">
      <dgm:prSet presAssocID="{CD3D4CC5-767D-43CF-AE12-A14379A0FFD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5EC93D-CBA6-4DC5-BE7A-B430CDE144C2}" type="pres">
      <dgm:prSet presAssocID="{5EC633A1-148D-4F9B-AAA4-E7271FA15BDC}" presName="centerShape" presStyleLbl="node0" presStyleIdx="0" presStyleCnt="1" custScaleX="144942" custScaleY="129074"/>
      <dgm:spPr/>
      <dgm:t>
        <a:bodyPr/>
        <a:lstStyle/>
        <a:p>
          <a:endParaRPr lang="ru-RU"/>
        </a:p>
      </dgm:t>
    </dgm:pt>
    <dgm:pt modelId="{BDEA9953-14B5-41AC-AB9B-2D8671C2B26E}" type="pres">
      <dgm:prSet presAssocID="{24A9E2D8-2CAA-4AB1-A117-A23047A458B2}" presName="Name9" presStyleLbl="parChTrans1D2" presStyleIdx="0" presStyleCnt="4"/>
      <dgm:spPr/>
      <dgm:t>
        <a:bodyPr/>
        <a:lstStyle/>
        <a:p>
          <a:endParaRPr lang="ru-RU"/>
        </a:p>
      </dgm:t>
    </dgm:pt>
    <dgm:pt modelId="{44CC41CB-E0A6-4DE8-A5A8-AA4A06EEA1BA}" type="pres">
      <dgm:prSet presAssocID="{24A9E2D8-2CAA-4AB1-A117-A23047A458B2}" presName="connTx" presStyleLbl="parChTrans1D2" presStyleIdx="0" presStyleCnt="4"/>
      <dgm:spPr/>
      <dgm:t>
        <a:bodyPr/>
        <a:lstStyle/>
        <a:p>
          <a:endParaRPr lang="ru-RU"/>
        </a:p>
      </dgm:t>
    </dgm:pt>
    <dgm:pt modelId="{B53FBE21-0B3B-4B6C-96E7-2F07944E4EC6}" type="pres">
      <dgm:prSet presAssocID="{13279768-DFEB-44A5-AC71-4E56D805F79C}" presName="node" presStyleLbl="node1" presStyleIdx="0" presStyleCnt="4" custScaleX="149077" custScaleY="106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E31A87-93DA-4400-A584-D6B612F3635F}" type="pres">
      <dgm:prSet presAssocID="{325B995B-5D05-4CC8-8734-C25126FA3ED2}" presName="Name9" presStyleLbl="parChTrans1D2" presStyleIdx="1" presStyleCnt="4"/>
      <dgm:spPr/>
      <dgm:t>
        <a:bodyPr/>
        <a:lstStyle/>
        <a:p>
          <a:endParaRPr lang="ru-RU"/>
        </a:p>
      </dgm:t>
    </dgm:pt>
    <dgm:pt modelId="{0C502CDD-0BE9-452B-AED7-DE06A8E47DF9}" type="pres">
      <dgm:prSet presAssocID="{325B995B-5D05-4CC8-8734-C25126FA3ED2}" presName="connTx" presStyleLbl="parChTrans1D2" presStyleIdx="1" presStyleCnt="4"/>
      <dgm:spPr/>
      <dgm:t>
        <a:bodyPr/>
        <a:lstStyle/>
        <a:p>
          <a:endParaRPr lang="ru-RU"/>
        </a:p>
      </dgm:t>
    </dgm:pt>
    <dgm:pt modelId="{3F0B5A87-A10B-4A56-97E9-C98264C789FF}" type="pres">
      <dgm:prSet presAssocID="{C88E8299-0C9A-4CFD-A527-6D91A7B2BCC0}" presName="node" presStyleLbl="node1" presStyleIdx="1" presStyleCnt="4" custScaleX="142853" custScaleY="110676" custRadScaleRad="156691" custRadScaleInc="17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3A063C-46AD-4997-9013-2ECBFDD51820}" type="pres">
      <dgm:prSet presAssocID="{107B7C86-EBCD-4B0E-A45F-C123DCB6C66C}" presName="Name9" presStyleLbl="parChTrans1D2" presStyleIdx="2" presStyleCnt="4"/>
      <dgm:spPr/>
      <dgm:t>
        <a:bodyPr/>
        <a:lstStyle/>
        <a:p>
          <a:endParaRPr lang="ru-RU"/>
        </a:p>
      </dgm:t>
    </dgm:pt>
    <dgm:pt modelId="{2E2B2522-7194-4524-A753-4340BF9C77D1}" type="pres">
      <dgm:prSet presAssocID="{107B7C86-EBCD-4B0E-A45F-C123DCB6C66C}" presName="connTx" presStyleLbl="parChTrans1D2" presStyleIdx="2" presStyleCnt="4"/>
      <dgm:spPr/>
      <dgm:t>
        <a:bodyPr/>
        <a:lstStyle/>
        <a:p>
          <a:endParaRPr lang="ru-RU"/>
        </a:p>
      </dgm:t>
    </dgm:pt>
    <dgm:pt modelId="{E9B5B45B-ECF3-45C3-B2F3-CDB85F0C12FB}" type="pres">
      <dgm:prSet presAssocID="{8D6FA3A0-9F46-4503-AE85-55AB52F6AAD2}" presName="node" presStyleLbl="node1" presStyleIdx="2" presStyleCnt="4" custScaleX="144942" custScaleY="106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5DC371-DE6E-43CC-9756-E68A6EEDEB8B}" type="pres">
      <dgm:prSet presAssocID="{F8A271C7-C343-428E-88A3-6F47015E66EA}" presName="Name9" presStyleLbl="parChTrans1D2" presStyleIdx="3" presStyleCnt="4"/>
      <dgm:spPr/>
      <dgm:t>
        <a:bodyPr/>
        <a:lstStyle/>
        <a:p>
          <a:endParaRPr lang="ru-RU"/>
        </a:p>
      </dgm:t>
    </dgm:pt>
    <dgm:pt modelId="{9FD498F1-18B9-4BFA-8FA9-663C072EF056}" type="pres">
      <dgm:prSet presAssocID="{F8A271C7-C343-428E-88A3-6F47015E66EA}" presName="connTx" presStyleLbl="parChTrans1D2" presStyleIdx="3" presStyleCnt="4"/>
      <dgm:spPr/>
      <dgm:t>
        <a:bodyPr/>
        <a:lstStyle/>
        <a:p>
          <a:endParaRPr lang="ru-RU"/>
        </a:p>
      </dgm:t>
    </dgm:pt>
    <dgm:pt modelId="{D8696A98-24F2-473D-978C-E1F4A40FAD53}" type="pres">
      <dgm:prSet presAssocID="{5265FDBB-F1A9-4685-A019-E31D88B0B7F2}" presName="node" presStyleLbl="node1" presStyleIdx="3" presStyleCnt="4" custScaleX="143530" custRadScaleRad="123480" custRadScaleInc="-22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595C22-C161-40DB-AD7E-052B7B039B97}" type="presOf" srcId="{5EC633A1-148D-4F9B-AAA4-E7271FA15BDC}" destId="{0C5EC93D-CBA6-4DC5-BE7A-B430CDE144C2}" srcOrd="0" destOrd="0" presId="urn:microsoft.com/office/officeart/2005/8/layout/radial1"/>
    <dgm:cxn modelId="{56B2FB2D-C38A-4938-9760-3D47C5C5CE6E}" srcId="{CD3D4CC5-767D-43CF-AE12-A14379A0FFD5}" destId="{5EC633A1-148D-4F9B-AAA4-E7271FA15BDC}" srcOrd="0" destOrd="0" parTransId="{C82E158E-60A7-46B2-8DD5-5CB52EB807C7}" sibTransId="{0E786117-2868-4C12-82C5-3323B1621783}"/>
    <dgm:cxn modelId="{1BA7B1F6-3161-4B55-99B6-D01681DBED5A}" srcId="{5EC633A1-148D-4F9B-AAA4-E7271FA15BDC}" destId="{C88E8299-0C9A-4CFD-A527-6D91A7B2BCC0}" srcOrd="1" destOrd="0" parTransId="{325B995B-5D05-4CC8-8734-C25126FA3ED2}" sibTransId="{C418AD68-3CD4-491B-B2D2-5317CA8B4D3C}"/>
    <dgm:cxn modelId="{4112D54C-0FB3-4B70-87C9-F6DBFB6068CD}" type="presOf" srcId="{8D6FA3A0-9F46-4503-AE85-55AB52F6AAD2}" destId="{E9B5B45B-ECF3-45C3-B2F3-CDB85F0C12FB}" srcOrd="0" destOrd="0" presId="urn:microsoft.com/office/officeart/2005/8/layout/radial1"/>
    <dgm:cxn modelId="{24147173-7C61-4EF1-BDB9-EFCA3ECBE5A2}" srcId="{5EC633A1-148D-4F9B-AAA4-E7271FA15BDC}" destId="{13279768-DFEB-44A5-AC71-4E56D805F79C}" srcOrd="0" destOrd="0" parTransId="{24A9E2D8-2CAA-4AB1-A117-A23047A458B2}" sibTransId="{A4810C3D-BC78-4379-BDD8-1712201B8543}"/>
    <dgm:cxn modelId="{3F5C49B8-DA8A-4D25-AE91-77157B676156}" type="presOf" srcId="{5265FDBB-F1A9-4685-A019-E31D88B0B7F2}" destId="{D8696A98-24F2-473D-978C-E1F4A40FAD53}" srcOrd="0" destOrd="0" presId="urn:microsoft.com/office/officeart/2005/8/layout/radial1"/>
    <dgm:cxn modelId="{B49B297A-F336-4D35-B110-03E80BA1089D}" type="presOf" srcId="{F8A271C7-C343-428E-88A3-6F47015E66EA}" destId="{9FD498F1-18B9-4BFA-8FA9-663C072EF056}" srcOrd="1" destOrd="0" presId="urn:microsoft.com/office/officeart/2005/8/layout/radial1"/>
    <dgm:cxn modelId="{95E488F8-C4CB-4564-B235-32E388E6BFEB}" type="presOf" srcId="{F8A271C7-C343-428E-88A3-6F47015E66EA}" destId="{5D5DC371-DE6E-43CC-9756-E68A6EEDEB8B}" srcOrd="0" destOrd="0" presId="urn:microsoft.com/office/officeart/2005/8/layout/radial1"/>
    <dgm:cxn modelId="{CC58A367-8938-4711-8A5F-E13234015702}" type="presOf" srcId="{CD3D4CC5-767D-43CF-AE12-A14379A0FFD5}" destId="{CC9472FC-844B-4523-A980-2F77C4A36D41}" srcOrd="0" destOrd="0" presId="urn:microsoft.com/office/officeart/2005/8/layout/radial1"/>
    <dgm:cxn modelId="{9FF1BC74-C03F-48D2-A0D7-B1B2B789BC8D}" type="presOf" srcId="{13279768-DFEB-44A5-AC71-4E56D805F79C}" destId="{B53FBE21-0B3B-4B6C-96E7-2F07944E4EC6}" srcOrd="0" destOrd="0" presId="urn:microsoft.com/office/officeart/2005/8/layout/radial1"/>
    <dgm:cxn modelId="{37C2A549-9B44-48E2-836A-26BC90817974}" type="presOf" srcId="{C88E8299-0C9A-4CFD-A527-6D91A7B2BCC0}" destId="{3F0B5A87-A10B-4A56-97E9-C98264C789FF}" srcOrd="0" destOrd="0" presId="urn:microsoft.com/office/officeart/2005/8/layout/radial1"/>
    <dgm:cxn modelId="{1DFE8D90-B128-43BB-856F-5EDBC67A6A43}" type="presOf" srcId="{325B995B-5D05-4CC8-8734-C25126FA3ED2}" destId="{0C502CDD-0BE9-452B-AED7-DE06A8E47DF9}" srcOrd="1" destOrd="0" presId="urn:microsoft.com/office/officeart/2005/8/layout/radial1"/>
    <dgm:cxn modelId="{3EC5269B-AC37-4208-8785-25DB28D953DD}" type="presOf" srcId="{107B7C86-EBCD-4B0E-A45F-C123DCB6C66C}" destId="{013A063C-46AD-4997-9013-2ECBFDD51820}" srcOrd="0" destOrd="0" presId="urn:microsoft.com/office/officeart/2005/8/layout/radial1"/>
    <dgm:cxn modelId="{6C9E882D-DA09-47E4-AEE1-70912B9551C6}" srcId="{5EC633A1-148D-4F9B-AAA4-E7271FA15BDC}" destId="{5265FDBB-F1A9-4685-A019-E31D88B0B7F2}" srcOrd="3" destOrd="0" parTransId="{F8A271C7-C343-428E-88A3-6F47015E66EA}" sibTransId="{52417EAF-42A9-4814-9495-99683E7F6639}"/>
    <dgm:cxn modelId="{DAE0F730-667B-434E-870E-68787C61F5C3}" type="presOf" srcId="{24A9E2D8-2CAA-4AB1-A117-A23047A458B2}" destId="{44CC41CB-E0A6-4DE8-A5A8-AA4A06EEA1BA}" srcOrd="1" destOrd="0" presId="urn:microsoft.com/office/officeart/2005/8/layout/radial1"/>
    <dgm:cxn modelId="{EDC803C6-2993-4CEF-A48D-9D749DEE60E8}" type="presOf" srcId="{24A9E2D8-2CAA-4AB1-A117-A23047A458B2}" destId="{BDEA9953-14B5-41AC-AB9B-2D8671C2B26E}" srcOrd="0" destOrd="0" presId="urn:microsoft.com/office/officeart/2005/8/layout/radial1"/>
    <dgm:cxn modelId="{95CC18B1-B63D-41FF-913A-4A2151A53A6E}" type="presOf" srcId="{325B995B-5D05-4CC8-8734-C25126FA3ED2}" destId="{50E31A87-93DA-4400-A584-D6B612F3635F}" srcOrd="0" destOrd="0" presId="urn:microsoft.com/office/officeart/2005/8/layout/radial1"/>
    <dgm:cxn modelId="{CC987A4B-7B3C-47A2-937C-5631B7BAA6A0}" type="presOf" srcId="{107B7C86-EBCD-4B0E-A45F-C123DCB6C66C}" destId="{2E2B2522-7194-4524-A753-4340BF9C77D1}" srcOrd="1" destOrd="0" presId="urn:microsoft.com/office/officeart/2005/8/layout/radial1"/>
    <dgm:cxn modelId="{048BB7C3-D991-403B-882D-F060600DD15B}" srcId="{5EC633A1-148D-4F9B-AAA4-E7271FA15BDC}" destId="{8D6FA3A0-9F46-4503-AE85-55AB52F6AAD2}" srcOrd="2" destOrd="0" parTransId="{107B7C86-EBCD-4B0E-A45F-C123DCB6C66C}" sibTransId="{84DCCDA0-7EED-4CEF-B07F-60EA12790AB2}"/>
    <dgm:cxn modelId="{FE1329B8-4C3F-45CF-B92C-86F10FC3FD5B}" type="presParOf" srcId="{CC9472FC-844B-4523-A980-2F77C4A36D41}" destId="{0C5EC93D-CBA6-4DC5-BE7A-B430CDE144C2}" srcOrd="0" destOrd="0" presId="urn:microsoft.com/office/officeart/2005/8/layout/radial1"/>
    <dgm:cxn modelId="{AA7DBCE9-BA43-422D-BA34-4A5AC96123A8}" type="presParOf" srcId="{CC9472FC-844B-4523-A980-2F77C4A36D41}" destId="{BDEA9953-14B5-41AC-AB9B-2D8671C2B26E}" srcOrd="1" destOrd="0" presId="urn:microsoft.com/office/officeart/2005/8/layout/radial1"/>
    <dgm:cxn modelId="{7A3AA8D7-A8A8-472F-8FFE-A707AF4235E7}" type="presParOf" srcId="{BDEA9953-14B5-41AC-AB9B-2D8671C2B26E}" destId="{44CC41CB-E0A6-4DE8-A5A8-AA4A06EEA1BA}" srcOrd="0" destOrd="0" presId="urn:microsoft.com/office/officeart/2005/8/layout/radial1"/>
    <dgm:cxn modelId="{266B539F-AF87-4BF1-9378-33612758163A}" type="presParOf" srcId="{CC9472FC-844B-4523-A980-2F77C4A36D41}" destId="{B53FBE21-0B3B-4B6C-96E7-2F07944E4EC6}" srcOrd="2" destOrd="0" presId="urn:microsoft.com/office/officeart/2005/8/layout/radial1"/>
    <dgm:cxn modelId="{638A8001-DF45-4586-AAEF-200FE9B936FE}" type="presParOf" srcId="{CC9472FC-844B-4523-A980-2F77C4A36D41}" destId="{50E31A87-93DA-4400-A584-D6B612F3635F}" srcOrd="3" destOrd="0" presId="urn:microsoft.com/office/officeart/2005/8/layout/radial1"/>
    <dgm:cxn modelId="{8A729C2F-8C50-4218-AC10-2D991502386F}" type="presParOf" srcId="{50E31A87-93DA-4400-A584-D6B612F3635F}" destId="{0C502CDD-0BE9-452B-AED7-DE06A8E47DF9}" srcOrd="0" destOrd="0" presId="urn:microsoft.com/office/officeart/2005/8/layout/radial1"/>
    <dgm:cxn modelId="{A611BB79-FC6A-41EB-B72A-3697221D55ED}" type="presParOf" srcId="{CC9472FC-844B-4523-A980-2F77C4A36D41}" destId="{3F0B5A87-A10B-4A56-97E9-C98264C789FF}" srcOrd="4" destOrd="0" presId="urn:microsoft.com/office/officeart/2005/8/layout/radial1"/>
    <dgm:cxn modelId="{790E5052-CBC8-4087-8534-437238EFB2CA}" type="presParOf" srcId="{CC9472FC-844B-4523-A980-2F77C4A36D41}" destId="{013A063C-46AD-4997-9013-2ECBFDD51820}" srcOrd="5" destOrd="0" presId="urn:microsoft.com/office/officeart/2005/8/layout/radial1"/>
    <dgm:cxn modelId="{F1F107C0-60A2-44E2-86CB-0609EC57DEE1}" type="presParOf" srcId="{013A063C-46AD-4997-9013-2ECBFDD51820}" destId="{2E2B2522-7194-4524-A753-4340BF9C77D1}" srcOrd="0" destOrd="0" presId="urn:microsoft.com/office/officeart/2005/8/layout/radial1"/>
    <dgm:cxn modelId="{EB051DB7-DCC9-4BBA-9B59-3F20D1366A67}" type="presParOf" srcId="{CC9472FC-844B-4523-A980-2F77C4A36D41}" destId="{E9B5B45B-ECF3-45C3-B2F3-CDB85F0C12FB}" srcOrd="6" destOrd="0" presId="urn:microsoft.com/office/officeart/2005/8/layout/radial1"/>
    <dgm:cxn modelId="{A7A82411-2326-4767-A8FB-64DFD790E689}" type="presParOf" srcId="{CC9472FC-844B-4523-A980-2F77C4A36D41}" destId="{5D5DC371-DE6E-43CC-9756-E68A6EEDEB8B}" srcOrd="7" destOrd="0" presId="urn:microsoft.com/office/officeart/2005/8/layout/radial1"/>
    <dgm:cxn modelId="{9F5A1F8E-31E1-4F84-B4BA-99C9E8B36ED6}" type="presParOf" srcId="{5D5DC371-DE6E-43CC-9756-E68A6EEDEB8B}" destId="{9FD498F1-18B9-4BFA-8FA9-663C072EF056}" srcOrd="0" destOrd="0" presId="urn:microsoft.com/office/officeart/2005/8/layout/radial1"/>
    <dgm:cxn modelId="{4CF1FC15-608D-4CF3-875A-8314D40688C9}" type="presParOf" srcId="{CC9472FC-844B-4523-A980-2F77C4A36D41}" destId="{D8696A98-24F2-473D-978C-E1F4A40FAD53}" srcOrd="8" destOrd="0" presId="urn:microsoft.com/office/officeart/2005/8/layout/radia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54EF36-032D-4526-9B8D-BD4E964A08C2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2E14E5-042C-4755-846E-995AB1B57C85}">
      <dgm:prSet phldrT="[Текст]" custT="1"/>
      <dgm:spPr/>
      <dgm:t>
        <a:bodyPr/>
        <a:lstStyle/>
        <a:p>
          <a:r>
            <a:rPr lang="ru-RU" sz="2800" dirty="0" smtClean="0"/>
            <a:t>Гигиенические условия в классе</a:t>
          </a:r>
        </a:p>
      </dgm:t>
    </dgm:pt>
    <dgm:pt modelId="{142B1F2F-5808-4B16-AE0B-6340564A357B}" type="parTrans" cxnId="{BD7E9841-0D98-41A6-B23F-B14758B2EB27}">
      <dgm:prSet/>
      <dgm:spPr/>
      <dgm:t>
        <a:bodyPr/>
        <a:lstStyle/>
        <a:p>
          <a:endParaRPr lang="ru-RU"/>
        </a:p>
      </dgm:t>
    </dgm:pt>
    <dgm:pt modelId="{12FE5FEF-3A0B-4DDE-8940-F7A340975168}" type="sibTrans" cxnId="{BD7E9841-0D98-41A6-B23F-B14758B2EB27}">
      <dgm:prSet/>
      <dgm:spPr/>
      <dgm:t>
        <a:bodyPr/>
        <a:lstStyle/>
        <a:p>
          <a:endParaRPr lang="ru-RU"/>
        </a:p>
      </dgm:t>
    </dgm:pt>
    <dgm:pt modelId="{E3FEAE8E-C3E1-4FE5-8FCD-45518AFDE3E1}">
      <dgm:prSet phldrT="[Текст]" custT="1"/>
      <dgm:spPr/>
      <dgm:t>
        <a:bodyPr/>
        <a:lstStyle/>
        <a:p>
          <a:r>
            <a:rPr lang="ru-RU" sz="2000" dirty="0" smtClean="0">
              <a:latin typeface="Arial Narrow" pitchFamily="34" charset="0"/>
            </a:rPr>
            <a:t>Освещенность, уровень шума на улице и в соседних помещениях, </a:t>
          </a:r>
          <a:r>
            <a:rPr lang="ru-RU" sz="2000" dirty="0" err="1" smtClean="0">
              <a:latin typeface="Arial Narrow" pitchFamily="34" charset="0"/>
            </a:rPr>
            <a:t>проветренность</a:t>
          </a:r>
          <a:r>
            <a:rPr lang="ru-RU" sz="2000" dirty="0" smtClean="0">
              <a:latin typeface="Arial Narrow" pitchFamily="34" charset="0"/>
            </a:rPr>
            <a:t> класса, уровень влажности и температуры</a:t>
          </a:r>
          <a:endParaRPr lang="ru-RU" sz="2000" dirty="0">
            <a:latin typeface="Arial Narrow" pitchFamily="34" charset="0"/>
          </a:endParaRPr>
        </a:p>
      </dgm:t>
    </dgm:pt>
    <dgm:pt modelId="{77F7A4B0-7C22-4D9F-87F1-D2C358A3CDE5}" type="parTrans" cxnId="{074ADAF0-5D65-4895-A0B5-7A6593DA65F9}">
      <dgm:prSet/>
      <dgm:spPr/>
      <dgm:t>
        <a:bodyPr/>
        <a:lstStyle/>
        <a:p>
          <a:endParaRPr lang="ru-RU"/>
        </a:p>
      </dgm:t>
    </dgm:pt>
    <dgm:pt modelId="{B50C0124-2035-4EE8-A06D-2868951FB92F}" type="sibTrans" cxnId="{074ADAF0-5D65-4895-A0B5-7A6593DA65F9}">
      <dgm:prSet/>
      <dgm:spPr/>
      <dgm:t>
        <a:bodyPr/>
        <a:lstStyle/>
        <a:p>
          <a:endParaRPr lang="ru-RU"/>
        </a:p>
      </dgm:t>
    </dgm:pt>
    <dgm:pt modelId="{FA397FD9-F2BC-4770-8835-69BE77DD67D9}">
      <dgm:prSet phldrT="[Текст]" custT="1"/>
      <dgm:spPr/>
      <dgm:t>
        <a:bodyPr/>
        <a:lstStyle/>
        <a:p>
          <a:r>
            <a:rPr lang="ru-RU" sz="2400" dirty="0" smtClean="0"/>
            <a:t>Эмоционально-психологическая атмосфера </a:t>
          </a:r>
          <a:endParaRPr lang="ru-RU" sz="2400" dirty="0"/>
        </a:p>
      </dgm:t>
    </dgm:pt>
    <dgm:pt modelId="{C612782F-A9AC-4077-BC73-F43B537B97B4}" type="parTrans" cxnId="{F69790A3-211B-4CE3-B6A9-DEF27204A2F6}">
      <dgm:prSet/>
      <dgm:spPr/>
      <dgm:t>
        <a:bodyPr/>
        <a:lstStyle/>
        <a:p>
          <a:endParaRPr lang="ru-RU"/>
        </a:p>
      </dgm:t>
    </dgm:pt>
    <dgm:pt modelId="{702F0D63-9808-4DEE-84A0-6E070F90D4D8}" type="sibTrans" cxnId="{F69790A3-211B-4CE3-B6A9-DEF27204A2F6}">
      <dgm:prSet/>
      <dgm:spPr/>
      <dgm:t>
        <a:bodyPr/>
        <a:lstStyle/>
        <a:p>
          <a:endParaRPr lang="ru-RU"/>
        </a:p>
      </dgm:t>
    </dgm:pt>
    <dgm:pt modelId="{74251180-93D2-4E39-9C1E-9142D8322E57}">
      <dgm:prSet phldrT="[Текст]" custT="1"/>
      <dgm:spPr/>
      <dgm:t>
        <a:bodyPr/>
        <a:lstStyle/>
        <a:p>
          <a:r>
            <a:rPr lang="ru-RU" sz="2400" dirty="0" smtClean="0">
              <a:latin typeface="Arial Narrow" pitchFamily="34" charset="0"/>
            </a:rPr>
            <a:t>Сосредоточенность, деловитость, настроенность на урок, возбужденность, взволнованность, настороженность, напряженность, враждебность, утомленность, усталость и др.</a:t>
          </a:r>
          <a:endParaRPr lang="ru-RU" sz="2400" dirty="0">
            <a:latin typeface="Arial Narrow" pitchFamily="34" charset="0"/>
          </a:endParaRPr>
        </a:p>
      </dgm:t>
    </dgm:pt>
    <dgm:pt modelId="{2030240E-75D3-4B74-8B51-417C6E83EB1C}" type="parTrans" cxnId="{3E84A7F1-6AA8-48E3-B378-8BBACDB26004}">
      <dgm:prSet/>
      <dgm:spPr/>
      <dgm:t>
        <a:bodyPr/>
        <a:lstStyle/>
        <a:p>
          <a:endParaRPr lang="ru-RU"/>
        </a:p>
      </dgm:t>
    </dgm:pt>
    <dgm:pt modelId="{B5FB2555-FFD0-4902-9BB8-40F10EAF9151}" type="sibTrans" cxnId="{3E84A7F1-6AA8-48E3-B378-8BBACDB26004}">
      <dgm:prSet/>
      <dgm:spPr/>
      <dgm:t>
        <a:bodyPr/>
        <a:lstStyle/>
        <a:p>
          <a:endParaRPr lang="ru-RU"/>
        </a:p>
      </dgm:t>
    </dgm:pt>
    <dgm:pt modelId="{D0D05165-5BBE-4A4E-AE2F-4D18BFE405E2}">
      <dgm:prSet phldrT="[Текст]" custT="1"/>
      <dgm:spPr/>
      <dgm:t>
        <a:bodyPr/>
        <a:lstStyle/>
        <a:p>
          <a:endParaRPr lang="ru-RU" sz="2400" dirty="0"/>
        </a:p>
      </dgm:t>
    </dgm:pt>
    <dgm:pt modelId="{8CC4B617-9480-4CA9-B1B6-EAA184FD97EA}" type="parTrans" cxnId="{97ABD626-EF47-4DD8-B24B-6086E783466E}">
      <dgm:prSet/>
      <dgm:spPr/>
      <dgm:t>
        <a:bodyPr/>
        <a:lstStyle/>
        <a:p>
          <a:endParaRPr lang="ru-RU"/>
        </a:p>
      </dgm:t>
    </dgm:pt>
    <dgm:pt modelId="{37721D43-A9C0-479E-B29A-958172CB86B8}" type="sibTrans" cxnId="{97ABD626-EF47-4DD8-B24B-6086E783466E}">
      <dgm:prSet/>
      <dgm:spPr/>
      <dgm:t>
        <a:bodyPr/>
        <a:lstStyle/>
        <a:p>
          <a:endParaRPr lang="ru-RU"/>
        </a:p>
      </dgm:t>
    </dgm:pt>
    <dgm:pt modelId="{11712962-48C2-4B50-A325-614EE58063C4}">
      <dgm:prSet phldrT="[Текст]" custT="1"/>
      <dgm:spPr/>
      <dgm:t>
        <a:bodyPr/>
        <a:lstStyle/>
        <a:p>
          <a:endParaRPr lang="ru-RU" sz="2400" dirty="0"/>
        </a:p>
      </dgm:t>
    </dgm:pt>
    <dgm:pt modelId="{2EC4F997-5F3F-4A36-997E-12468E2DD3BD}" type="parTrans" cxnId="{ED8106E4-F153-4A84-95AC-B7EF8C285F21}">
      <dgm:prSet/>
      <dgm:spPr/>
      <dgm:t>
        <a:bodyPr/>
        <a:lstStyle/>
        <a:p>
          <a:endParaRPr lang="ru-RU"/>
        </a:p>
      </dgm:t>
    </dgm:pt>
    <dgm:pt modelId="{B2A7ECFA-A41C-4F3C-9782-19A139B64D16}" type="sibTrans" cxnId="{ED8106E4-F153-4A84-95AC-B7EF8C285F21}">
      <dgm:prSet/>
      <dgm:spPr/>
      <dgm:t>
        <a:bodyPr/>
        <a:lstStyle/>
        <a:p>
          <a:endParaRPr lang="ru-RU"/>
        </a:p>
      </dgm:t>
    </dgm:pt>
    <dgm:pt modelId="{539842BB-FDB5-4556-BD3D-B488510028A0}" type="pres">
      <dgm:prSet presAssocID="{AB54EF36-032D-4526-9B8D-BD4E964A08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0E73FA-8C0E-40F0-93B2-FFBD2ACA75D2}" type="pres">
      <dgm:prSet presAssocID="{612E14E5-042C-4755-846E-995AB1B57C85}" presName="parentText" presStyleLbl="node1" presStyleIdx="0" presStyleCnt="2" custScaleY="517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D914E5-1794-4BBB-9E30-6CCC4ED431B5}" type="pres">
      <dgm:prSet presAssocID="{612E14E5-042C-4755-846E-995AB1B57C8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1DF281-ACE1-407B-9DCF-865E1C3FA326}" type="pres">
      <dgm:prSet presAssocID="{FA397FD9-F2BC-4770-8835-69BE77DD67D9}" presName="parentText" presStyleLbl="node1" presStyleIdx="1" presStyleCnt="2" custScaleY="43544" custLinFactNeighborX="-348" custLinFactNeighborY="391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6CABEA-3369-424B-8D8F-EB28C37A40B1}" type="pres">
      <dgm:prSet presAssocID="{FA397FD9-F2BC-4770-8835-69BE77DD67D9}" presName="childText" presStyleLbl="revTx" presStyleIdx="1" presStyleCnt="2" custScaleY="1965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4ADAF0-5D65-4895-A0B5-7A6593DA65F9}" srcId="{612E14E5-042C-4755-846E-995AB1B57C85}" destId="{E3FEAE8E-C3E1-4FE5-8FCD-45518AFDE3E1}" srcOrd="0" destOrd="0" parTransId="{77F7A4B0-7C22-4D9F-87F1-D2C358A3CDE5}" sibTransId="{B50C0124-2035-4EE8-A06D-2868951FB92F}"/>
    <dgm:cxn modelId="{E083210D-C679-449F-A6AC-E2FC8823A0EB}" type="presOf" srcId="{11712962-48C2-4B50-A325-614EE58063C4}" destId="{186CABEA-3369-424B-8D8F-EB28C37A40B1}" srcOrd="0" destOrd="1" presId="urn:microsoft.com/office/officeart/2005/8/layout/vList2"/>
    <dgm:cxn modelId="{E7B6DDE4-3320-4F86-9A2C-EB837872807A}" type="presOf" srcId="{AB54EF36-032D-4526-9B8D-BD4E964A08C2}" destId="{539842BB-FDB5-4556-BD3D-B488510028A0}" srcOrd="0" destOrd="0" presId="urn:microsoft.com/office/officeart/2005/8/layout/vList2"/>
    <dgm:cxn modelId="{0CFC5B0E-07BD-4250-B960-6C00EBC0DDF9}" type="presOf" srcId="{E3FEAE8E-C3E1-4FE5-8FCD-45518AFDE3E1}" destId="{D6D914E5-1794-4BBB-9E30-6CCC4ED431B5}" srcOrd="0" destOrd="0" presId="urn:microsoft.com/office/officeart/2005/8/layout/vList2"/>
    <dgm:cxn modelId="{12ED90F3-63F1-4554-8CF0-D5656BC75A89}" type="presOf" srcId="{D0D05165-5BBE-4A4E-AE2F-4D18BFE405E2}" destId="{186CABEA-3369-424B-8D8F-EB28C37A40B1}" srcOrd="0" destOrd="0" presId="urn:microsoft.com/office/officeart/2005/8/layout/vList2"/>
    <dgm:cxn modelId="{ED8106E4-F153-4A84-95AC-B7EF8C285F21}" srcId="{FA397FD9-F2BC-4770-8835-69BE77DD67D9}" destId="{11712962-48C2-4B50-A325-614EE58063C4}" srcOrd="1" destOrd="0" parTransId="{2EC4F997-5F3F-4A36-997E-12468E2DD3BD}" sibTransId="{B2A7ECFA-A41C-4F3C-9782-19A139B64D16}"/>
    <dgm:cxn modelId="{D854F169-8737-48A1-8EEE-2F1E892555BE}" type="presOf" srcId="{74251180-93D2-4E39-9C1E-9142D8322E57}" destId="{186CABEA-3369-424B-8D8F-EB28C37A40B1}" srcOrd="0" destOrd="2" presId="urn:microsoft.com/office/officeart/2005/8/layout/vList2"/>
    <dgm:cxn modelId="{76C57318-58DE-40D2-9381-6415FA03ADDA}" type="presOf" srcId="{612E14E5-042C-4755-846E-995AB1B57C85}" destId="{060E73FA-8C0E-40F0-93B2-FFBD2ACA75D2}" srcOrd="0" destOrd="0" presId="urn:microsoft.com/office/officeart/2005/8/layout/vList2"/>
    <dgm:cxn modelId="{3E84A7F1-6AA8-48E3-B378-8BBACDB26004}" srcId="{FA397FD9-F2BC-4770-8835-69BE77DD67D9}" destId="{74251180-93D2-4E39-9C1E-9142D8322E57}" srcOrd="2" destOrd="0" parTransId="{2030240E-75D3-4B74-8B51-417C6E83EB1C}" sibTransId="{B5FB2555-FFD0-4902-9BB8-40F10EAF9151}"/>
    <dgm:cxn modelId="{F69790A3-211B-4CE3-B6A9-DEF27204A2F6}" srcId="{AB54EF36-032D-4526-9B8D-BD4E964A08C2}" destId="{FA397FD9-F2BC-4770-8835-69BE77DD67D9}" srcOrd="1" destOrd="0" parTransId="{C612782F-A9AC-4077-BC73-F43B537B97B4}" sibTransId="{702F0D63-9808-4DEE-84A0-6E070F90D4D8}"/>
    <dgm:cxn modelId="{97ABD626-EF47-4DD8-B24B-6086E783466E}" srcId="{FA397FD9-F2BC-4770-8835-69BE77DD67D9}" destId="{D0D05165-5BBE-4A4E-AE2F-4D18BFE405E2}" srcOrd="0" destOrd="0" parTransId="{8CC4B617-9480-4CA9-B1B6-EAA184FD97EA}" sibTransId="{37721D43-A9C0-479E-B29A-958172CB86B8}"/>
    <dgm:cxn modelId="{BD7E9841-0D98-41A6-B23F-B14758B2EB27}" srcId="{AB54EF36-032D-4526-9B8D-BD4E964A08C2}" destId="{612E14E5-042C-4755-846E-995AB1B57C85}" srcOrd="0" destOrd="0" parTransId="{142B1F2F-5808-4B16-AE0B-6340564A357B}" sibTransId="{12FE5FEF-3A0B-4DDE-8940-F7A340975168}"/>
    <dgm:cxn modelId="{28C0EFDD-9BAA-429A-94C3-A25040B2A4B8}" type="presOf" srcId="{FA397FD9-F2BC-4770-8835-69BE77DD67D9}" destId="{401DF281-ACE1-407B-9DCF-865E1C3FA326}" srcOrd="0" destOrd="0" presId="urn:microsoft.com/office/officeart/2005/8/layout/vList2"/>
    <dgm:cxn modelId="{041B9ED3-D582-42F8-AAEB-98F8B6278426}" type="presParOf" srcId="{539842BB-FDB5-4556-BD3D-B488510028A0}" destId="{060E73FA-8C0E-40F0-93B2-FFBD2ACA75D2}" srcOrd="0" destOrd="0" presId="urn:microsoft.com/office/officeart/2005/8/layout/vList2"/>
    <dgm:cxn modelId="{F78D899C-3CD2-4E02-9F82-280E114879F1}" type="presParOf" srcId="{539842BB-FDB5-4556-BD3D-B488510028A0}" destId="{D6D914E5-1794-4BBB-9E30-6CCC4ED431B5}" srcOrd="1" destOrd="0" presId="urn:microsoft.com/office/officeart/2005/8/layout/vList2"/>
    <dgm:cxn modelId="{810BAC38-321B-4E91-83FB-4B3EC607CBA2}" type="presParOf" srcId="{539842BB-FDB5-4556-BD3D-B488510028A0}" destId="{401DF281-ACE1-407B-9DCF-865E1C3FA326}" srcOrd="2" destOrd="0" presId="urn:microsoft.com/office/officeart/2005/8/layout/vList2"/>
    <dgm:cxn modelId="{74699E1E-4223-40BF-8139-64C0BAB2B094}" type="presParOf" srcId="{539842BB-FDB5-4556-BD3D-B488510028A0}" destId="{186CABEA-3369-424B-8D8F-EB28C37A40B1}" srcOrd="3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544736-35D6-438C-9BAF-8C54DCF77AAB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D0D86A-9DFB-49E3-837A-221BA2F092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4736-35D6-438C-9BAF-8C54DCF77AAB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0D86A-9DFB-49E3-837A-221BA2F092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4736-35D6-438C-9BAF-8C54DCF77AAB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0D86A-9DFB-49E3-837A-221BA2F092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4736-35D6-438C-9BAF-8C54DCF77AAB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0D86A-9DFB-49E3-837A-221BA2F092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4736-35D6-438C-9BAF-8C54DCF77AAB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0D86A-9DFB-49E3-837A-221BA2F092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4736-35D6-438C-9BAF-8C54DCF77AAB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0D86A-9DFB-49E3-837A-221BA2F092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4736-35D6-438C-9BAF-8C54DCF77AAB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0D86A-9DFB-49E3-837A-221BA2F092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4736-35D6-438C-9BAF-8C54DCF77AAB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0D86A-9DFB-49E3-837A-221BA2F092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4736-35D6-438C-9BAF-8C54DCF77AAB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0D86A-9DFB-49E3-837A-221BA2F092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8544736-35D6-438C-9BAF-8C54DCF77AAB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0D86A-9DFB-49E3-837A-221BA2F092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544736-35D6-438C-9BAF-8C54DCF77AAB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D0D86A-9DFB-49E3-837A-221BA2F092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8544736-35D6-438C-9BAF-8C54DCF77AAB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D0D86A-9DFB-49E3-837A-221BA2F092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785926"/>
            <a:ext cx="8572560" cy="1829761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dirty="0" smtClean="0"/>
              <a:t>ЗДОРОВЬЕСБЕРЕГАЮЩАЯ ОРГАНИЗАЦИЯ УРОКА</a:t>
            </a:r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Соотношение образного и логического восприятия и обработки учебного материала</a:t>
            </a:r>
          </a:p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Дифференциация и индивидуализация процесса обучения в зависимости от личностных особенностей и состояния здоровья учащихся</a:t>
            </a:r>
          </a:p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Мотивация учебной деятельности</a:t>
            </a:r>
            <a:r>
              <a:rPr lang="ru-RU" sz="2000" dirty="0" smtClean="0"/>
              <a:t> 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(вовлечение обучающегося в процесс самостоятельного поиска знаний, решение задач проблемного характера, осознание учащимися важности , целесообразности изучения школьного предмета, связь нового материала с усвоенными ранее знаниями, слишком легкий и слишком трудный материал не вызывает интереса)</a:t>
            </a:r>
          </a:p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Инициация творческой деятельности обучающихся на уроке</a:t>
            </a:r>
          </a:p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Психологическая атмосфера урока, стиль общения учителя</a:t>
            </a:r>
          </a:p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Создание на уроке ситуаций успеха для учащихся</a:t>
            </a:r>
          </a:p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Включение в процесс познания эмоционально-чувственной сферы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(эмоциональное отношение учителя к предмету)</a:t>
            </a:r>
            <a:endParaRPr lang="ru-RU" sz="1800" dirty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/>
          <a:lstStyle/>
          <a:p>
            <a:r>
              <a:rPr lang="ru-RU" dirty="0" smtClean="0"/>
              <a:t>1. Правильная организация урока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 включенность обучающихся в обсуждаемую проблему, проявление познавательной активности, демонстрация коммуникативных навыков)</a:t>
            </a:r>
          </a:p>
          <a:p>
            <a:r>
              <a:rPr lang="ru-RU" dirty="0" smtClean="0">
                <a:cs typeface="Times New Roman" pitchFamily="18" charset="0"/>
              </a:rPr>
              <a:t>2.Использование в ходе урока основных каналов восприятия обучающихся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аудиального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визуального, кинестетического)</a:t>
            </a:r>
          </a:p>
          <a:p>
            <a:r>
              <a:rPr lang="ru-RU" dirty="0" smtClean="0">
                <a:cs typeface="Times New Roman" pitchFamily="18" charset="0"/>
              </a:rPr>
              <a:t>3. Учет </a:t>
            </a:r>
            <a:r>
              <a:rPr lang="ru-RU" dirty="0" err="1" smtClean="0">
                <a:cs typeface="Times New Roman" pitchFamily="18" charset="0"/>
              </a:rPr>
              <a:t>биоритмологического</a:t>
            </a:r>
            <a:r>
              <a:rPr lang="ru-RU" dirty="0" smtClean="0">
                <a:cs typeface="Times New Roman" pitchFamily="18" charset="0"/>
              </a:rPr>
              <a:t> оптимума работоспособности </a:t>
            </a:r>
            <a:r>
              <a:rPr lang="ru-RU" sz="1800" dirty="0" smtClean="0">
                <a:cs typeface="Times New Roman" pitchFamily="18" charset="0"/>
              </a:rPr>
              <a:t>у обучающихся в течение учебного дня и в разные дни учебной недели</a:t>
            </a:r>
            <a:endParaRPr lang="ru-RU" sz="1800" dirty="0"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effectLst/>
              </a:rPr>
              <a:t>Правила построения урока с позиций </a:t>
            </a:r>
            <a:r>
              <a:rPr lang="ru-RU" sz="2800" dirty="0" err="1" smtClean="0">
                <a:solidFill>
                  <a:srgbClr val="FF0000"/>
                </a:solidFill>
                <a:effectLst/>
              </a:rPr>
              <a:t>здоровьесбережения</a:t>
            </a:r>
            <a:endParaRPr lang="ru-RU" sz="280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/>
          <a:lstStyle/>
          <a:p>
            <a:r>
              <a:rPr lang="ru-RU" dirty="0" smtClean="0"/>
              <a:t>4. Рациональное распределение интенсивности умственной </a:t>
            </a:r>
            <a:r>
              <a:rPr lang="ru-RU" dirty="0" smtClean="0"/>
              <a:t>деятельности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357298"/>
          <a:ext cx="7858180" cy="1483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10129"/>
                <a:gridCol w="56480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Время урока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Эффективность усвоения знаний обучающимися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 – 25 минута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80 %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 – 35 минута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 – 40 %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 – 40 минута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10 %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3214686"/>
          <a:ext cx="8501124" cy="273178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125281"/>
                <a:gridCol w="1303743"/>
                <a:gridCol w="2143140"/>
                <a:gridCol w="2928960"/>
              </a:tblGrid>
              <a:tr h="3912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Часть урока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Время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Награзка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Деятельность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61099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этап Врабатывание</a:t>
                      </a:r>
                      <a:endParaRPr lang="ru-RU" sz="14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5 мин</a:t>
                      </a:r>
                      <a:endParaRPr lang="ru-RU" sz="14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/>
                        <a:t>Отнорсительно</a:t>
                      </a:r>
                      <a:r>
                        <a:rPr lang="ru-RU" sz="1400" b="1" dirty="0" smtClean="0"/>
                        <a:t> невелика</a:t>
                      </a:r>
                      <a:endParaRPr lang="ru-RU" sz="14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Репродуктивная,</a:t>
                      </a:r>
                      <a:r>
                        <a:rPr lang="ru-RU" sz="1400" b="1" baseline="0" dirty="0" smtClean="0"/>
                        <a:t> переходящая в продуктивную. Повторение</a:t>
                      </a:r>
                      <a:endParaRPr lang="ru-RU" sz="14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87749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 этап Максимальная работоспособность</a:t>
                      </a:r>
                      <a:endParaRPr lang="ru-RU" sz="14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20 – 25 мин</a:t>
                      </a:r>
                      <a:endParaRPr lang="ru-RU" sz="14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Максимальное снижение</a:t>
                      </a:r>
                      <a:r>
                        <a:rPr lang="ru-RU" sz="1400" b="1" baseline="0" dirty="0" smtClean="0"/>
                        <a:t> на 15 мин</a:t>
                      </a:r>
                      <a:endParaRPr lang="ru-RU" sz="14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Продуктивная, творческая,</a:t>
                      </a:r>
                      <a:r>
                        <a:rPr lang="ru-RU" sz="1400" b="1" baseline="0" dirty="0" smtClean="0"/>
                        <a:t> знакомство с новым материалом</a:t>
                      </a:r>
                      <a:endParaRPr lang="ru-RU" sz="14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61099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3 этап Конечный порыв</a:t>
                      </a:r>
                      <a:endParaRPr lang="ru-RU" sz="14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10 – 15 мин</a:t>
                      </a:r>
                      <a:endParaRPr lang="ru-RU" sz="14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Небольшое повышение работоспособности</a:t>
                      </a:r>
                      <a:endParaRPr lang="ru-RU" sz="14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Репродуктивная, отработка узловых моментов пройденного</a:t>
                      </a:r>
                      <a:endParaRPr lang="ru-RU" sz="14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/>
          <a:lstStyle/>
          <a:p>
            <a:r>
              <a:rPr lang="ru-RU" dirty="0" smtClean="0"/>
              <a:t>5. Контроль за состоянием утомления учащихся в ходе учебной деятельности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(диагностируется по продуктивности работы, увеличению количества ошибок, двигательному беспокойству, частым отвлечениям, рассеянности внимания, шуму в классе)</a:t>
            </a:r>
          </a:p>
          <a:p>
            <a:r>
              <a:rPr lang="ru-RU" dirty="0" smtClean="0">
                <a:cs typeface="Times New Roman" pitchFamily="18" charset="0"/>
              </a:rPr>
              <a:t>6. Организация физкультурных пауз в зависимости от типа учебной деятельности.</a:t>
            </a:r>
          </a:p>
          <a:p>
            <a:endParaRPr lang="ru-RU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29288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1.  </a:t>
            </a:r>
            <a:r>
              <a:rPr lang="ru-RU" sz="2000" dirty="0" smtClean="0"/>
              <a:t>Физиологически рационально проведение </a:t>
            </a:r>
            <a:r>
              <a:rPr lang="ru-RU" sz="2000" dirty="0" err="1" smtClean="0"/>
              <a:t>физкультпауз</a:t>
            </a:r>
            <a:r>
              <a:rPr lang="ru-RU" sz="2000" dirty="0" smtClean="0"/>
              <a:t> на 15 – 20-й минуте урока</a:t>
            </a:r>
          </a:p>
          <a:p>
            <a:endParaRPr lang="ru-RU" sz="2000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2</a:t>
            </a:r>
            <a:r>
              <a:rPr lang="ru-RU" sz="2000" dirty="0" smtClean="0"/>
              <a:t>.  Длительность 1 – 3 минуты</a:t>
            </a:r>
          </a:p>
          <a:p>
            <a:endParaRPr lang="ru-RU" sz="2000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3.  </a:t>
            </a:r>
            <a:r>
              <a:rPr lang="ru-RU" sz="2000" dirty="0" smtClean="0"/>
              <a:t>Каждая физкультминутка должна включать комплекс из 3 – 4-х правильно подобранных упражнений, повторяемых 4 – 6 раз</a:t>
            </a:r>
          </a:p>
          <a:p>
            <a:endParaRPr lang="ru-RU" sz="2000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4.</a:t>
            </a:r>
            <a:r>
              <a:rPr lang="ru-RU" sz="2000" dirty="0" smtClean="0"/>
              <a:t>  Виды физкультминуток: для общего или локального утомления,  корректирующие осанку, для кистей рук, для глаз, для слуха.</a:t>
            </a:r>
          </a:p>
          <a:p>
            <a:endParaRPr lang="ru-RU" sz="2000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5</a:t>
            </a:r>
            <a:r>
              <a:rPr lang="ru-RU" sz="2000" dirty="0" smtClean="0"/>
              <a:t>.  Комплексы упражнений должны подбираться в зависимости от вида урока, его содержания.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6</a:t>
            </a:r>
            <a:r>
              <a:rPr lang="ru-RU" sz="2000" dirty="0" smtClean="0"/>
              <a:t>.  Физкультминутки должны проводиться на начальном этапе утомления, при позитивном </a:t>
            </a:r>
            <a:r>
              <a:rPr lang="ru-RU" sz="2000" dirty="0" err="1" smtClean="0"/>
              <a:t>эмачиональном</a:t>
            </a:r>
            <a:r>
              <a:rPr lang="ru-RU" sz="2000" dirty="0" smtClean="0"/>
              <a:t> настрое обучающихся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Требования к физкультурным паузам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Использование упражнений без учета вида деятельности на данном уроке</a:t>
            </a:r>
          </a:p>
          <a:p>
            <a:endParaRPr lang="ru-RU" dirty="0" smtClean="0"/>
          </a:p>
          <a:p>
            <a:r>
              <a:rPr lang="ru-RU" dirty="0" smtClean="0"/>
              <a:t>Выполнение движений с недостаточной амплитудой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Сокращение продолжительности упражнений (в интересах экономии времени урока)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Типичные ошибки при использовании физкультурных пауз</a:t>
            </a:r>
            <a:endParaRPr lang="ru-RU" sz="3200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Понятие </a:t>
            </a:r>
            <a:r>
              <a:rPr lang="ru-RU" dirty="0" err="1" smtClean="0">
                <a:solidFill>
                  <a:srgbClr val="FF0000"/>
                </a:solidFill>
              </a:rPr>
              <a:t>здоровьесберегающих</a:t>
            </a:r>
            <a:r>
              <a:rPr lang="ru-RU" dirty="0" smtClean="0">
                <a:solidFill>
                  <a:srgbClr val="FF0000"/>
                </a:solidFill>
              </a:rPr>
              <a:t> условий учебно-воспитательного процесса</a:t>
            </a:r>
            <a:r>
              <a:rPr lang="ru-RU" dirty="0" smtClean="0"/>
              <a:t> означает создание в школе педагогических условий, максимально эффектно обеспечивающих не только умственные, индивидуальные, нравственные качества личности ребенка, но и его физическое и психическое здоровье</a:t>
            </a:r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2852"/>
          <a:ext cx="8229600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3375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Формирование у учащихся активной жизненной позиции,</a:t>
            </a:r>
          </a:p>
          <a:p>
            <a:pPr algn="just">
              <a:buNone/>
            </a:pPr>
            <a:endParaRPr lang="ru-RU" dirty="0" smtClean="0">
              <a:solidFill>
                <a:schemeClr val="bg2">
                  <a:lumMod val="25000"/>
                </a:schemeClr>
              </a:solidFill>
              <a:latin typeface="Arial Black" pitchFamily="34" charset="0"/>
            </a:endParaRP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Формирование представлений о своем теле, организме, навыков определения своих состояний и ощущений,</a:t>
            </a:r>
          </a:p>
          <a:p>
            <a:pPr algn="just">
              <a:buNone/>
            </a:pPr>
            <a:endParaRPr lang="ru-RU" dirty="0" smtClean="0">
              <a:solidFill>
                <a:schemeClr val="bg2">
                  <a:lumMod val="25000"/>
                </a:schemeClr>
              </a:solidFill>
              <a:latin typeface="Arial Black" pitchFamily="34" charset="0"/>
            </a:endParaRP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Осознание необходимости и роли двигательной активности, обучение правилам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безопастности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выполнения различных видов деятельности,</a:t>
            </a:r>
          </a:p>
          <a:p>
            <a:pPr algn="just">
              <a:buNone/>
            </a:pPr>
            <a:endParaRPr lang="ru-RU" dirty="0" smtClean="0">
              <a:solidFill>
                <a:schemeClr val="bg2">
                  <a:lumMod val="25000"/>
                </a:schemeClr>
              </a:solidFill>
              <a:latin typeface="Arial Black" pitchFamily="34" charset="0"/>
            </a:endParaRP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Формирование представлений о полезных и вредных для организма факторах, формирование навыков укрепления и сохранения своего здоровья, обучение приемам оказания элементарной помощи при травмах</a:t>
            </a:r>
            <a:endParaRPr lang="ru-RU" dirty="0">
              <a:solidFill>
                <a:schemeClr val="bg2">
                  <a:lumMod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r>
              <a:rPr lang="ru-RU" i="1" u="sng" dirty="0" smtClean="0">
                <a:solidFill>
                  <a:schemeClr val="bg2">
                    <a:lumMod val="25000"/>
                  </a:schemeClr>
                </a:solidFill>
              </a:rPr>
              <a:t>Задачи учителя</a:t>
            </a:r>
            <a:endParaRPr lang="ru-RU" i="1" u="sng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4935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НАПРАВЛЕНИЯ КОНТРОЛЯ УЧИТЕЛЯ</a:t>
            </a:r>
            <a:endParaRPr lang="ru-RU" sz="3200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714356"/>
            <a:ext cx="8643998" cy="6143644"/>
          </a:xfrm>
        </p:spPr>
        <p:txBody>
          <a:bodyPr>
            <a:normAutofit fontScale="92500" lnSpcReduction="10000"/>
          </a:bodyPr>
          <a:lstStyle/>
          <a:p>
            <a:r>
              <a:rPr lang="ru-RU" sz="2500" dirty="0" smtClean="0">
                <a:solidFill>
                  <a:srgbClr val="C00000"/>
                </a:solidFill>
              </a:rPr>
              <a:t>ПЕДАГОГИЧЕСКИЙ БЛОК КРИТЕРИЕВ</a:t>
            </a:r>
          </a:p>
          <a:p>
            <a:pPr>
              <a:buFont typeface="Wingdings" pitchFamily="2" charset="2"/>
              <a:buChar char="q"/>
            </a:pPr>
            <a:r>
              <a:rPr lang="ru-RU" sz="1900" dirty="0" smtClean="0">
                <a:latin typeface="Arial Narrow" pitchFamily="34" charset="0"/>
              </a:rPr>
              <a:t>Постановка цели урока как урока оздоровительной направленности и в организационной части, и в отношении содержания</a:t>
            </a:r>
          </a:p>
          <a:p>
            <a:pPr>
              <a:buFont typeface="Wingdings" pitchFamily="2" charset="2"/>
              <a:buChar char="q"/>
            </a:pPr>
            <a:endParaRPr lang="ru-RU" sz="19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900" dirty="0" smtClean="0">
                <a:latin typeface="Arial Narrow" pitchFamily="34" charset="0"/>
              </a:rPr>
              <a:t>Обеспечение на уроке правильного соотношения между темпом и информационной плотностью, учет физического состояния и настроя учащихся.</a:t>
            </a:r>
          </a:p>
          <a:p>
            <a:pPr>
              <a:buFont typeface="Wingdings" pitchFamily="2" charset="2"/>
              <a:buChar char="q"/>
            </a:pPr>
            <a:endParaRPr lang="ru-RU" sz="19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900" dirty="0" smtClean="0">
                <a:latin typeface="Arial Narrow" pitchFamily="34" charset="0"/>
              </a:rPr>
              <a:t>Использование на уроке активных методов обучения и минимизация рутинных видов деятельности (слушание, диктовка, ответы на вопросы)</a:t>
            </a:r>
          </a:p>
          <a:p>
            <a:pPr>
              <a:buFont typeface="Wingdings" pitchFamily="2" charset="2"/>
              <a:buChar char="q"/>
            </a:pPr>
            <a:endParaRPr lang="ru-RU" sz="19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900" dirty="0" smtClean="0">
                <a:latin typeface="Arial Narrow" pitchFamily="34" charset="0"/>
              </a:rPr>
              <a:t>Использование различных приемов мотивации деятельности ученика – внешний (оценка, соревнование одноклассников) и внутренний (мотив получения знаний)</a:t>
            </a:r>
          </a:p>
          <a:p>
            <a:pPr>
              <a:buFont typeface="Wingdings" pitchFamily="2" charset="2"/>
              <a:buChar char="q"/>
            </a:pPr>
            <a:endParaRPr lang="ru-RU" sz="19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900" dirty="0" smtClean="0">
                <a:latin typeface="Arial Narrow" pitchFamily="34" charset="0"/>
              </a:rPr>
              <a:t>Обеспечение интереса к предмету и уроку, положительной настройки учеников на урок</a:t>
            </a:r>
          </a:p>
          <a:p>
            <a:pPr>
              <a:buFont typeface="Wingdings" pitchFamily="2" charset="2"/>
              <a:buChar char="q"/>
            </a:pPr>
            <a:endParaRPr lang="ru-RU" sz="19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900" dirty="0" smtClean="0">
                <a:latin typeface="Arial Narrow" pitchFamily="34" charset="0"/>
              </a:rPr>
              <a:t>Использование в образовательном процессе психолого-педагогических приемов и методов, обоснованных с точки зрения сохранения здоровья учащихся</a:t>
            </a:r>
          </a:p>
          <a:p>
            <a:pPr>
              <a:buNone/>
            </a:pPr>
            <a:endParaRPr lang="ru-RU" sz="19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900" dirty="0" smtClean="0">
                <a:latin typeface="Arial Narrow" pitchFamily="34" charset="0"/>
              </a:rPr>
              <a:t>Реализация индивидуально-личностного подхода к образовательной деятельности, обеспечение дифференцированного подхода к учащимся.</a:t>
            </a:r>
            <a:endParaRPr lang="ru-RU" sz="1900" dirty="0">
              <a:latin typeface="Arial Narrow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/>
                <a:latin typeface="Comic Sans MS" pitchFamily="66" charset="0"/>
              </a:rPr>
              <a:t>Принципы </a:t>
            </a:r>
            <a:r>
              <a:rPr lang="ru-RU" sz="2400" dirty="0" err="1" smtClean="0">
                <a:effectLst/>
                <a:latin typeface="Comic Sans MS" pitchFamily="66" charset="0"/>
              </a:rPr>
              <a:t>здоровьесберегающих</a:t>
            </a:r>
            <a:r>
              <a:rPr lang="ru-RU" sz="2400" dirty="0" smtClean="0">
                <a:effectLst/>
                <a:latin typeface="Comic Sans MS" pitchFamily="66" charset="0"/>
              </a:rPr>
              <a:t> технологий </a:t>
            </a:r>
            <a:endParaRPr lang="ru-RU" sz="2400" dirty="0"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5791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Психологический блок критериев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  <a:latin typeface="Arial Narrow" pitchFamily="34" charset="0"/>
              </a:rPr>
              <a:t>Формирование эмоционально-позитивного стиля взаимоотношений с обучающимися на основе уважения и сотрудничества.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  <a:latin typeface="Arial Narrow" pitchFamily="34" charset="0"/>
              </a:rPr>
              <a:t>Грамотная психологическая организация образовательного процесса, умение стимулировать мотивацию </a:t>
            </a:r>
            <a:r>
              <a:rPr lang="ru-RU" sz="1800" dirty="0" err="1" smtClean="0">
                <a:solidFill>
                  <a:schemeClr val="bg2">
                    <a:lumMod val="10000"/>
                  </a:schemeClr>
                </a:solidFill>
                <a:latin typeface="Arial Narrow" pitchFamily="34" charset="0"/>
              </a:rPr>
              <a:t>учащахся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  <a:latin typeface="Arial Narrow" pitchFamily="34" charset="0"/>
              </a:rPr>
              <a:t>, поддерживать и развивать систему обратных связей между педагогом и обучающимися.Обеспечение </a:t>
            </a:r>
            <a:r>
              <a:rPr lang="ru-RU" sz="1800" dirty="0" err="1" smtClean="0">
                <a:solidFill>
                  <a:schemeClr val="bg2">
                    <a:lumMod val="10000"/>
                  </a:schemeClr>
                </a:solidFill>
                <a:latin typeface="Arial Narrow" pitchFamily="34" charset="0"/>
              </a:rPr>
              <a:t>здоровьесберегающего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  <a:latin typeface="Arial Narrow" pitchFamily="34" charset="0"/>
              </a:rPr>
              <a:t> психологического воздействия на учеников</a:t>
            </a:r>
          </a:p>
          <a:p>
            <a:pPr>
              <a:buNone/>
            </a:pPr>
            <a:endParaRPr lang="ru-RU" sz="1800" dirty="0" smtClean="0">
              <a:solidFill>
                <a:schemeClr val="bg2">
                  <a:lumMod val="1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Психофизиологический блок критериев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  <a:latin typeface="Arial Narrow" pitchFamily="34" charset="0"/>
              </a:rPr>
              <a:t>Контроль за психофизиологическим состоянием обучающихся в ходе уроков для оценки влияния урока на их здоровье.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  <a:latin typeface="Arial Narrow" pitchFamily="34" charset="0"/>
              </a:rPr>
              <a:t>Обеспечение оптимального соотношения физической нагрузки и информационного компонента урока без информационной перегрузки учащихся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  <a:latin typeface="Arial Narrow" pitchFamily="34" charset="0"/>
              </a:rPr>
              <a:t>Контроль за временным совпадением основной информационной нагрузки урока и фазы устойчивой работоспособности обучающихся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  <a:latin typeface="Arial Narrow" pitchFamily="34" charset="0"/>
              </a:rPr>
              <a:t>Учет естественных биоритмов, индивидуальных особенностей учащихся в ходе учебного процесса</a:t>
            </a:r>
            <a:endParaRPr lang="ru-RU" sz="1800" dirty="0">
              <a:solidFill>
                <a:schemeClr val="bg2">
                  <a:lumMod val="1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857232"/>
            <a:ext cx="8258204" cy="5150059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Санитарно-гигиенический и медицинский блок критериев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Соответствие санитарно-гигиенических условий обучения требованиям </a:t>
            </a:r>
            <a:r>
              <a:rPr lang="ru-RU" sz="1800" dirty="0" err="1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СанПиНов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Контроль за осанкой учащихся и рассадка учеников с учетом состояния их зрения, коррекция освещения в классе, проведение упражнений по гигиене зрения</a:t>
            </a:r>
          </a:p>
          <a:p>
            <a:pPr>
              <a:buNone/>
            </a:pPr>
            <a:endParaRPr lang="ru-RU" sz="18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Физкультурно-оздоровительный блок критериев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Проведение на каждом уроке физкультминуток и пауз общего и специального воздействия.</a:t>
            </a:r>
            <a:endParaRPr lang="ru-RU" sz="1800" dirty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542928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Санитарно-гигиенические требования</a:t>
            </a:r>
          </a:p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Подбор адекватных возрасту форм и методов ведения урока</a:t>
            </a:r>
          </a:p>
          <a:p>
            <a:r>
              <a:rPr lang="ru-RU" sz="2000" b="1" dirty="0" err="1" smtClean="0">
                <a:solidFill>
                  <a:schemeClr val="bg2">
                    <a:lumMod val="25000"/>
                  </a:schemeClr>
                </a:solidFill>
              </a:rPr>
              <a:t>Здоровьесберегающее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 построение урока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(приветствие учителя стоя – создание позитивного настроя на урок, повышение концентрации внимания, постановка цели и задач урока, описание плана занятия, видов учебной деятельности)</a:t>
            </a:r>
          </a:p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Темп и ритм урока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(ритмичность означает плавное чередование на уроке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микрофаз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напяжения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и отдыха)</a:t>
            </a:r>
          </a:p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Длительность основных видов учебной деятельности обучающихся</a:t>
            </a:r>
          </a:p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Смена видов деятельности на уроке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(у младших школьников каждые 8 минут)</a:t>
            </a:r>
          </a:p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Профилактика утомления учащихся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(регулярные разнообразные физкультурные паузы)</a:t>
            </a:r>
          </a:p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Привлечение в ходе урока всех возможных модальностей восприятия обучающихся: зрения, слуха, осязания, обоняния.</a:t>
            </a:r>
            <a:endParaRPr lang="ru-RU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rgbClr val="0070C0"/>
                </a:solidFill>
              </a:rPr>
              <a:t>Здоровьеохранные</a:t>
            </a:r>
            <a:r>
              <a:rPr lang="ru-RU" sz="2400" dirty="0" smtClean="0">
                <a:solidFill>
                  <a:srgbClr val="0070C0"/>
                </a:solidFill>
              </a:rPr>
              <a:t> требования к организации урока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518</TotalTime>
  <Words>984</Words>
  <Application>Microsoft Office PowerPoint</Application>
  <PresentationFormat>Экран (4:3)</PresentationFormat>
  <Paragraphs>118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ЗДОРОВЬЕСБЕРЕГАЮЩАЯ ОРГАНИЗАЦИЯ УРОКА</vt:lpstr>
      <vt:lpstr>Слайд 2</vt:lpstr>
      <vt:lpstr>Слайд 3</vt:lpstr>
      <vt:lpstr>           Задачи учителя</vt:lpstr>
      <vt:lpstr>   НАПРАВЛЕНИЯ КОНТРОЛЯ УЧИТЕЛЯ</vt:lpstr>
      <vt:lpstr>Принципы здоровьесберегающих технологий </vt:lpstr>
      <vt:lpstr>Слайд 7</vt:lpstr>
      <vt:lpstr>Слайд 8</vt:lpstr>
      <vt:lpstr>Здоровьеохранные требования к организации урока</vt:lpstr>
      <vt:lpstr>Слайд 10</vt:lpstr>
      <vt:lpstr>Правила построения урока с позиций здоровьесбережения</vt:lpstr>
      <vt:lpstr>Слайд 12</vt:lpstr>
      <vt:lpstr>Слайд 13</vt:lpstr>
      <vt:lpstr>Требования к физкультурным паузам</vt:lpstr>
      <vt:lpstr>Типичные ошибки при использовании физкультурных пауз</vt:lpstr>
    </vt:vector>
  </TitlesOfParts>
  <Company>МБОУ СОШ 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ЗДОРОВЬЕСБЕРЕГАЮЩАЯ ОРГАНИЗАЦИЯ УРОКА</dc:title>
  <dc:creator>k415</dc:creator>
  <cp:lastModifiedBy>k415</cp:lastModifiedBy>
  <cp:revision>52</cp:revision>
  <dcterms:created xsi:type="dcterms:W3CDTF">2013-04-29T09:07:38Z</dcterms:created>
  <dcterms:modified xsi:type="dcterms:W3CDTF">2013-05-17T09:07:52Z</dcterms:modified>
</cp:coreProperties>
</file>