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6056-7D5D-42D6-A7BD-5BEABA75015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7883-DCB3-4F2A-B36D-9B976D709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9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1pPr>
            <a:lvl2pPr marL="651344" indent="-250517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2pPr>
            <a:lvl3pPr marL="1002068" indent="-200414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3pPr>
            <a:lvl4pPr marL="1402895" indent="-200414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4pPr>
            <a:lvl5pPr marL="1803723" indent="-200414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5pPr>
            <a:lvl6pPr marL="2204550" indent="-200414" defTabSz="392477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6pPr>
            <a:lvl7pPr marL="2605377" indent="-200414" defTabSz="392477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7pPr>
            <a:lvl8pPr marL="3006204" indent="-200414" defTabSz="392477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8pPr>
            <a:lvl9pPr marL="3407032" indent="-200414" defTabSz="392477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kumimoji="1" sz="21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9pPr>
          </a:lstStyle>
          <a:p>
            <a:fld id="{867E56C3-15D6-4404-9996-068880EC1207}" type="slidenum">
              <a:rPr kumimoji="0" lang="en-GB" altLang="ru-RU" sz="1200">
                <a:solidFill>
                  <a:srgbClr val="000000"/>
                </a:solidFill>
                <a:cs typeface="DejaVu Sans" charset="0"/>
              </a:rPr>
              <a:pPr/>
              <a:t>1</a:t>
            </a:fld>
            <a:endParaRPr kumimoji="0" lang="en-GB" altLang="ru-RU" sz="120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defTabSz="393787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ru-RU">
              <a:solidFill>
                <a:prstClr val="white"/>
              </a:solidFill>
              <a:ea typeface="Arial" charset="0"/>
              <a:cs typeface="DejaVu Sans" charset="0"/>
            </a:endParaRPr>
          </a:p>
        </p:txBody>
      </p:sp>
      <p:sp>
        <p:nvSpPr>
          <p:cNvPr id="40962" name="Text Box 2"/>
          <p:cNvSpPr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393787"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AC20-8C6F-486F-9EFA-B2BF677F3C0F}" type="datetime4">
              <a:rPr lang="en-US" altLang="ru-RU" smtClean="0"/>
              <a:pPr/>
              <a:t>February 17, 2015</a:t>
            </a:fld>
            <a:endParaRPr lang="en-US" alt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BD7DE-E947-4BED-B6B1-B782FAA98D00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8B630-5B9F-4A6F-B911-2CE75C77390F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9658F-6524-4573-B1BC-E0C3EDAA2DD0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BB6AF-25A5-4EC6-9504-1AE516BAE4E3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429A1-D32C-4319-B524-B0AFCEFE2C51}" type="datetime4">
              <a:rPr lang="en-US" altLang="ru-RU" smtClean="0"/>
              <a:pPr/>
              <a:t>February 17, 2015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D17-052D-401D-BC55-F2DCFFD6715C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AA4CA-EDAA-43A8-9E04-D98A54EAB6C3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EF91A-A8B0-4682-902A-7187B2180060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4593F-A2E1-4D04-8B2A-DA25094DF33D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DejaVu Sans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DejaVu Sans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defTabSz="406002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</a:pPr>
            <a:fld id="{1BC8A79D-65DE-4E68-9D10-401AE4AB528F}" type="slidenum">
              <a:rPr lang="en-GB" altLang="ru-RU" smtClean="0">
                <a:latin typeface="DejaVu Sans" charset="0"/>
              </a:rPr>
              <a:pPr defTabSz="406002" fontAlgn="base" hangingPunct="0">
                <a:lnSpc>
                  <a:spcPct val="7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‹#›</a:t>
            </a:fld>
            <a:endParaRPr lang="en-GB" altLang="ru-RU" smtClean="0">
              <a:latin typeface="DejaVu Sans" charset="0"/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71082-1683-4690-B798-2117B84AF1A5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D11B9-EB86-48F2-95D7-2E3F390C92CC}" type="slidenum">
              <a:rPr lang="en-GB" altLang="ru-RU" smtClean="0"/>
              <a:pPr/>
              <a:t>‹#›</a:t>
            </a:fld>
            <a:endParaRPr lang="en-GB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DejaVu Sans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DejaVu Sans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406002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</a:pPr>
            <a:fld id="{1BC8A79D-65DE-4E68-9D10-401AE4AB528F}" type="slidenum">
              <a:rPr lang="en-GB" altLang="ru-RU" smtClean="0">
                <a:latin typeface="DejaVu Sans" charset="0"/>
              </a:rPr>
              <a:pPr defTabSz="406002" fontAlgn="base" hangingPunct="0">
                <a:lnSpc>
                  <a:spcPct val="7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‹#›</a:t>
            </a:fld>
            <a:endParaRPr lang="en-GB" altLang="ru-RU" smtClean="0">
              <a:latin typeface="DejaVu Sans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3568" y="1844824"/>
            <a:ext cx="7776864" cy="283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597" tIns="40799" rIns="81597" bIns="4079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5pPr>
            <a:lvl6pPr marL="2514600" indent="-228600" defTabSz="44767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6pPr>
            <a:lvl7pPr marL="2971800" indent="-228600" defTabSz="44767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7pPr>
            <a:lvl8pPr marL="3429000" indent="-228600" defTabSz="44767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8pPr>
            <a:lvl9pPr marL="3886200" indent="-228600" defTabSz="44767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DejaVu Sans" charset="0"/>
                <a:cs typeface="Arial" pitchFamily="34" charset="0"/>
              </a:defRPr>
            </a:lvl9pPr>
          </a:lstStyle>
          <a:p>
            <a:pPr algn="ctr" defTabSz="40596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kumimoji="0" lang="ru-RU" altLang="ru-RU" sz="4000" dirty="0">
                <a:solidFill>
                  <a:srgbClr val="4700B8"/>
                </a:solidFill>
                <a:cs typeface="DejaVu Sans" charset="0"/>
              </a:rPr>
              <a:t>Повышение </a:t>
            </a:r>
            <a:r>
              <a:rPr kumimoji="0" lang="ru-RU" altLang="ru-RU" sz="4000" b="1" dirty="0">
                <a:solidFill>
                  <a:srgbClr val="4700B8"/>
                </a:solidFill>
                <a:cs typeface="DejaVu Sans" charset="0"/>
              </a:rPr>
              <a:t>правовой культуры </a:t>
            </a:r>
            <a:r>
              <a:rPr kumimoji="0" lang="ru-RU" altLang="ru-RU" sz="4000" dirty="0">
                <a:solidFill>
                  <a:srgbClr val="4700B8"/>
                </a:solidFill>
                <a:cs typeface="DejaVu Sans" charset="0"/>
              </a:rPr>
              <a:t>старшеклассников</a:t>
            </a:r>
          </a:p>
          <a:p>
            <a:pPr algn="ctr" defTabSz="40596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kumimoji="0" lang="ru-RU" altLang="ru-RU" sz="4000" dirty="0">
                <a:solidFill>
                  <a:srgbClr val="4700B8"/>
                </a:solidFill>
                <a:cs typeface="DejaVu Sans" charset="0"/>
              </a:rPr>
              <a:t>через элективный курс</a:t>
            </a:r>
          </a:p>
          <a:p>
            <a:pPr algn="ctr" defTabSz="40596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kumimoji="0" lang="ru-RU" altLang="ru-RU" sz="4000" dirty="0">
                <a:solidFill>
                  <a:srgbClr val="4700B8"/>
                </a:solidFill>
                <a:cs typeface="DejaVu Sans" charset="0"/>
              </a:rPr>
              <a:t> « </a:t>
            </a:r>
            <a:r>
              <a:rPr kumimoji="0" lang="ru-RU" altLang="ru-RU" sz="4000" i="1" dirty="0">
                <a:solidFill>
                  <a:srgbClr val="4700B8"/>
                </a:solidFill>
                <a:cs typeface="DejaVu Sans" charset="0"/>
              </a:rPr>
              <a:t>Права и ответственность несовершеннолетних</a:t>
            </a:r>
            <a:r>
              <a:rPr kumimoji="0" lang="ru-RU" altLang="ru-RU" sz="4000" dirty="0">
                <a:solidFill>
                  <a:srgbClr val="4700B8"/>
                </a:solidFill>
                <a:cs typeface="DejaVu Sans" charset="0"/>
              </a:rPr>
              <a:t>»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32962" y="2285524"/>
            <a:ext cx="6530400" cy="40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02" tIns="41451" rIns="82902" bIns="41451" anchor="ctr"/>
          <a:lstStyle/>
          <a:p>
            <a:pPr defTabSz="40731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ru-RU">
              <a:solidFill>
                <a:prstClr val="white"/>
              </a:solidFill>
              <a:ea typeface="Arial" charset="0"/>
              <a:cs typeface="DejaVu Sans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652964" y="-326915"/>
            <a:ext cx="164160" cy="40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02" tIns="41451" rIns="82902" bIns="41451" anchor="ctr"/>
          <a:lstStyle/>
          <a:p>
            <a:pPr defTabSz="407315" fontAlgn="base" hangingPunct="0">
              <a:lnSpc>
                <a:spcPct val="7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ru-RU">
              <a:solidFill>
                <a:prstClr val="white"/>
              </a:solidFill>
              <a:ea typeface="Arial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52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124744"/>
            <a:ext cx="686499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2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32.</a:t>
            </a:r>
            <a:r>
              <a:rPr lang="ru-RU" dirty="0"/>
              <a:t>Какой смысл вкладывают обществоведы в понятие «трудовой договор»? Привлекая знания обществоведческого курса составьте два предложения: одно, содержащее информацию об особенностях заключения трудового </a:t>
            </a:r>
            <a:r>
              <a:rPr lang="ru-RU" dirty="0" smtClean="0"/>
              <a:t>договора с несовершеннолетними, </a:t>
            </a:r>
            <a:r>
              <a:rPr lang="ru-RU" dirty="0"/>
              <a:t>другое , раскрывающее любое основание прекращения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6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/>
              <a:t>34</a:t>
            </a:r>
            <a:r>
              <a:rPr lang="ru-RU" sz="2000" dirty="0" smtClean="0"/>
              <a:t>. Владелец интернет-магазина заключил срочный трудовой договор с тремя 15-летними учащимися профессионального лицея. В соответствии с условиями договора каждый должен выполнять работы по упаковке покупок клиентов магазина в течение учебного года 4 раза в неделю, с 12.00 до 23.00 с часовым перерывом на обед. Какие нарушения были допущены при заключении договора? Укажите три нарушения.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b="1" dirty="0" smtClean="0"/>
              <a:t>33</a:t>
            </a:r>
            <a:r>
              <a:rPr lang="ru-RU" sz="2000" dirty="0" smtClean="0"/>
              <a:t>. Приведите три примера ,иллюстрирующие защиту прав несовершеннолетних по трудовому законодательству.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6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Виды деятельности и контроля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Работа с источниками (КЗоТ, Административный кодекс и др.)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Работа с текстами по теме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Игровые консультации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Правовые практикумы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Работа со схемами, таблицами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Лекции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Защита мини проектов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Составление презентаций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93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89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772816"/>
            <a:ext cx="6480720" cy="158417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0" dirty="0" smtClean="0">
                <a:solidFill>
                  <a:srgbClr val="4700B8"/>
                </a:solidFill>
                <a:effectLst/>
                <a:ea typeface="+mn-ea"/>
              </a:rPr>
              <a:t>Выступление на педагогической конференции </a:t>
            </a:r>
            <a:br>
              <a:rPr lang="ru-RU" sz="2800" b="0" dirty="0" smtClean="0">
                <a:solidFill>
                  <a:srgbClr val="4700B8"/>
                </a:solidFill>
                <a:effectLst/>
                <a:ea typeface="+mn-ea"/>
              </a:rPr>
            </a:br>
            <a:r>
              <a:rPr lang="ru-RU" sz="2200" b="0" dirty="0" smtClean="0">
                <a:solidFill>
                  <a:srgbClr val="4700B8"/>
                </a:solidFill>
                <a:effectLst/>
                <a:ea typeface="+mn-ea"/>
              </a:rPr>
              <a:t>секция учителей истории и обществознания</a:t>
            </a:r>
            <a:br>
              <a:rPr lang="ru-RU" sz="2200" b="0" dirty="0" smtClean="0">
                <a:solidFill>
                  <a:srgbClr val="4700B8"/>
                </a:solidFill>
                <a:effectLst/>
                <a:ea typeface="+mn-ea"/>
              </a:rPr>
            </a:br>
            <a:r>
              <a:rPr lang="ru-RU" sz="1600" b="0" dirty="0" smtClean="0">
                <a:solidFill>
                  <a:srgbClr val="4700B8"/>
                </a:solidFill>
                <a:effectLst/>
                <a:ea typeface="+mn-ea"/>
              </a:rPr>
              <a:t>февраль 2015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4581128"/>
            <a:ext cx="5653180" cy="861843"/>
          </a:xfrm>
        </p:spPr>
        <p:txBody>
          <a:bodyPr/>
          <a:lstStyle/>
          <a:p>
            <a:pPr algn="ctr"/>
            <a:r>
              <a:rPr lang="ru-RU" dirty="0" smtClean="0"/>
              <a:t>Учитель истории и обществознания Обух Л.В.</a:t>
            </a:r>
          </a:p>
          <a:p>
            <a:pPr algn="ctr"/>
            <a:r>
              <a:rPr lang="ru-RU" dirty="0" smtClean="0"/>
              <a:t>ГБОУ СОШ </a:t>
            </a:r>
            <a:r>
              <a:rPr lang="ru-RU" dirty="0" err="1" smtClean="0"/>
              <a:t>с.Утевка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7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476250"/>
            <a:ext cx="8100392" cy="6192838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 smtClean="0">
                <a:effectLst/>
                <a:latin typeface="Times New Roman"/>
                <a:ea typeface="Calibri"/>
                <a:cs typeface="Times New Roman"/>
              </a:rPr>
              <a:t>           Правовое образование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это  находящаяся в рамках образовательного процесса и организованная на идее права </a:t>
            </a:r>
            <a:r>
              <a:rPr lang="ru-RU" sz="2400" u="sng" dirty="0" smtClean="0">
                <a:effectLst/>
                <a:latin typeface="Times New Roman"/>
                <a:ea typeface="Calibri"/>
                <a:cs typeface="Times New Roman"/>
              </a:rPr>
              <a:t>система воспитательных и обучающих действий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, направленных на создание условий для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формирования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у детей: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    -     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уважения к праву ;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     собственных представлений и установок,   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   основанных на    современных правовых ценностях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   общества;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-      компетенций, достаточных для защиты прав, свобод 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    и законных интересов личности и правомерной </a:t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    реализации ее гражданской позиции.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4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6815311" cy="4680520"/>
          </a:xfrm>
        </p:spPr>
        <p:txBody>
          <a:bodyPr/>
          <a:lstStyle/>
          <a:p>
            <a:pPr marL="182820" indent="0">
              <a:buNone/>
            </a:pP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1 этап- Начальная школа 1-4 классы</a:t>
            </a:r>
            <a:b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effectLst/>
                <a:ea typeface="Calibri"/>
              </a:rPr>
              <a:t> </a:t>
            </a:r>
            <a:r>
              <a:rPr lang="ru-RU" sz="2000" dirty="0" smtClean="0">
                <a:effectLst/>
                <a:ea typeface="Calibri"/>
              </a:rPr>
              <a:t>           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Д</a:t>
            </a:r>
            <a:r>
              <a:rPr lang="ru-RU" sz="2000" dirty="0" smtClean="0">
                <a:effectLst/>
              </a:rPr>
              <a:t>етям </a:t>
            </a:r>
            <a:r>
              <a:rPr lang="ru-RU" sz="2000" dirty="0">
                <a:effectLst/>
              </a:rPr>
              <a:t>открываются смысл и </a:t>
            </a:r>
            <a:r>
              <a:rPr lang="ru-RU" sz="2000" dirty="0" smtClean="0">
                <a:effectLst/>
              </a:rPr>
              <a:t>значение 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            правовых </a:t>
            </a:r>
            <a:r>
              <a:rPr lang="ru-RU" sz="2000" dirty="0">
                <a:effectLst/>
              </a:rPr>
              <a:t>отношений в школе</a:t>
            </a: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2 этап-</a:t>
            </a:r>
            <a:r>
              <a:rPr lang="ru-RU" sz="28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Основная школа 5-9классы</a:t>
            </a:r>
            <a:br>
              <a:rPr lang="ru-RU" sz="28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                    </a:t>
            </a: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ru-RU" sz="2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курс обществознания)</a:t>
            </a:r>
            <a:b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                    </a:t>
            </a:r>
            <a:r>
              <a:rPr lang="ru-RU" sz="2000" dirty="0" smtClean="0">
                <a:effectLst/>
              </a:rPr>
              <a:t>Учащиеся </a:t>
            </a:r>
            <a:r>
              <a:rPr lang="ru-RU" sz="2000" dirty="0">
                <a:effectLst/>
              </a:rPr>
              <a:t>приобретают основы </a:t>
            </a:r>
            <a:r>
              <a:rPr lang="ru-RU" sz="2000" dirty="0" smtClean="0">
                <a:effectLst/>
              </a:rPr>
              <a:t>правовых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                знаний, перед </a:t>
            </a:r>
            <a:r>
              <a:rPr lang="ru-RU" sz="2000" dirty="0">
                <a:effectLst/>
              </a:rPr>
              <a:t>ребенком полностью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                раскрываются </a:t>
            </a:r>
            <a:r>
              <a:rPr lang="ru-RU" sz="2000" dirty="0">
                <a:effectLst/>
              </a:rPr>
              <a:t>все составляющие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                правового образования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7021333" cy="5616623"/>
          </a:xfrm>
        </p:spPr>
        <p:txBody>
          <a:bodyPr/>
          <a:lstStyle/>
          <a:p>
            <a:pPr marL="46070" lvl="0" indent="0">
              <a:spcBef>
                <a:spcPct val="20000"/>
              </a:spcBef>
              <a:spcAft>
                <a:spcPts val="295"/>
              </a:spcAft>
              <a:buNone/>
            </a:pP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3 этап-</a:t>
            </a:r>
            <a:r>
              <a:rPr lang="ru-RU" sz="28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Старшая  школа 10-11классы</a:t>
            </a:r>
            <a:br>
              <a:rPr lang="ru-RU" sz="28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  <a:t>                                         (профильная)</a:t>
            </a:r>
            <a:br>
              <a:rPr lang="ru-RU" sz="20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Calibri"/>
                <a:cs typeface="Times New Roman"/>
              </a:rPr>
            </a:br>
            <a:r>
              <a:rPr kumimoji="1" lang="ru-RU" sz="2200" b="0" dirty="0">
                <a:solidFill>
                  <a:srgbClr val="404040"/>
                </a:solidFill>
                <a:effectLst/>
                <a:ea typeface="Calibri"/>
              </a:rPr>
              <a:t>           </a:t>
            </a:r>
            <a:r>
              <a:rPr kumimoji="1" lang="ru-RU" sz="2200" b="0" dirty="0" smtClean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Учащиеся получают (в </a:t>
            </a:r>
            <a:r>
              <a:rPr kumimoji="1" lang="ru-RU" sz="2400" dirty="0" err="1" smtClean="0">
                <a:solidFill>
                  <a:srgbClr val="404040"/>
                </a:solidFill>
                <a:effectLst/>
              </a:rPr>
              <a:t>зависимосити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от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избранного профиля)систематические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(углубленные) знания в области права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,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 разрабатывают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и реализуют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различные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социальные проекты, связанные с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/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деятельностью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внутри школы и за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ее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пределами, расширяется сфера их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/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>
                <a:solidFill>
                  <a:srgbClr val="404040"/>
                </a:solidFill>
                <a:effectLst/>
              </a:rPr>
              <a:t>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действия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и ответственности </a:t>
            </a: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в</a:t>
            </a:r>
            <a:br>
              <a:rPr kumimoji="1" lang="ru-RU" sz="2400" dirty="0" smtClean="0">
                <a:solidFill>
                  <a:srgbClr val="404040"/>
                </a:solidFill>
                <a:effectLst/>
              </a:rPr>
            </a:br>
            <a:r>
              <a:rPr kumimoji="1" lang="ru-RU" sz="2400" dirty="0" smtClean="0">
                <a:solidFill>
                  <a:srgbClr val="404040"/>
                </a:solidFill>
                <a:effectLst/>
              </a:rPr>
              <a:t>           школьном </a:t>
            </a:r>
            <a:r>
              <a:rPr kumimoji="1" lang="ru-RU" sz="2400" dirty="0">
                <a:solidFill>
                  <a:srgbClr val="404040"/>
                </a:solidFill>
                <a:effectLst/>
              </a:rPr>
              <a:t>правовом пространстве</a:t>
            </a:r>
            <a:r>
              <a:rPr kumimoji="1" lang="ru-RU" sz="2200" b="0" dirty="0">
                <a:solidFill>
                  <a:srgbClr val="404040"/>
                </a:solidFill>
                <a:effectLst/>
              </a:rPr>
              <a:t>.</a:t>
            </a:r>
            <a:br>
              <a:rPr kumimoji="1" lang="ru-RU" sz="2200" b="0" dirty="0">
                <a:solidFill>
                  <a:srgbClr val="404040"/>
                </a:solidFill>
                <a:effectLst/>
              </a:rPr>
            </a:br>
            <a:r>
              <a:rPr kumimoji="1" lang="ru-RU" sz="2200" b="0" dirty="0">
                <a:solidFill>
                  <a:srgbClr val="404040"/>
                </a:solidFill>
                <a:effectLst/>
              </a:rPr>
              <a:t/>
            </a:r>
            <a:br>
              <a:rPr kumimoji="1" lang="ru-RU" sz="2200" b="0" dirty="0">
                <a:solidFill>
                  <a:srgbClr val="404040"/>
                </a:solidFill>
                <a:effectLst/>
              </a:rPr>
            </a:b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632848" cy="6408711"/>
          </a:xfrm>
        </p:spPr>
        <p:txBody>
          <a:bodyPr/>
          <a:lstStyle/>
          <a:p>
            <a:pPr marL="182820" indent="0">
              <a:buNone/>
            </a:pPr>
            <a:r>
              <a:rPr lang="ru-RU" sz="2400" i="1" dirty="0" smtClean="0">
                <a:effectLst/>
              </a:rPr>
              <a:t/>
            </a:r>
            <a:br>
              <a:rPr lang="ru-RU" sz="2400" i="1" dirty="0" smtClean="0">
                <a:effectLst/>
              </a:rPr>
            </a:b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2400" i="1" dirty="0" smtClean="0">
                <a:effectLst/>
              </a:rPr>
              <a:t>    Элективные </a:t>
            </a:r>
            <a:r>
              <a:rPr lang="ru-RU" sz="2400" i="1" dirty="0">
                <a:effectLst/>
              </a:rPr>
              <a:t>учебные предметы (элективные курсы</a:t>
            </a:r>
            <a:r>
              <a:rPr lang="ru-RU" sz="2400" dirty="0">
                <a:effectLst/>
              </a:rPr>
              <a:t>) – обязательные для посещения курсы по выбору учащихся, входящие в состав профиля обучения на старшей ступени школы.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Элективные курсы обеспечивают </a:t>
            </a:r>
            <a:r>
              <a:rPr lang="ru-RU" sz="2400" i="1" dirty="0">
                <a:effectLst/>
              </a:rPr>
              <a:t>повышенный уровень</a:t>
            </a:r>
            <a:r>
              <a:rPr lang="ru-RU" sz="2400" dirty="0">
                <a:effectLst/>
              </a:rPr>
              <a:t> освоения одного из профильных учебных предметов </a:t>
            </a:r>
            <a:r>
              <a:rPr lang="ru-RU" sz="2400" dirty="0" smtClean="0">
                <a:effectLst/>
              </a:rPr>
              <a:t> (право)</a:t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1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704856" cy="2952328"/>
          </a:xfrm>
        </p:spPr>
        <p:txBody>
          <a:bodyPr>
            <a:normAutofit/>
          </a:bodyPr>
          <a:lstStyle/>
          <a:p>
            <a:pPr marL="182820" indent="0" algn="ctr">
              <a:buNone/>
            </a:pPr>
            <a:r>
              <a:rPr lang="ru-RU" sz="2400" i="1" dirty="0" smtClean="0">
                <a:effectLst/>
              </a:rPr>
              <a:t>      Элективный курс</a:t>
            </a:r>
            <a:br>
              <a:rPr lang="ru-RU" sz="2400" i="1" dirty="0" smtClean="0">
                <a:effectLst/>
              </a:rPr>
            </a:br>
            <a:r>
              <a:rPr lang="ru-RU" sz="3600" i="1" dirty="0" smtClean="0">
                <a:effectLst/>
              </a:rPr>
              <a:t> </a:t>
            </a:r>
            <a:r>
              <a:rPr lang="ru-RU" sz="3600" i="1" dirty="0">
                <a:effectLst/>
              </a:rPr>
              <a:t>«Права и ответственность </a:t>
            </a:r>
            <a:r>
              <a:rPr lang="ru-RU" sz="3600" i="1" dirty="0" smtClean="0">
                <a:effectLst/>
              </a:rPr>
              <a:t>несовершеннолетних»</a:t>
            </a:r>
            <a:br>
              <a:rPr lang="ru-RU" sz="3600" i="1" dirty="0" smtClean="0">
                <a:effectLst/>
              </a:rPr>
            </a:br>
            <a:r>
              <a:rPr lang="ru-RU" sz="3200" i="1" dirty="0" smtClean="0">
                <a:effectLst/>
              </a:rPr>
              <a:t/>
            </a:r>
            <a:br>
              <a:rPr lang="ru-RU" sz="3200" i="1" dirty="0" smtClean="0">
                <a:effectLst/>
              </a:rPr>
            </a:br>
            <a:r>
              <a:rPr lang="ru-RU" sz="2400" i="1" dirty="0" smtClean="0">
                <a:effectLst/>
              </a:rPr>
              <a:t>         (</a:t>
            </a:r>
            <a:r>
              <a:rPr lang="ru-RU" sz="2400" i="1" dirty="0">
                <a:effectLst/>
              </a:rPr>
              <a:t>Модифицированная </a:t>
            </a:r>
            <a:r>
              <a:rPr lang="ru-RU" sz="2400" i="1" dirty="0" smtClean="0">
                <a:effectLst/>
              </a:rPr>
              <a:t>программа)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13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126408" cy="6408712"/>
          </a:xfrm>
        </p:spPr>
        <p:txBody>
          <a:bodyPr/>
          <a:lstStyle/>
          <a:p>
            <a:endParaRPr lang="ru-RU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84887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6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2438"/>
            <a:ext cx="7776864" cy="595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7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218</Words>
  <Application>Microsoft Office PowerPoint</Application>
  <PresentationFormat>Экран (4:3)</PresentationFormat>
  <Paragraphs>26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PowerPoint</vt:lpstr>
      <vt:lpstr>Выступление на педагогической конференции  секция учителей истории и обществознания февраль 2015</vt:lpstr>
      <vt:lpstr>           Правовое образование – это  находящаяся в рамках образовательного процесса и организованная на идее права система воспитательных и обучающих действий, направленных на создание условий для формирования у детей:       -      уважения к праву ;       -     собственных представлений и установок,               основанных на    современных правовых ценностях            общества;       -      компетенций, достаточных для защиты прав, свобод              и законных интересов личности и правомерной              реализации ее гражданской позиции. </vt:lpstr>
      <vt:lpstr> 1 этап- Начальная школа 1-4 классы               Детям открываются смысл и значение                правовых отношений в школе  2 этап- Основная школа 5-9классы                         ( курс обществознания)                      Учащиеся приобретают основы правовых                   знаний, перед ребенком полностью                    раскрываются все составляющие                    правового образования  </vt:lpstr>
      <vt:lpstr>3 этап- Старшая  школа 10-11классы                                          (профильная)             Учащиеся получают (в зависимосити от            избранного профиля)систематические            (углубленные) знания в области права,            разрабатывают и реализуют различные            социальные проекты, связанные с             деятельностью внутри школы и за ее            пределами, расширяется сфера их             действия и ответственности в            школьном правовом пространстве.  </vt:lpstr>
      <vt:lpstr>      Элективные учебные предметы (элективные курсы) – обязательные для посещения курсы по выбору учащихся, входящие в состав профиля обучения на старшей ступени школы.        Элективные курсы обеспечивают повышенный уровень освоения одного из профильных учебных предметов  (право)  </vt:lpstr>
      <vt:lpstr>      Элективный курс  «Права и ответственность несовершеннолетних»           (Модифицированная программа)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деятельности и контроля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17</cp:revision>
  <dcterms:created xsi:type="dcterms:W3CDTF">2015-02-17T14:23:30Z</dcterms:created>
  <dcterms:modified xsi:type="dcterms:W3CDTF">2015-02-17T18:06:09Z</dcterms:modified>
</cp:coreProperties>
</file>