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D5F1-9F43-4C9B-BFA3-2A84FBDEA93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A0BD3-A1A2-43EF-9EC3-5585C5409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0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0BD3-A1A2-43EF-9EC3-5585C54093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6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0BD3-A1A2-43EF-9EC3-5585C54093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0BD3-A1A2-43EF-9EC3-5585C54093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0BD3-A1A2-43EF-9EC3-5585C54093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1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0BD3-A1A2-43EF-9EC3-5585C54093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0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1772816"/>
            <a:ext cx="69878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КОМПЛЕКСНЫЙ АНАЛИЗ ТЕКСТА.</a:t>
            </a:r>
          </a:p>
          <a:p>
            <a:r>
              <a:rPr lang="ru-RU" sz="3200" b="1" dirty="0" smtClean="0"/>
              <a:t> М. И. ПЫЛЯЕВ «ЗАБАВНАЯ СВИТА»</a:t>
            </a:r>
          </a:p>
          <a:p>
            <a:endParaRPr lang="ru-RU" sz="3200" b="1" dirty="0"/>
          </a:p>
          <a:p>
            <a:r>
              <a:rPr lang="ru-RU" sz="3200" b="1" dirty="0" smtClean="0">
                <a:solidFill>
                  <a:srgbClr val="FFFF00"/>
                </a:solidFill>
              </a:rPr>
              <a:t>Презентацию выполнила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О. В. </a:t>
            </a:r>
            <a:r>
              <a:rPr lang="ru-RU" sz="3200" b="1" dirty="0" err="1" smtClean="0">
                <a:solidFill>
                  <a:srgbClr val="FFFF00"/>
                </a:solidFill>
              </a:rPr>
              <a:t>Овчинникова</a:t>
            </a:r>
            <a:r>
              <a:rPr lang="ru-RU" sz="3200" b="1" dirty="0" smtClean="0">
                <a:solidFill>
                  <a:srgbClr val="FFFF00"/>
                </a:solidFill>
              </a:rPr>
              <a:t>, учитель русского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я</a:t>
            </a:r>
            <a:r>
              <a:rPr lang="ru-RU" sz="3200" b="1" dirty="0" smtClean="0">
                <a:solidFill>
                  <a:srgbClr val="FFFF00"/>
                </a:solidFill>
              </a:rPr>
              <a:t>зыка и литературы МАОУ «СОШ№8»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г</a:t>
            </a:r>
            <a:r>
              <a:rPr lang="ru-RU" sz="3200" b="1" dirty="0" smtClean="0">
                <a:solidFill>
                  <a:srgbClr val="FFFF00"/>
                </a:solidFill>
              </a:rPr>
              <a:t>. Назарово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849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Уличные </a:t>
            </a:r>
            <a:r>
              <a:rPr lang="ru-RU" b="1" dirty="0"/>
              <a:t>проказники и их шалости</a:t>
            </a:r>
            <a:r>
              <a:rPr lang="ru-RU" b="1" dirty="0" smtClean="0"/>
              <a:t>.</a:t>
            </a:r>
          </a:p>
          <a:p>
            <a:r>
              <a:rPr lang="ru-RU" sz="2400" b="1" dirty="0" smtClean="0"/>
              <a:t>«…новости</a:t>
            </a:r>
            <a:r>
              <a:rPr lang="ru-RU" sz="2400" b="1" dirty="0"/>
              <a:t>, фабрикованные этими шутниками. Так, однажды возле Измайловского моста, по Фонтанке </a:t>
            </a:r>
            <a:r>
              <a:rPr lang="ru-RU" sz="2400" b="1" dirty="0" smtClean="0"/>
              <a:t>плыла шляпа</a:t>
            </a:r>
            <a:r>
              <a:rPr lang="ru-RU" sz="2400" b="1" dirty="0"/>
              <a:t>. Шляпа, как все шляпы - круглая, черная, не слишком новая, не слишком старая, шляпа плыла себе, да и только.</a:t>
            </a:r>
            <a:br>
              <a:rPr lang="ru-RU" sz="2400" b="1" dirty="0"/>
            </a:br>
            <a:r>
              <a:rPr lang="ru-RU" sz="2400" b="1" dirty="0"/>
              <a:t>      Казалось, кому до неё какое дело. Но зеваки любят смотреть на все, и толпы стали собираться на набережной смотреть на шляпу, толковать о ней и наблюдать, как она продолжает свой путь. На это дешевое зрелище подоспели и наши проказники. </a:t>
            </a:r>
            <a:r>
              <a:rPr lang="ru-RU" sz="2400" b="1" dirty="0">
                <a:solidFill>
                  <a:srgbClr val="FFFF00"/>
                </a:solidFill>
              </a:rPr>
              <a:t>Жильцы домов по Фонтанке, увидев из окон стечение публики, посылали горничных и лакеев узнать, что такое случилось, и в разных частях города получали разные ответы, которые усердно рассказывали </a:t>
            </a:r>
            <a:r>
              <a:rPr lang="ru-RU" sz="2400" b="1" dirty="0" smtClean="0">
                <a:solidFill>
                  <a:srgbClr val="FFFF00"/>
                </a:solidFill>
              </a:rPr>
              <a:t>шутники….»</a:t>
            </a:r>
          </a:p>
          <a:p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НАЧИНАЕМ РАБОТУ С ТЕКСТОМ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Работа в </a:t>
            </a:r>
            <a:r>
              <a:rPr lang="ru-RU" sz="2400" b="1" dirty="0" smtClean="0"/>
              <a:t>группах </a:t>
            </a:r>
            <a:r>
              <a:rPr lang="ru-RU" sz="2400" b="1" dirty="0"/>
              <a:t>постоянного </a:t>
            </a:r>
            <a:r>
              <a:rPr lang="ru-RU" sz="2400" b="1" dirty="0" smtClean="0"/>
              <a:t>состава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/>
              <a:t>Раскройте тетради для </a:t>
            </a:r>
            <a:endParaRPr lang="en-US" sz="3600" b="1" dirty="0"/>
          </a:p>
          <a:p>
            <a:r>
              <a:rPr lang="ru-RU" sz="3600" b="1" dirty="0" smtClean="0"/>
              <a:t>комплексного анализа. </a:t>
            </a:r>
            <a:endParaRPr lang="en-US" sz="3600" b="1" dirty="0" smtClean="0"/>
          </a:p>
          <a:p>
            <a:r>
              <a:rPr lang="ru-RU" sz="3600" b="1" dirty="0" smtClean="0"/>
              <a:t>ТЕКСТ № 4.</a:t>
            </a:r>
          </a:p>
          <a:p>
            <a:r>
              <a:rPr lang="ru-RU" sz="3600" b="1" dirty="0" smtClean="0"/>
              <a:t>Поэтапно выполняем задания </a:t>
            </a:r>
          </a:p>
          <a:p>
            <a:r>
              <a:rPr lang="ru-RU" sz="3600" b="1" dirty="0" smtClean="0"/>
              <a:t>(после каждого задания – выступление от групп, полемика)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Итог урока. Сдача тетрадей.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Д.З.: написать сочинение по тексту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«Забавная свита» в формате ЕГЭ</a:t>
            </a:r>
          </a:p>
          <a:p>
            <a:endParaRPr lang="ru-RU" sz="3600" b="1" dirty="0"/>
          </a:p>
          <a:p>
            <a:endParaRPr lang="ru-RU" sz="3600" b="1" dirty="0"/>
          </a:p>
        </p:txBody>
      </p:sp>
      <p:pic>
        <p:nvPicPr>
          <p:cNvPr id="4" name="Picture 4" descr="http://blog.klabusterbeere.nl/wp-content/uploads/2010/01/schwiegermama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116632"/>
            <a:ext cx="1800809" cy="263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ЭПИГРАФ: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76470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711860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 «Замечательно, что в простом сословии, </a:t>
            </a:r>
            <a:endParaRPr lang="en-US" sz="3200" b="1" dirty="0" smtClean="0"/>
          </a:p>
          <a:p>
            <a:r>
              <a:rPr lang="ru-RU" sz="3200" b="1" dirty="0" smtClean="0"/>
              <a:t>близком </a:t>
            </a:r>
            <a:r>
              <a:rPr lang="ru-RU" sz="3200" b="1" dirty="0"/>
              <a:t>к природе, редко      </a:t>
            </a:r>
            <a:endParaRPr lang="en-US" sz="3200" b="1" dirty="0" smtClean="0"/>
          </a:p>
          <a:p>
            <a:r>
              <a:rPr lang="ru-RU" sz="3200" b="1" dirty="0" smtClean="0"/>
              <a:t>встречаются </a:t>
            </a:r>
            <a:r>
              <a:rPr lang="ru-RU" sz="3200" b="1" dirty="0"/>
              <a:t>чудаки». </a:t>
            </a:r>
            <a:endParaRPr lang="en-US" sz="3200" b="1" dirty="0" smtClean="0"/>
          </a:p>
          <a:p>
            <a:r>
              <a:rPr lang="ru-RU" sz="3200" b="1" dirty="0" smtClean="0"/>
              <a:t>                                   М. </a:t>
            </a:r>
            <a:r>
              <a:rPr lang="ru-RU" sz="3200" b="1" dirty="0"/>
              <a:t>И. </a:t>
            </a:r>
            <a:r>
              <a:rPr lang="ru-RU" sz="3200" b="1" dirty="0" err="1"/>
              <a:t>Пыляев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281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Цели и задачи урока:</a:t>
            </a:r>
          </a:p>
          <a:p>
            <a:pPr lvl="0"/>
            <a:r>
              <a:rPr lang="ru-RU" sz="3200" b="1" dirty="0" smtClean="0"/>
              <a:t>- формирование </a:t>
            </a:r>
            <a:r>
              <a:rPr lang="ru-RU" sz="3200" b="1" dirty="0"/>
              <a:t>лингвистических и коммуникативных навыков;</a:t>
            </a:r>
          </a:p>
          <a:p>
            <a:pPr lvl="0"/>
            <a:r>
              <a:rPr lang="ru-RU" sz="3200" b="1" dirty="0" smtClean="0"/>
              <a:t>- развитие  </a:t>
            </a:r>
            <a:r>
              <a:rPr lang="ru-RU" sz="3200" b="1" dirty="0"/>
              <a:t>навыка  аналитической работы с </a:t>
            </a:r>
            <a:r>
              <a:rPr lang="ru-RU" sz="3200" b="1" dirty="0" smtClean="0"/>
              <a:t>текстом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963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20" y="0"/>
            <a:ext cx="916692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188639"/>
            <a:ext cx="5688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М. И. </a:t>
            </a:r>
            <a:r>
              <a:rPr lang="ru-RU" sz="2400" b="1" dirty="0" err="1"/>
              <a:t>Пыляев</a:t>
            </a:r>
            <a:r>
              <a:rPr lang="ru-RU" sz="2400" b="1" dirty="0"/>
              <a:t> – российский писатель, журналист</a:t>
            </a:r>
            <a:r>
              <a:rPr lang="ru-RU" sz="2400" b="1" dirty="0" smtClean="0"/>
              <a:t>, </a:t>
            </a:r>
            <a:r>
              <a:rPr lang="ru-RU" sz="2400" b="1" dirty="0"/>
              <a:t>знаток русской старины. Сегодня мы будем работать с отрывком из рассказа «ЗАБАВНАЯ СВИТА» из книги «Замечательные чудаки и оригиналы». </a:t>
            </a:r>
          </a:p>
        </p:txBody>
      </p:sp>
      <p:pic>
        <p:nvPicPr>
          <p:cNvPr id="3080" name="Picture 8" descr="Михаил Иванович Пыля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2816"/>
            <a:ext cx="2953816" cy="39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ib.aldebaran.ru/books/pylyaev_mihail/pylyaev_mihail_zamechatelnye_chudaki_i_originaly_sbornik/c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9048">
            <a:off x="933823" y="3115991"/>
            <a:ext cx="2003556" cy="31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lib.aldebaran.ru/books/pylyaev_mihail/pylyaev_mihail_zamechatelnye_chudaki_i_originaly_sbornik/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1386">
            <a:off x="1042340" y="2995651"/>
            <a:ext cx="2158811" cy="34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lib.aldebaran.ru/books/pylyaev_mihail/pylyaev_mihail_zamechatelnye_chudaki_i_originaly_sbornik/cov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2" y="2994569"/>
            <a:ext cx="2636399" cy="38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4149080"/>
            <a:ext cx="4320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FF00"/>
                </a:solidFill>
              </a:rPr>
              <a:t>Это самая знаменитая и веселая книга М. И. </a:t>
            </a:r>
            <a:r>
              <a:rPr lang="ru-RU" sz="2400" b="1" dirty="0" err="1">
                <a:solidFill>
                  <a:srgbClr val="FFFF00"/>
                </a:solidFill>
              </a:rPr>
              <a:t>Пыляева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Она  </a:t>
            </a:r>
            <a:r>
              <a:rPr lang="ru-RU" sz="2400" b="1" dirty="0">
                <a:solidFill>
                  <a:srgbClr val="FFFF00"/>
                </a:solidFill>
              </a:rPr>
              <a:t>является собранием курьезных рассказов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о </a:t>
            </a:r>
            <a:r>
              <a:rPr lang="ru-RU" sz="2400" b="1" dirty="0">
                <a:solidFill>
                  <a:srgbClr val="FFFF00"/>
                </a:solidFill>
              </a:rPr>
              <a:t>характерах россиян и причудах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быта </a:t>
            </a:r>
            <a:r>
              <a:rPr lang="ru-RU" sz="2400" b="1" dirty="0">
                <a:solidFill>
                  <a:srgbClr val="FFFF00"/>
                </a:solidFill>
              </a:rPr>
              <a:t>русской аристократии.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Писатель </a:t>
            </a:r>
            <a:r>
              <a:rPr lang="ru-RU" sz="2800" b="1" dirty="0"/>
              <a:t>был коллекционером тех прихотливых, на первый </a:t>
            </a:r>
            <a:r>
              <a:rPr lang="ru-RU" sz="2800" b="1" dirty="0" smtClean="0"/>
              <a:t>взгляд, </a:t>
            </a:r>
            <a:r>
              <a:rPr lang="ru-RU" sz="2800" b="1" dirty="0"/>
              <a:t>случайных «мелочей быта», из которых, если внимательно присмотреться, складывается повседневная жизнь и, так сказать, физиономия общества в тот или иной период его исторического развития. </a:t>
            </a:r>
          </a:p>
        </p:txBody>
      </p:sp>
      <p:pic>
        <p:nvPicPr>
          <p:cNvPr id="5" name="Picture 2" descr="http://www.belygorod.ru/img2/MasteraMirovoyZhivopisi/Used/00Brouwer_Dorfbaders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4644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uch-ra.ru/wp-content/uploads/2012/02/0_5a52b_813226c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2484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Его всегда </a:t>
            </a:r>
            <a:r>
              <a:rPr lang="ru-RU" sz="2800" b="1" dirty="0"/>
              <a:t>интересовали характерные черты </a:t>
            </a:r>
            <a:r>
              <a:rPr lang="ru-RU" sz="2800" b="1" dirty="0" smtClean="0"/>
              <a:t>отдельных представителей общества, </a:t>
            </a:r>
            <a:r>
              <a:rPr lang="ru-RU" sz="2800" b="1" dirty="0"/>
              <a:t>которые обычно ускользают от внимания академической науки, унося с собой возможность ощущения и, что особенно важно, - сопереживания, а, стало быть, и понимания прошлого.</a:t>
            </a:r>
          </a:p>
        </p:txBody>
      </p:sp>
      <p:pic>
        <p:nvPicPr>
          <p:cNvPr id="3076" name="Picture 4" descr="http://stat20.privet.ru/lr/0c07a8b170b7a729225579ce08a22b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10" y="2435409"/>
            <a:ext cx="4751090" cy="43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Он интересовался </a:t>
            </a:r>
            <a:r>
              <a:rPr lang="ru-RU" sz="2800" b="1" dirty="0"/>
              <a:t>буквально </a:t>
            </a:r>
            <a:r>
              <a:rPr lang="ru-RU" sz="2800" b="1" dirty="0" smtClean="0"/>
              <a:t>всем, но </a:t>
            </a:r>
            <a:r>
              <a:rPr lang="ru-RU" sz="2800" b="1" dirty="0"/>
              <a:t>больше всего - прошлой жизнью Петербурга и Москвы, а вместе с тем и всей России, которую исходил вдоль и </a:t>
            </a:r>
            <a:r>
              <a:rPr lang="ru-RU" sz="2800" b="1" dirty="0" smtClean="0"/>
              <a:t>поперёк, </a:t>
            </a:r>
            <a:r>
              <a:rPr lang="ru-RU" sz="2800" b="1" dirty="0"/>
              <a:t>задерживаясь под видом лекаря в старых дворянских усадьбах и собирая в свою записную книжку различные были и небылицы.</a:t>
            </a:r>
          </a:p>
        </p:txBody>
      </p:sp>
      <p:pic>
        <p:nvPicPr>
          <p:cNvPr id="2" name="Picture 2" descr="http://img-fotki.yandex.ru/get/9219/97833783.326/0_a9df8_db0b407f_X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312368" cy="44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g1.liveinternet.ru/images/attach/c/4/79/139/79139243_190980P11405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4670"/>
            <a:ext cx="5184576" cy="36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</a:t>
            </a:r>
            <a:r>
              <a:rPr lang="ru-RU" sz="2800" b="1" dirty="0" smtClean="0"/>
              <a:t>удучи </a:t>
            </a:r>
            <a:r>
              <a:rPr lang="ru-RU" sz="2800" b="1" dirty="0"/>
              <a:t>по-настоящему </a:t>
            </a:r>
            <a:r>
              <a:rPr lang="ru-RU" sz="2800" b="1" dirty="0" smtClean="0"/>
              <a:t>внимательным </a:t>
            </a:r>
            <a:r>
              <a:rPr lang="ru-RU" sz="2800" b="1" dirty="0"/>
              <a:t>к другим и отзывчивым человеком, умевшим восхищаться </a:t>
            </a:r>
            <a:r>
              <a:rPr lang="ru-RU" sz="2800" b="1" dirty="0" smtClean="0"/>
              <a:t>выдающимися </a:t>
            </a:r>
            <a:r>
              <a:rPr lang="ru-RU" sz="2800" b="1" dirty="0"/>
              <a:t>душевными качествами героев своих рассказов, </a:t>
            </a:r>
            <a:r>
              <a:rPr lang="ru-RU" sz="2800" b="1" dirty="0" smtClean="0"/>
              <a:t>М</a:t>
            </a:r>
            <a:r>
              <a:rPr lang="ru-RU" sz="2800" b="1" dirty="0"/>
              <a:t>. И. </a:t>
            </a:r>
            <a:r>
              <a:rPr lang="ru-RU" sz="2800" b="1" dirty="0" err="1"/>
              <a:t>Пыляев</a:t>
            </a:r>
            <a:r>
              <a:rPr lang="ru-RU" sz="2800" b="1" dirty="0"/>
              <a:t> даже в чудаках и самодурах прошлых </a:t>
            </a:r>
            <a:r>
              <a:rPr lang="ru-RU" sz="2800" b="1" dirty="0" smtClean="0"/>
              <a:t>времен, </a:t>
            </a:r>
            <a:r>
              <a:rPr lang="ru-RU" sz="2800" b="1" dirty="0"/>
              <a:t>в первую </a:t>
            </a:r>
            <a:r>
              <a:rPr lang="ru-RU" sz="2800" b="1" dirty="0" smtClean="0"/>
              <a:t>очередь, </a:t>
            </a:r>
            <a:r>
              <a:rPr lang="ru-RU" sz="2800" b="1" dirty="0"/>
              <a:t>видел живых людей и пытался если и не извинять их поступки, то понимать причины, их порождавшие.</a:t>
            </a:r>
          </a:p>
        </p:txBody>
      </p:sp>
      <p:pic>
        <p:nvPicPr>
          <p:cNvPr id="2052" name="Picture 4" descr="http://p.nahalyavu.com/photos/big/26/26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0" y="3297183"/>
            <a:ext cx="4459210" cy="34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.liveinternet.ru/images/attach/b/4/104/225/104225984_large_2013040517032013040517034mr_and_mrs_henry_ford_in_his_first_car_no_copyr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7183"/>
            <a:ext cx="4392488" cy="34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gl.ucoz.ru/_ld/144/s0539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обыкновенной жизни чудак есть человек, отличающийся не характером, не нравом, не понятиями, а странностью своих личных привычек, образа жизни, прихотями, наружным видом и </a:t>
            </a:r>
            <a:r>
              <a:rPr lang="ru-RU" sz="2800" b="1" dirty="0" smtClean="0"/>
              <a:t>прочим. </a:t>
            </a:r>
            <a:r>
              <a:rPr lang="ru-RU" sz="2800" b="1" dirty="0"/>
              <a:t>Он одевается, он ест и пьет, он ходит не так как другие; он не характер, а исключение.</a:t>
            </a:r>
          </a:p>
        </p:txBody>
      </p:sp>
      <p:pic>
        <p:nvPicPr>
          <p:cNvPr id="4098" name="Picture 2" descr="http://fc00.deviantart.net/fs39/f/2008/334/3/e/3e44b93ab6d7c908645a093f328f73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664296" cy="36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elax-fm.ru/UserFiles/blogs/98458/ab16d1e7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0935"/>
            <a:ext cx="2592288" cy="36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rikol.ru/wp-content/uploads/2010/09/fokusn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616871" cy="36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434</Words>
  <Application>Microsoft Office PowerPoint</Application>
  <PresentationFormat>Экран (4:3)</PresentationFormat>
  <Paragraphs>46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20</cp:revision>
  <dcterms:modified xsi:type="dcterms:W3CDTF">2014-04-14T15:26:07Z</dcterms:modified>
</cp:coreProperties>
</file>