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7" r:id="rId12"/>
    <p:sldId id="276" r:id="rId13"/>
    <p:sldId id="265" r:id="rId14"/>
    <p:sldId id="268" r:id="rId15"/>
    <p:sldId id="269" r:id="rId16"/>
    <p:sldId id="272" r:id="rId17"/>
    <p:sldId id="274" r:id="rId18"/>
    <p:sldId id="275" r:id="rId19"/>
    <p:sldId id="280" r:id="rId20"/>
    <p:sldId id="27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373F8-C939-4CB7-ADF1-06E35B9FDBC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062D6-E2BA-4B01-9D65-F76567031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511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Правописание </a:t>
            </a:r>
            <a:r>
              <a:rPr lang="ru-RU" sz="6000" b="1" dirty="0" err="1" smtClean="0">
                <a:solidFill>
                  <a:schemeClr val="accent1">
                    <a:lumMod val="50000"/>
                  </a:schemeClr>
                </a:solidFill>
              </a:rPr>
              <a:t>о-е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 после шипящих и </a:t>
            </a:r>
            <a:r>
              <a:rPr lang="ru-RU" sz="6000" b="1" dirty="0" err="1" smtClean="0">
                <a:solidFill>
                  <a:schemeClr val="accent1">
                    <a:lumMod val="50000"/>
                  </a:schemeClr>
                </a:solidFill>
              </a:rPr>
              <a:t>ц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 в окончаниях имен существительных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Презентация урока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русскому языку в 5-ом классе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подготовлена учителем русского языка и литературы МКОУ СОШ №3  г Волжского Волгоградской области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Изюмниковой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Галиной Николаевной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nkoboev.ru/images/MTYyMzU0/Bankoboev.Ru_vetryanaya_melnica_v_der_volkostrov_onezhskoe_oz_respubl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572617"/>
            <a:ext cx="5940425" cy="37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7.privet.ru/lr/092e6ef45b42f74aa1a9a71bf0f8566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mail/voyager-im/616/i-7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roynet.ru/users/files/29954-53514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sta-blog.ru/images/stories/0g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61436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z.uuzdrav.ru/app/webroot/upload/6/image/17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052830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oznaysebia.com/wp-content/uploads/2012/10/00-fotografiy-sovetskoy-shkol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000108"/>
            <a:ext cx="400052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rdavlad.ru/pic/products/pic3/16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irdfoto2.fsnet.co.uk/britishbirds/r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310977755_doing-the-chiken-d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6664325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85794"/>
            <a:ext cx="835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Эпи́граф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 (от </a:t>
            </a:r>
            <a:r>
              <a:rPr lang="ru-RU" sz="3600" b="1" u="sng" dirty="0" smtClean="0"/>
              <a:t>греч.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 «надпись») —</a:t>
            </a:r>
            <a:r>
              <a:rPr lang="ru-RU" sz="3600" b="1" dirty="0" smtClean="0"/>
              <a:t> цитата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, помещаемая во главе сочинения или его части с целью указать его дух, его смысл, отношение к нему автора и т. п.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214422"/>
            <a:ext cx="735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Ключ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                        мельниц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кирпич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                             луж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мяч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                                сердц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кольц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                          учениц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грач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    </a:t>
            </a:r>
            <a:r>
              <a:rPr lang="ru-RU" sz="3600" dirty="0" smtClean="0"/>
              <a:t>                     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куриц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xo.at.ua/_ph/32/1969478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/>
                </a:solidFill>
              </a:rPr>
              <a:t>Самостоятельная</a:t>
            </a:r>
            <a:r>
              <a:rPr lang="ru-RU" sz="5400" b="1" dirty="0" smtClean="0">
                <a:solidFill>
                  <a:schemeClr val="bg2"/>
                </a:solidFill>
              </a:rPr>
              <a:t> </a:t>
            </a:r>
            <a:r>
              <a:rPr lang="ru-RU" sz="4800" b="1" dirty="0" smtClean="0">
                <a:solidFill>
                  <a:schemeClr val="bg2"/>
                </a:solidFill>
              </a:rPr>
              <a:t>работа</a:t>
            </a:r>
            <a:r>
              <a:rPr lang="ru-RU" sz="5400" b="1" dirty="0" smtClean="0">
                <a:solidFill>
                  <a:schemeClr val="bg2"/>
                </a:solidFill>
              </a:rPr>
              <a:t>.</a:t>
            </a:r>
            <a:endParaRPr lang="ru-RU" sz="5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857232"/>
            <a:ext cx="764386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 добрым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сердц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…м в лес войди, 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Чистым воздухом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дыши.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chemeClr val="bg2"/>
                </a:solidFill>
              </a:rPr>
              <a:t>Не  всякой  </a:t>
            </a:r>
            <a:r>
              <a:rPr lang="ru-RU" sz="3200" b="1" dirty="0" err="1" smtClean="0">
                <a:solidFill>
                  <a:schemeClr val="bg2"/>
                </a:solidFill>
              </a:rPr>
              <a:t>водиц</a:t>
            </a:r>
            <a:r>
              <a:rPr lang="ru-RU" sz="3200" b="1" dirty="0" smtClean="0">
                <a:solidFill>
                  <a:schemeClr val="bg2"/>
                </a:solidFill>
              </a:rPr>
              <a:t>…</a:t>
            </a:r>
            <a:r>
              <a:rPr lang="ru-RU" sz="3200" b="1" dirty="0" err="1" smtClean="0">
                <a:solidFill>
                  <a:schemeClr val="bg2"/>
                </a:solidFill>
              </a:rPr>
              <a:t>й</a:t>
            </a:r>
            <a:r>
              <a:rPr lang="ru-RU" sz="3200" b="1" dirty="0" smtClean="0">
                <a:solidFill>
                  <a:schemeClr val="bg2"/>
                </a:solidFill>
              </a:rPr>
              <a:t>  можно напиться</a:t>
            </a:r>
            <a:r>
              <a:rPr lang="ru-RU" sz="3200" b="1" dirty="0" smtClean="0">
                <a:solidFill>
                  <a:schemeClr val="bg2"/>
                </a:solidFill>
              </a:rPr>
              <a:t>.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Осень сменилась зимой.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Внезапною лютой стуж…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Мальчик колотит ногой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Стекло затвердевшей лужи.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(И.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Мирошникова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48399"/>
            <a:ext cx="223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785794"/>
            <a:ext cx="692948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Весной многие жители России вывешивают домики для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скворц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…в - скворечники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вытаптывать траву у гнезда, если оно на земле, трогать яйца руками, брать в руки 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птенц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…в.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28662" y="690387"/>
            <a:ext cx="678661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 околиц…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села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Метель снега намела;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Серебристое монисто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земле лежит пушисто.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А,Рябинина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 радости с Зимой  моей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И маленьким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морозц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…м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Я прокачу гурьбой детей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 горы на санях к мосту</a:t>
            </a:r>
            <a:endParaRPr lang="ru-RU" sz="105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(И.Шевченко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Раненая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птица в руки не давалась,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Раненая птица птиц…</a:t>
            </a:r>
            <a:r>
              <a:rPr lang="ru-RU" sz="2000" b="1" dirty="0" err="1" smtClean="0">
                <a:solidFill>
                  <a:srgbClr val="C00000"/>
                </a:solidFill>
                <a:latin typeface="+mj-lt"/>
              </a:rPr>
              <a:t>й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 оставалась.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(Р.Рождественский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endParaRPr lang="ru-RU" sz="2000" b="1" dirty="0" smtClean="0"/>
          </a:p>
          <a:p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755323"/>
            <a:ext cx="800105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Кедровник начисто срубили,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были кедры хороши.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Когда рубили, говорили,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 рубят на карандаши.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Дымят обугленные дали,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ворчит встревоженная гать.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Карандаш…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й-то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настрогали,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что же ими рисовать?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(М.Андреев)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143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Правильный вариант.</a:t>
            </a:r>
          </a:p>
          <a:p>
            <a:endParaRPr lang="ru-RU" sz="3200" dirty="0" smtClean="0"/>
          </a:p>
          <a:p>
            <a:r>
              <a:rPr lang="ru-RU" sz="3200" dirty="0" smtClean="0"/>
              <a:t>Сердц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м</a:t>
            </a:r>
            <a:endParaRPr lang="ru-RU" sz="3200" dirty="0" smtClean="0"/>
          </a:p>
          <a:p>
            <a:r>
              <a:rPr lang="ru-RU" sz="3200" dirty="0" smtClean="0"/>
              <a:t>в</a:t>
            </a:r>
            <a:r>
              <a:rPr lang="ru-RU" sz="3200" dirty="0" smtClean="0"/>
              <a:t>одиц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й</a:t>
            </a:r>
          </a:p>
          <a:p>
            <a:r>
              <a:rPr lang="ru-RU" sz="3200" dirty="0" smtClean="0"/>
              <a:t>стуж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й</a:t>
            </a:r>
          </a:p>
          <a:p>
            <a:r>
              <a:rPr lang="ru-RU" sz="3200" dirty="0" smtClean="0"/>
              <a:t>с</a:t>
            </a:r>
            <a:r>
              <a:rPr lang="ru-RU" sz="3200" dirty="0" smtClean="0"/>
              <a:t>кворц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dirty="0" smtClean="0"/>
              <a:t>в</a:t>
            </a:r>
          </a:p>
          <a:p>
            <a:r>
              <a:rPr lang="ru-RU" sz="3200" dirty="0" smtClean="0"/>
              <a:t>п</a:t>
            </a:r>
            <a:r>
              <a:rPr lang="ru-RU" sz="3200" dirty="0" smtClean="0"/>
              <a:t>тенц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dirty="0" smtClean="0"/>
              <a:t>в</a:t>
            </a:r>
          </a:p>
          <a:p>
            <a:r>
              <a:rPr lang="ru-RU" sz="3200" dirty="0" smtClean="0"/>
              <a:t>з</a:t>
            </a:r>
            <a:r>
              <a:rPr lang="ru-RU" sz="3200" dirty="0" smtClean="0"/>
              <a:t>а околиц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й</a:t>
            </a:r>
          </a:p>
          <a:p>
            <a:r>
              <a:rPr lang="ru-RU" sz="3200" dirty="0" smtClean="0"/>
              <a:t>морозц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м </a:t>
            </a:r>
          </a:p>
          <a:p>
            <a:r>
              <a:rPr lang="ru-RU" sz="3200" dirty="0" smtClean="0"/>
              <a:t>п</a:t>
            </a:r>
            <a:r>
              <a:rPr lang="ru-RU" sz="3200" dirty="0" smtClean="0"/>
              <a:t>тиц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й</a:t>
            </a:r>
          </a:p>
          <a:p>
            <a:r>
              <a:rPr lang="ru-RU" sz="3200" dirty="0" smtClean="0"/>
              <a:t>к</a:t>
            </a:r>
            <a:r>
              <a:rPr lang="ru-RU" sz="3200" dirty="0" smtClean="0"/>
              <a:t>арандаш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dirty="0" smtClean="0"/>
              <a:t>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rdural.ru/i/10-03/12677939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214290"/>
            <a:ext cx="58579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Берегите эти земли, эти воды,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Даже малую былиночку любя!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Берегите всех зверей внутри Природы,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Убивайте лишь зверей внутри себя.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— Е.Евтушенко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001056" cy="4786346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Подведем итоги!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i="1" dirty="0" smtClean="0"/>
              <a:t> </a:t>
            </a:r>
            <a:r>
              <a:rPr lang="ru-RU" sz="3600" b="1" i="1" dirty="0" smtClean="0"/>
              <a:t>Было интересно</a:t>
            </a:r>
            <a:r>
              <a:rPr lang="ru-RU" sz="3600" b="1" i="1" dirty="0" smtClean="0"/>
              <a:t>…</a:t>
            </a:r>
            <a:br>
              <a:rPr lang="ru-RU" sz="3600" b="1" i="1" dirty="0" smtClean="0"/>
            </a:br>
            <a:r>
              <a:rPr lang="ru-RU" sz="3600" b="1" i="1" dirty="0" smtClean="0"/>
              <a:t>Было </a:t>
            </a:r>
            <a:r>
              <a:rPr lang="ru-RU" sz="3600" b="1" i="1" dirty="0" smtClean="0"/>
              <a:t>трудно</a:t>
            </a:r>
            <a:r>
              <a:rPr lang="ru-RU" sz="3600" b="1" i="1" dirty="0" smtClean="0"/>
              <a:t>…</a:t>
            </a:r>
            <a:br>
              <a:rPr lang="ru-RU" sz="3600" b="1" i="1" dirty="0" smtClean="0"/>
            </a:br>
            <a:r>
              <a:rPr lang="ru-RU" sz="3600" b="1" i="1" dirty="0" smtClean="0"/>
              <a:t>Я </a:t>
            </a:r>
            <a:r>
              <a:rPr lang="ru-RU" sz="3600" b="1" i="1" dirty="0" smtClean="0"/>
              <a:t>научился</a:t>
            </a:r>
            <a:r>
              <a:rPr lang="ru-RU" sz="3600" b="1" i="1" dirty="0" smtClean="0"/>
              <a:t>…</a:t>
            </a:r>
            <a:br>
              <a:rPr lang="ru-RU" sz="3600" b="1" i="1" dirty="0" smtClean="0"/>
            </a:br>
            <a:r>
              <a:rPr lang="ru-RU" sz="3600" b="1" i="1" dirty="0" smtClean="0"/>
              <a:t>Я </a:t>
            </a:r>
            <a:r>
              <a:rPr lang="ru-RU" sz="3600" b="1" i="1" dirty="0" smtClean="0"/>
              <a:t>попробую</a:t>
            </a:r>
            <a:r>
              <a:rPr lang="ru-RU" sz="3600" b="1" i="1" dirty="0" smtClean="0"/>
              <a:t>…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Меня удивило…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Урок дал мне для жизни…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Мне захотелось</a:t>
            </a:r>
            <a:r>
              <a:rPr lang="ru-RU" sz="3600" b="1" i="1" dirty="0" smtClean="0"/>
              <a:t>…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3922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Стр. 221, орфограмма № 18, </a:t>
            </a:r>
            <a:r>
              <a:rPr lang="ru-RU" sz="4000" dirty="0" err="1" smtClean="0"/>
              <a:t>упр</a:t>
            </a:r>
            <a:r>
              <a:rPr lang="ru-RU" sz="4000" dirty="0" smtClean="0"/>
              <a:t> № 560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ужище Тобик (О собаке Александра Грина) (Константин Паустовский. Рассказы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525430"/>
            <a:ext cx="442912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Леса, так же, как озёра, моря и реки, - лучшее украшение земли, ее великолепный праздничный наряд.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К. Паустовский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0034" y="1256848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 слышало 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рох лист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 и 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 ветра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зоркий гла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вид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 каждую  веточку и тр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винку.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00174"/>
            <a:ext cx="74711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Найди лишнее.</a:t>
            </a:r>
          </a:p>
          <a:p>
            <a:endParaRPr lang="ru-RU" sz="4800" b="1" dirty="0" smtClean="0"/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Ш…пот,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рох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, грач…м.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4294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Тема урока: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«Буквы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о-е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после шипящих и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ц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в окончаниях существительных».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Цели урока: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1) уметь распознавать орфограмму                   « Буквы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о-е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после шипящих 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 окончаниях существительных»;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2) правильно писать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о-е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 окончаниях существительных, действуя по алгоритму.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396697"/>
            <a:ext cx="814393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Рассуждение-поиск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                          товарищ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дворц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                        полотенц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                             задач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борц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                           горц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63915"/>
            <a:ext cx="72866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Алгоритм – порядок действий. 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ru-RU" sz="3200" b="1" dirty="0" smtClean="0">
                <a:solidFill>
                  <a:srgbClr val="C00000"/>
                </a:solidFill>
              </a:rPr>
              <a:t> После каких букв?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(после шипящих) 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ru-RU" sz="3200" b="1" dirty="0" smtClean="0">
                <a:solidFill>
                  <a:srgbClr val="C00000"/>
                </a:solidFill>
              </a:rPr>
              <a:t>Где?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(в окончании ) 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3.</a:t>
            </a:r>
            <a:r>
              <a:rPr lang="ru-RU" sz="3200" b="1" dirty="0" smtClean="0">
                <a:solidFill>
                  <a:srgbClr val="C00000"/>
                </a:solidFill>
              </a:rPr>
              <a:t>В какой части речи?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(в существительном) 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sz="3200" b="1" dirty="0" smtClean="0">
                <a:solidFill>
                  <a:srgbClr val="C00000"/>
                </a:solidFill>
              </a:rPr>
              <a:t>Когда?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(под ударением – о,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без ударения –е) 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39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Диктант-молчанка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с дополнительным заданием</a:t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(поставить существительное в форму творительного падежа)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219</Words>
  <Application>Microsoft Office PowerPoint</Application>
  <PresentationFormat>Экран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                                                                    Правописание о-е после шипящих и ц в окончаниях имен существительных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Диктант-молчанка с дополнительным заданием (поставить существительное в форму творительного падежа)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Подведем итоги!  Было интересно… Было трудно… Я научился… Я попробую… Меня удивило… Урок дал мне для жизни… Мне захотелось…</vt:lpstr>
      <vt:lpstr>Домашнее задание: Стр. 221, орфограмма № 18, упр № 560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Правописание о-е после шипящих и ц в окончаниях имен существительных</dc:title>
  <dc:creator>Стёпа</dc:creator>
  <cp:lastModifiedBy>Stepen</cp:lastModifiedBy>
  <cp:revision>26</cp:revision>
  <dcterms:created xsi:type="dcterms:W3CDTF">2014-02-25T19:46:35Z</dcterms:created>
  <dcterms:modified xsi:type="dcterms:W3CDTF">2014-02-27T21:55:40Z</dcterms:modified>
</cp:coreProperties>
</file>