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9"/>
  </p:notesMasterIdLst>
  <p:sldIdLst>
    <p:sldId id="270" r:id="rId2"/>
    <p:sldId id="268" r:id="rId3"/>
    <p:sldId id="258" r:id="rId4"/>
    <p:sldId id="274" r:id="rId5"/>
    <p:sldId id="275" r:id="rId6"/>
    <p:sldId id="276" r:id="rId7"/>
    <p:sldId id="278" r:id="rId8"/>
    <p:sldId id="279" r:id="rId9"/>
    <p:sldId id="280" r:id="rId10"/>
    <p:sldId id="281" r:id="rId11"/>
    <p:sldId id="282" r:id="rId12"/>
    <p:sldId id="284" r:id="rId13"/>
    <p:sldId id="286" r:id="rId14"/>
    <p:sldId id="288" r:id="rId15"/>
    <p:sldId id="264" r:id="rId16"/>
    <p:sldId id="290" r:id="rId17"/>
    <p:sldId id="28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66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FD4D7-DBAF-4D74-B209-B2D1A936947C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41698-48E9-4387-A0F7-0BC644319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CE222E-8BCA-4ABC-A4A7-0BCD9D0CC65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2646DE-FBF5-41CF-A59C-D399A1E154B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3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23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3B209-B3F0-4FD8-902F-591CC69A1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DB823-3087-4871-A2D2-B0EFA5C3D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0A803-AF12-4B14-A0AF-E49BD3D14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263A9-7675-4FBD-891F-3B52037CE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D6128-5BED-4CFC-9A63-F28E39B90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1FA20-7013-4969-B509-B6FAA4698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4817F-66B7-4DA3-9CB0-346EDED50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982B4-1405-4A03-99C4-9C2400ED5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D8495-E43E-47BF-869F-67CE68741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AFCB2-AC14-412E-A8A6-CED453618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1B769-EC69-431F-A1BA-935E089B5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F763D-F842-455C-9E3C-711F389C7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BF100-7AF8-4CCD-9B57-1E3C9D7FB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92A1A-B303-4148-A2D7-FCAFEB671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7171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2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3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4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5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6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7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8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0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1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2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3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4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5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6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7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8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9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90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91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92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93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94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95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96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97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98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99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00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01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02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03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04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20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0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07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08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0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57A113-A349-4F36-A11B-C2200F316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p:transition spd="med">
    <p:pull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286248" y="3357562"/>
            <a:ext cx="4614850" cy="2286016"/>
          </a:xfrm>
        </p:spPr>
        <p:txBody>
          <a:bodyPr/>
          <a:lstStyle/>
          <a:p>
            <a:r>
              <a:rPr lang="ru-RU" sz="3600" b="1" dirty="0" smtClean="0"/>
              <a:t>12 декабря –   День  Конституции РФ</a:t>
            </a:r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715436" cy="1736725"/>
          </a:xfrm>
        </p:spPr>
        <p:txBody>
          <a:bodyPr/>
          <a:lstStyle/>
          <a:p>
            <a:r>
              <a:rPr lang="ru-RU" dirty="0" smtClean="0"/>
              <a:t>«Мы  - граждане Российской Федерации»</a:t>
            </a:r>
            <a:endParaRPr lang="ru-RU" dirty="0"/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3730625" cy="3887788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1 раздел Конституции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/>
              <a:t>Гл. 1. Основы конституционного строя.</a:t>
            </a:r>
          </a:p>
          <a:p>
            <a:r>
              <a:rPr lang="ru-RU" sz="2400" b="1" dirty="0" smtClean="0"/>
              <a:t>Гл. 2. Права и свободы человека и гражданина.</a:t>
            </a:r>
          </a:p>
          <a:p>
            <a:r>
              <a:rPr lang="ru-RU" sz="2400" b="1" dirty="0" smtClean="0"/>
              <a:t>Гл. 3. Федеративное устройство.</a:t>
            </a:r>
          </a:p>
          <a:p>
            <a:r>
              <a:rPr lang="ru-RU" sz="2400" b="1" dirty="0" smtClean="0"/>
              <a:t>Гл. 4. Президент.</a:t>
            </a:r>
          </a:p>
          <a:p>
            <a:r>
              <a:rPr lang="ru-RU" sz="2400" b="1" dirty="0" smtClean="0"/>
              <a:t>Гл. 5. Федеральное собрание.</a:t>
            </a:r>
          </a:p>
          <a:p>
            <a:r>
              <a:rPr lang="ru-RU" sz="2400" b="1" dirty="0" smtClean="0"/>
              <a:t>Гл. 6. Правительство РФ.</a:t>
            </a:r>
          </a:p>
          <a:p>
            <a:r>
              <a:rPr lang="ru-RU" sz="2400" b="1" dirty="0" smtClean="0"/>
              <a:t>Гл. 7. Судебная власть.</a:t>
            </a:r>
          </a:p>
          <a:p>
            <a:r>
              <a:rPr lang="ru-RU" sz="2400" b="1" dirty="0" smtClean="0"/>
              <a:t>Гл. 8. </a:t>
            </a:r>
            <a:r>
              <a:rPr lang="ru-RU" sz="2400" b="1" smtClean="0"/>
              <a:t>Местное </a:t>
            </a:r>
            <a:r>
              <a:rPr lang="ru-RU" sz="2400" b="1" dirty="0" smtClean="0"/>
              <a:t>самоуправление.</a:t>
            </a:r>
          </a:p>
          <a:p>
            <a:r>
              <a:rPr lang="ru-RU" sz="2400" b="1" dirty="0" smtClean="0"/>
              <a:t>Гл. 9. Конституционные поправки и пересмотр конституции.</a:t>
            </a:r>
            <a:endParaRPr lang="ru-RU" sz="2400" b="1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2 раздел Конституции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04864"/>
            <a:ext cx="5554960" cy="2448272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/>
              <a:t>«Заключительные и переходные положения»</a:t>
            </a:r>
            <a:endParaRPr lang="ru-RU" sz="4000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48322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sz="4000" dirty="0" smtClean="0"/>
              <a:t>       А что такое гражданин?</a:t>
            </a:r>
          </a:p>
          <a:p>
            <a:pPr eaLnBrk="1" hangingPunct="1">
              <a:buNone/>
            </a:pPr>
            <a:r>
              <a:rPr lang="ru-RU" sz="4000" dirty="0" smtClean="0"/>
              <a:t>     - Отечества достойный сын!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4000" dirty="0" smtClean="0"/>
              <a:t>                        </a:t>
            </a:r>
            <a:r>
              <a:rPr lang="ru-RU" sz="4000" i="1" dirty="0" smtClean="0"/>
              <a:t>Н.А. Некрасов</a:t>
            </a:r>
          </a:p>
        </p:txBody>
      </p:sp>
      <p:pic>
        <p:nvPicPr>
          <p:cNvPr id="4" name="Picture 3" descr="H:\Documents and Settings\Валера\Мои документы\Мои рисунки\300px-Kutuzov_by_Volk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996952"/>
            <a:ext cx="2171620" cy="255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5733256"/>
            <a:ext cx="2500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М.И. Кутузов,  генерал-фельдмаршал</a:t>
            </a:r>
            <a:endParaRPr lang="ru-RU" dirty="0"/>
          </a:p>
        </p:txBody>
      </p:sp>
      <p:pic>
        <p:nvPicPr>
          <p:cNvPr id="6" name="Picture 2" descr="H:\Documents and Settings\Валера\Мои документы\Мои рисунки\Vasilevsky_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924944"/>
            <a:ext cx="1993819" cy="263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156176" y="5733256"/>
            <a:ext cx="2714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А.М. Василевский, дважды Герой Советского Союза </a:t>
            </a:r>
            <a:endParaRPr lang="ru-RU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sz="3600" b="1" dirty="0" smtClean="0">
                <a:solidFill>
                  <a:schemeClr val="accent1"/>
                </a:solidFill>
              </a:rPr>
              <a:t>Кто же такой гражданин?</a:t>
            </a:r>
          </a:p>
          <a:p>
            <a:pPr eaLnBrk="1" hangingPunct="1">
              <a:buNone/>
            </a:pPr>
            <a:r>
              <a:rPr lang="ru-RU" sz="4400" dirty="0" smtClean="0"/>
              <a:t>  </a:t>
            </a:r>
            <a:r>
              <a:rPr lang="ru-RU" b="1" dirty="0" smtClean="0"/>
              <a:t>Это человек, имеющий права и обязанности, соблюдающий закон и отвечающий за свои поступки.</a:t>
            </a:r>
            <a:endParaRPr lang="ru-RU" sz="4400" b="1" dirty="0" smtClean="0"/>
          </a:p>
        </p:txBody>
      </p:sp>
      <p:pic>
        <p:nvPicPr>
          <p:cNvPr id="4" name="Picture 4" descr="K:\Картинки\гражданство\untitled1.bmp"/>
          <p:cNvPicPr>
            <a:picLocks noChangeAspect="1" noChangeArrowheads="1"/>
          </p:cNvPicPr>
          <p:nvPr/>
        </p:nvPicPr>
        <p:blipFill>
          <a:blip r:embed="rId3" cstate="print"/>
          <a:srcRect b="5780"/>
          <a:stretch>
            <a:fillRect/>
          </a:stretch>
        </p:blipFill>
        <p:spPr bwMode="auto">
          <a:xfrm>
            <a:off x="6732240" y="2924944"/>
            <a:ext cx="1728192" cy="232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57200" y="500062"/>
            <a:ext cx="8229600" cy="595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Гражданин России –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человек, владеющий 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          правами, но имеющий            обязанности.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Права и свободы граждан РФ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871464"/>
          </a:xfrm>
        </p:spPr>
        <p:txBody>
          <a:bodyPr/>
          <a:lstStyle/>
          <a:p>
            <a:r>
              <a:rPr lang="en-US" dirty="0" smtClean="0"/>
              <a:t> </a:t>
            </a:r>
            <a:r>
              <a:rPr lang="ru-RU" sz="2000" b="1" dirty="0" smtClean="0"/>
              <a:t>Гражданские права и свободы:</a:t>
            </a:r>
            <a:r>
              <a:rPr lang="ru-RU" sz="2000" dirty="0" smtClean="0"/>
              <a:t> право на частную собственность, имущество; на свободное использование своих способностей и имущества; на свободный труд; на благоприятную окружающую среду; охрану труда и здоровья, отдых, образование и т.д.</a:t>
            </a:r>
          </a:p>
          <a:p>
            <a:r>
              <a:rPr lang="ru-RU" sz="2000" b="1" dirty="0" smtClean="0"/>
              <a:t>Политические права:</a:t>
            </a:r>
            <a:r>
              <a:rPr lang="ru-RU" sz="2000" dirty="0" smtClean="0"/>
              <a:t> право на объединение; на участие в управлении делами государства; на равный доступ к государственной службе; на участие в отправлении правосудия и т.д. свобода слова, печати, собраний и т.д.</a:t>
            </a:r>
          </a:p>
          <a:p>
            <a:r>
              <a:rPr lang="ru-RU" sz="2000" b="1" dirty="0" smtClean="0"/>
              <a:t>Личные права: </a:t>
            </a:r>
            <a:r>
              <a:rPr lang="ru-RU" sz="2000" dirty="0" smtClean="0"/>
              <a:t>право на жизнь, свободу и личную неприкосновенность; неприкосновенность частной жизни; защиту своей чести и доброго имени; неприкосновенность жилища; свободное передвижение, выбор места жительства; пользование родным языком; получение квалифицированной юридической помощи и т.д. </a:t>
            </a:r>
            <a:r>
              <a:rPr lang="en-US" dirty="0" smtClean="0"/>
              <a:t> </a:t>
            </a:r>
            <a:endParaRPr lang="ru-RU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1"/>
                </a:solidFill>
              </a:rPr>
              <a:t>Обязанности:</a:t>
            </a:r>
            <a:r>
              <a:rPr lang="ru-RU" dirty="0" smtClean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643050"/>
            <a:ext cx="8229600" cy="4530725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ru-RU" sz="2800" dirty="0" smtClean="0"/>
              <a:t>Соблюдение Конституции и законов</a:t>
            </a:r>
          </a:p>
          <a:p>
            <a:pPr marL="609600" indent="-609600" eaLnBrk="1" hangingPunct="1">
              <a:defRPr/>
            </a:pPr>
            <a:r>
              <a:rPr lang="ru-RU" sz="2800" dirty="0" smtClean="0"/>
              <a:t>Уважение прав и свобод других лиц </a:t>
            </a:r>
          </a:p>
          <a:p>
            <a:pPr marL="609600" indent="-609600" eaLnBrk="1" hangingPunct="1">
              <a:defRPr/>
            </a:pPr>
            <a:r>
              <a:rPr lang="ru-RU" sz="2800" dirty="0" smtClean="0"/>
              <a:t>Забота о детях и нетрудоспособных родителях</a:t>
            </a:r>
          </a:p>
          <a:p>
            <a:pPr marL="609600" indent="-609600" eaLnBrk="1" hangingPunct="1">
              <a:defRPr/>
            </a:pPr>
            <a:r>
              <a:rPr lang="ru-RU" sz="2800" dirty="0" smtClean="0"/>
              <a:t>Получение основного общего образования</a:t>
            </a:r>
          </a:p>
          <a:p>
            <a:pPr marL="609600" indent="-609600" eaLnBrk="1" hangingPunct="1">
              <a:defRPr/>
            </a:pPr>
            <a:r>
              <a:rPr lang="ru-RU" sz="2800" dirty="0" smtClean="0"/>
              <a:t>Забота о памятниках истории и культуры</a:t>
            </a:r>
          </a:p>
          <a:p>
            <a:pPr marL="609600" indent="-609600" eaLnBrk="1" hangingPunct="1">
              <a:defRPr/>
            </a:pPr>
            <a:r>
              <a:rPr lang="ru-RU" sz="2800" dirty="0" smtClean="0"/>
              <a:t>Уплата налогов и сборов</a:t>
            </a:r>
          </a:p>
          <a:p>
            <a:pPr marL="609600" indent="-609600" eaLnBrk="1" hangingPunct="1">
              <a:defRPr/>
            </a:pPr>
            <a:r>
              <a:rPr lang="ru-RU" sz="2800" dirty="0" smtClean="0"/>
              <a:t>Сохранение природы и окружающей среды</a:t>
            </a:r>
          </a:p>
          <a:p>
            <a:pPr marL="609600" indent="-609600" eaLnBrk="1" hangingPunct="1">
              <a:defRPr/>
            </a:pPr>
            <a:r>
              <a:rPr lang="ru-RU" sz="2800" dirty="0" smtClean="0"/>
              <a:t>Защита Отечества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sz="2800" dirty="0" smtClean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031507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Величественны и просты слова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Единого Закона всей Отчизны,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Дарующего главные права: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Работать, радоваться жизни.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помним всех, кто, знамя передав,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 завещал, что каждый кровно связан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со строкой добытых в битвах прав,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со строкою: «Гражданин обязан…»!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(А. Бобров)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>
            <a:off x="755576" y="332656"/>
            <a:ext cx="7848600" cy="46802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Гражданином </a:t>
            </a:r>
            <a:endParaRPr lang="ru-RU" sz="3600" b="1" kern="10" dirty="0" smtClean="0">
              <a:ln w="9525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Российской </a:t>
            </a: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Федерации </a:t>
            </a:r>
          </a:p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БЫТЬ ПОЧЕТНО!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Box 8"/>
          <p:cNvSpPr txBox="1">
            <a:spLocks noChangeArrowheads="1"/>
          </p:cNvSpPr>
          <p:nvPr/>
        </p:nvSpPr>
        <p:spPr bwMode="auto">
          <a:xfrm>
            <a:off x="3707904" y="260648"/>
            <a:ext cx="5172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Манифест от 6 августа 1905 года</a:t>
            </a:r>
          </a:p>
          <a:p>
            <a:pPr algn="ctr"/>
            <a:r>
              <a:rPr lang="ru-RU" sz="2000" dirty="0"/>
              <a:t> учреждал государственную думу и </a:t>
            </a:r>
          </a:p>
          <a:p>
            <a:pPr algn="ctr"/>
            <a:r>
              <a:rPr lang="ru-RU" sz="2000" dirty="0"/>
              <a:t>провозглашал избирательные права </a:t>
            </a:r>
          </a:p>
          <a:p>
            <a:pPr algn="ctr"/>
            <a:r>
              <a:rPr lang="ru-RU" sz="2000" dirty="0"/>
              <a:t>российских подданных…..</a:t>
            </a:r>
          </a:p>
        </p:txBody>
      </p:sp>
      <p:sp>
        <p:nvSpPr>
          <p:cNvPr id="8197" name="TextBox 9"/>
          <p:cNvSpPr txBox="1">
            <a:spLocks noChangeArrowheads="1"/>
          </p:cNvSpPr>
          <p:nvPr/>
        </p:nvSpPr>
        <p:spPr bwMode="auto">
          <a:xfrm>
            <a:off x="2951312" y="2132856"/>
            <a:ext cx="61926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Манифест от 17 октября 1905 года</a:t>
            </a:r>
          </a:p>
          <a:p>
            <a:pPr algn="ctr"/>
            <a:r>
              <a:rPr lang="ru-RU" sz="2000" dirty="0"/>
              <a:t> провозглашал неотъемлемые гражданские </a:t>
            </a:r>
          </a:p>
          <a:p>
            <a:pPr algn="ctr"/>
            <a:r>
              <a:rPr lang="ru-RU" sz="2000" dirty="0" smtClean="0"/>
              <a:t>права.</a:t>
            </a:r>
            <a:endParaRPr lang="ru-RU" sz="20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2808312" cy="4053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51520" y="4509120"/>
            <a:ext cx="47171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Программа конституционных преобразований </a:t>
            </a:r>
            <a:r>
              <a:rPr lang="ru-RU" sz="2000" dirty="0" smtClean="0"/>
              <a:t>была </a:t>
            </a:r>
            <a:r>
              <a:rPr lang="ru-RU" sz="2000" dirty="0"/>
              <a:t>разработана императором Александром</a:t>
            </a:r>
            <a:r>
              <a:rPr lang="en-US" sz="2000" dirty="0"/>
              <a:t> II</a:t>
            </a:r>
            <a:r>
              <a:rPr lang="ru-RU" sz="2000" dirty="0"/>
              <a:t>. </a:t>
            </a:r>
          </a:p>
          <a:p>
            <a:pPr algn="ctr"/>
            <a:r>
              <a:rPr lang="ru-RU" sz="2000" dirty="0"/>
              <a:t>Но его идее не суждено было сбыться</a:t>
            </a:r>
            <a:r>
              <a:rPr lang="ru-RU" sz="2000" dirty="0" smtClean="0"/>
              <a:t>… 1 </a:t>
            </a:r>
            <a:r>
              <a:rPr lang="ru-RU" sz="2000" dirty="0"/>
              <a:t>марта 1881 года он был убит народовольцами.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257998" y="332656"/>
            <a:ext cx="48445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25 октября 1917 года свершилась </a:t>
            </a:r>
          </a:p>
          <a:p>
            <a:pPr algn="ctr"/>
            <a:r>
              <a:rPr lang="ru-RU" sz="2000" b="1" dirty="0"/>
              <a:t>Октябрьская революция.</a:t>
            </a:r>
          </a:p>
        </p:txBody>
      </p:sp>
      <p:sp>
        <p:nvSpPr>
          <p:cNvPr id="9220" name="TextBox 8"/>
          <p:cNvSpPr txBox="1">
            <a:spLocks noChangeArrowheads="1"/>
          </p:cNvSpPr>
          <p:nvPr/>
        </p:nvSpPr>
        <p:spPr bwMode="auto">
          <a:xfrm>
            <a:off x="4139952" y="1196752"/>
            <a:ext cx="47117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/>
              <a:t>До лета 1918 года в России действует</a:t>
            </a:r>
          </a:p>
          <a:p>
            <a:pPr algn="ctr"/>
            <a:r>
              <a:rPr lang="ru-RU" sz="2000" dirty="0"/>
              <a:t> неписанная конституция – свод </a:t>
            </a:r>
          </a:p>
          <a:p>
            <a:pPr algn="ctr"/>
            <a:r>
              <a:rPr lang="ru-RU" sz="2000" dirty="0"/>
              <a:t>основных декретов большевистского</a:t>
            </a:r>
          </a:p>
          <a:p>
            <a:pPr algn="ctr"/>
            <a:r>
              <a:rPr lang="ru-RU" sz="2000" dirty="0"/>
              <a:t> государства.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672408" cy="536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95936" y="4365104"/>
            <a:ext cx="48685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Первая конституция </a:t>
            </a:r>
            <a:r>
              <a:rPr lang="ru-RU" sz="2400" b="1" dirty="0" smtClean="0"/>
              <a:t>                        в </a:t>
            </a:r>
            <a:r>
              <a:rPr lang="ru-RU" sz="2400" b="1" dirty="0"/>
              <a:t>России </a:t>
            </a:r>
            <a:r>
              <a:rPr lang="ru-RU" sz="2400" b="1" dirty="0" smtClean="0"/>
              <a:t>была </a:t>
            </a:r>
            <a:r>
              <a:rPr lang="ru-RU" sz="2400" b="1" dirty="0"/>
              <a:t>принята </a:t>
            </a:r>
            <a:r>
              <a:rPr lang="ru-RU" sz="2400" b="1" dirty="0" smtClean="0"/>
              <a:t>                     10 </a:t>
            </a:r>
            <a:r>
              <a:rPr lang="ru-RU" sz="2400" b="1" dirty="0"/>
              <a:t>июля 1918 года </a:t>
            </a:r>
            <a:r>
              <a:rPr lang="ru-RU" sz="2400" b="1" dirty="0" smtClean="0"/>
              <a:t>                     на </a:t>
            </a:r>
            <a:r>
              <a:rPr lang="ru-RU" sz="2400" b="1" dirty="0"/>
              <a:t>Пятом Всероссийском съезде Советов.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4"/>
          <p:cNvSpPr>
            <a:spLocks noChangeArrowheads="1"/>
          </p:cNvSpPr>
          <p:nvPr/>
        </p:nvSpPr>
        <p:spPr bwMode="auto">
          <a:xfrm>
            <a:off x="3131840" y="3068960"/>
            <a:ext cx="5786438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В 1922 года I съезд Советов СССР утвердил Договор об образовании СССР. Договор подписали четыре республики: Россия, Украина, Белоруссия и Закавказье (в состав которой входили Грузия, Армения, Азербайджан). Каждая из республик уже имела свою конституцию. Съезд принял решение </a:t>
            </a:r>
            <a:r>
              <a:rPr lang="ru-RU" sz="2000" b="1" dirty="0" smtClean="0"/>
              <a:t>              о </a:t>
            </a:r>
            <a:r>
              <a:rPr lang="ru-RU" sz="2000" b="1" dirty="0"/>
              <a:t>разработке общесоюзной конституции.  31 января 1924 года Конституция была единогласно принята II съездом Советов.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87463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4"/>
          <p:cNvSpPr>
            <a:spLocks noChangeArrowheads="1"/>
          </p:cNvSpPr>
          <p:nvPr/>
        </p:nvSpPr>
        <p:spPr bwMode="auto">
          <a:xfrm>
            <a:off x="3131840" y="764704"/>
            <a:ext cx="5786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 i="1"/>
          </a:p>
        </p:txBody>
      </p:sp>
      <p:sp>
        <p:nvSpPr>
          <p:cNvPr id="12291" name="Прямоугольник 5"/>
          <p:cNvSpPr>
            <a:spLocks noChangeArrowheads="1"/>
          </p:cNvSpPr>
          <p:nvPr/>
        </p:nvSpPr>
        <p:spPr bwMode="auto">
          <a:xfrm>
            <a:off x="179512" y="404664"/>
            <a:ext cx="86061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Конституция </a:t>
            </a:r>
            <a:r>
              <a:rPr lang="ru-RU" sz="3200" b="1" dirty="0" smtClean="0">
                <a:solidFill>
                  <a:schemeClr val="accent1"/>
                </a:solidFill>
              </a:rPr>
              <a:t>СССР 1936 </a:t>
            </a:r>
            <a:r>
              <a:rPr lang="ru-RU" sz="3200" b="1" dirty="0">
                <a:solidFill>
                  <a:schemeClr val="accent1"/>
                </a:solidFill>
              </a:rPr>
              <a:t>г.</a:t>
            </a:r>
            <a:r>
              <a:rPr lang="ru-RU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2292" name="Прямоугольник 7"/>
          <p:cNvSpPr>
            <a:spLocks noChangeArrowheads="1"/>
          </p:cNvSpPr>
          <p:nvPr/>
        </p:nvSpPr>
        <p:spPr bwMode="auto">
          <a:xfrm>
            <a:off x="142875" y="1196752"/>
            <a:ext cx="4572000" cy="293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Неофициальное название: «Сталинская конституция». Несмотря на свое название, основным автором конституции был впоследствии </a:t>
            </a:r>
            <a:r>
              <a:rPr lang="ru-RU" sz="2000" b="1" dirty="0" smtClean="0"/>
              <a:t> репрессированный </a:t>
            </a:r>
            <a:r>
              <a:rPr lang="ru-RU" sz="2000" b="1" dirty="0"/>
              <a:t>Николай Бухарин. В работе над текстом конституции непосредственно принимал участие И.В. Сталин. </a:t>
            </a:r>
          </a:p>
        </p:txBody>
      </p:sp>
      <p:sp>
        <p:nvSpPr>
          <p:cNvPr id="12294" name="Прямоугольник 8"/>
          <p:cNvSpPr>
            <a:spLocks noChangeArrowheads="1"/>
          </p:cNvSpPr>
          <p:nvPr/>
        </p:nvSpPr>
        <p:spPr bwMode="auto">
          <a:xfrm>
            <a:off x="4427984" y="4149080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ru-RU" b="1" dirty="0"/>
              <a:t>Конституция 1936 года по замыслу авторов должна была отразить важный этап в истории Советского государства – построение социализма. В ее обсуждении впервые участвовало 75 млн. чел.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5"/>
          <p:cNvSpPr>
            <a:spLocks noChangeArrowheads="1"/>
          </p:cNvSpPr>
          <p:nvPr/>
        </p:nvSpPr>
        <p:spPr bwMode="auto">
          <a:xfrm>
            <a:off x="2214563" y="428625"/>
            <a:ext cx="5180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Конституция СССР 1977 г.</a:t>
            </a:r>
            <a:r>
              <a:rPr lang="ru-RU" sz="28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3315" name="Прямоугольник 7"/>
          <p:cNvSpPr>
            <a:spLocks noChangeArrowheads="1"/>
          </p:cNvSpPr>
          <p:nvPr/>
        </p:nvSpPr>
        <p:spPr bwMode="auto">
          <a:xfrm>
            <a:off x="357188" y="1500188"/>
            <a:ext cx="623103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Эта конституция закрепляла однопартийную политическую систему (КПСС). Несмотря </a:t>
            </a:r>
            <a:r>
              <a:rPr lang="ru-RU" sz="2800" dirty="0" smtClean="0"/>
              <a:t>                        на </a:t>
            </a:r>
            <a:r>
              <a:rPr lang="ru-RU" sz="2800" dirty="0"/>
              <a:t>распад СССР действовала </a:t>
            </a:r>
            <a:r>
              <a:rPr lang="ru-RU" sz="2800" dirty="0" smtClean="0"/>
              <a:t>                       на </a:t>
            </a:r>
            <a:r>
              <a:rPr lang="ru-RU" sz="2800" dirty="0"/>
              <a:t>территории России до 1993 г. </a:t>
            </a:r>
          </a:p>
          <a:p>
            <a:pPr algn="ctr"/>
            <a:r>
              <a:rPr lang="ru-RU" sz="2800" dirty="0"/>
              <a:t>Вошла в историю как «конституция развитого социализма» или </a:t>
            </a:r>
          </a:p>
          <a:p>
            <a:pPr algn="ctr"/>
            <a:r>
              <a:rPr lang="ru-RU" sz="2800" dirty="0"/>
              <a:t>«Брежневская конституция».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0"/>
            <a:ext cx="7162800" cy="1143000"/>
          </a:xfrm>
        </p:spPr>
        <p:txBody>
          <a:bodyPr/>
          <a:lstStyle/>
          <a:p>
            <a:pPr algn="r" eaLnBrk="1" hangingPunct="1"/>
            <a:r>
              <a:rPr lang="ru-RU" sz="4000" b="1" dirty="0" smtClean="0">
                <a:solidFill>
                  <a:schemeClr val="accent1"/>
                </a:solidFill>
              </a:rPr>
              <a:t>Основной Закон страны</a:t>
            </a: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788024" y="1916832"/>
            <a:ext cx="406794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Закрепляет основы конституционного строя Российской федерации, права и свободы человека и гражданина, федеративное устройство, организацию высших органов государственной власти.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1520" y="980728"/>
            <a:ext cx="4214841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12 декабря 1993 года </a:t>
            </a:r>
            <a:r>
              <a:rPr lang="ru-RU" sz="2400" b="1" dirty="0" smtClean="0"/>
              <a:t>Всенародным </a:t>
            </a:r>
            <a:r>
              <a:rPr lang="ru-RU" sz="2400" b="1" dirty="0"/>
              <a:t>голосованием была принята Конституция Российской Федерации. </a:t>
            </a:r>
          </a:p>
          <a:p>
            <a:pPr algn="ctr"/>
            <a:r>
              <a:rPr lang="ru-RU" sz="2400" b="1" dirty="0"/>
              <a:t>С 2005 года 12 декабря не является в России выходным днём. </a:t>
            </a:r>
          </a:p>
          <a:p>
            <a:pPr algn="ctr"/>
            <a:r>
              <a:rPr lang="ru-RU" sz="2400" b="1" dirty="0"/>
              <a:t>День Конституции причислен к памятным датам России.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93733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Текст преамбулы гласит: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606190" cy="5328592"/>
          </a:xfrm>
        </p:spPr>
        <p:txBody>
          <a:bodyPr/>
          <a:lstStyle/>
          <a:p>
            <a:pPr algn="ctr">
              <a:buNone/>
            </a:pPr>
            <a:r>
              <a:rPr lang="ru-RU" sz="2200" b="1" dirty="0" smtClean="0"/>
              <a:t>«Мы, многонациональный народ Российской Федерации, соединенные общей судьбой на своей земле, утверждая права и свободы человека, гражданский мир и согласие, соединяя исторически сложившееся государственное единство, исходя из общепризнанных принципов равноправия и самоопределения народов, чтя память предков, передавших нам любовь и уважение к Отечеству, веру в добро и справедливость, возрождая суверенную государственность России и утверждая незыблемость ее демократической основы, стремясь обеспечить благополучие и процветание России, исходя из ответственности за свою Родину перед нынешним и будущими поколениями, сознавая себя частью мирового сообщества, принимаем КОНСТИТУЦИЮ РОССИЙСКОЙ ФЕДЕРАЦИИ»</a:t>
            </a:r>
            <a:endParaRPr lang="ru-RU" sz="2200" b="1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accent1"/>
                </a:solidFill>
              </a:rPr>
              <a:t>Главные задачи государства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/>
              <a:t>утверждение прав и свобод человека,</a:t>
            </a:r>
          </a:p>
          <a:p>
            <a:r>
              <a:rPr lang="ru-RU" sz="2400" b="1" dirty="0" smtClean="0"/>
              <a:t>утверждение гражданского мира и согласия в Российской Федерации,</a:t>
            </a:r>
          </a:p>
          <a:p>
            <a:r>
              <a:rPr lang="ru-RU" sz="2400" b="1" dirty="0" smtClean="0"/>
              <a:t> сохранение исторически сложившегося государственного единства,</a:t>
            </a:r>
          </a:p>
          <a:p>
            <a:r>
              <a:rPr lang="ru-RU" sz="2400" b="1" dirty="0" smtClean="0"/>
              <a:t>возрождение суверенной государственности России,</a:t>
            </a:r>
          </a:p>
          <a:p>
            <a:r>
              <a:rPr lang="ru-RU" sz="2400" b="1" dirty="0" smtClean="0"/>
              <a:t>утверждение незыблемости демократических основ Российского государства,</a:t>
            </a:r>
          </a:p>
          <a:p>
            <a:r>
              <a:rPr lang="ru-RU" sz="2400" b="1" dirty="0" smtClean="0"/>
              <a:t>обеспечение благополучия и процветания России.</a:t>
            </a:r>
            <a:endParaRPr lang="ru-RU" sz="2400" b="1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вновесие">
  <a:themeElements>
    <a:clrScheme name="Равновесие 3">
      <a:dk1>
        <a:srgbClr val="003300"/>
      </a:dk1>
      <a:lt1>
        <a:srgbClr val="FFFFFF"/>
      </a:lt1>
      <a:dk2>
        <a:srgbClr val="4D6A2A"/>
      </a:dk2>
      <a:lt2>
        <a:srgbClr val="CCFF99"/>
      </a:lt2>
      <a:accent1>
        <a:srgbClr val="2EB62E"/>
      </a:accent1>
      <a:accent2>
        <a:srgbClr val="527C3A"/>
      </a:accent2>
      <a:accent3>
        <a:srgbClr val="B2B9AC"/>
      </a:accent3>
      <a:accent4>
        <a:srgbClr val="DADADA"/>
      </a:accent4>
      <a:accent5>
        <a:srgbClr val="ADD7AD"/>
      </a:accent5>
      <a:accent6>
        <a:srgbClr val="497034"/>
      </a:accent6>
      <a:hlink>
        <a:srgbClr val="DDD800"/>
      </a:hlink>
      <a:folHlink>
        <a:srgbClr val="009999"/>
      </a:folHlink>
    </a:clrScheme>
    <a:fontScheme name="Равновесие">
      <a:majorFont>
        <a:latin typeface="Arial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350</TotalTime>
  <Words>664</Words>
  <Application>Microsoft Office PowerPoint</Application>
  <PresentationFormat>Экран (4:3)</PresentationFormat>
  <Paragraphs>87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Равновесие</vt:lpstr>
      <vt:lpstr>«Мы  - граждане Российской Федерации»</vt:lpstr>
      <vt:lpstr>Слайд 2</vt:lpstr>
      <vt:lpstr>Слайд 3</vt:lpstr>
      <vt:lpstr>Слайд 4</vt:lpstr>
      <vt:lpstr>Слайд 5</vt:lpstr>
      <vt:lpstr>Слайд 6</vt:lpstr>
      <vt:lpstr>Основной Закон страны</vt:lpstr>
      <vt:lpstr>Текст преамбулы гласит: </vt:lpstr>
      <vt:lpstr>Главные задачи государства</vt:lpstr>
      <vt:lpstr>1 раздел Конституции</vt:lpstr>
      <vt:lpstr>2 раздел Конституции</vt:lpstr>
      <vt:lpstr>Слайд 12</vt:lpstr>
      <vt:lpstr>Слайд 13</vt:lpstr>
      <vt:lpstr>Права и свободы граждан РФ</vt:lpstr>
      <vt:lpstr>Обязанности: </vt:lpstr>
      <vt:lpstr>Величественны и просты слова Единого Закона всей Отчизны, Дарующего главные права: Работать, радоваться жизни. Мы помним всех, кто, знамя передав, Нам завещал, что каждый кровно связан И со строкой добытых в битвах прав, И со строкою: «Гражданин обязан…»!                                                           (А. Бобров)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открытый урок, посвященный 20-летию принятия Конституции Российской Федерации</dc:title>
  <dc:creator>наташа</dc:creator>
  <cp:lastModifiedBy>Наташа</cp:lastModifiedBy>
  <cp:revision>35</cp:revision>
  <dcterms:created xsi:type="dcterms:W3CDTF">2008-12-11T20:13:57Z</dcterms:created>
  <dcterms:modified xsi:type="dcterms:W3CDTF">2014-12-03T08:22:10Z</dcterms:modified>
</cp:coreProperties>
</file>