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66" r:id="rId5"/>
    <p:sldId id="267" r:id="rId6"/>
    <p:sldId id="268" r:id="rId7"/>
    <p:sldId id="269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70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Сочинение-рассуждение на лингвистическую тему (Часть С)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сергей\Desktop\i[6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492896"/>
            <a:ext cx="3470185" cy="2868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Вступление</a:t>
            </a:r>
          </a:p>
        </p:txBody>
      </p:sp>
      <p:sp>
        <p:nvSpPr>
          <p:cNvPr id="24578" name="Rectangle 1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b="1" smtClean="0">
                <a:latin typeface="Arial" charset="0"/>
              </a:rPr>
              <a:t>        Не знаете, с чего начать? Воспользуйтесь приёмом, предложенном в задании:</a:t>
            </a:r>
            <a:r>
              <a:rPr lang="ru-RU" sz="2400" smtClean="0">
                <a:latin typeface="Arial" charset="0"/>
              </a:rPr>
              <a:t> «</a:t>
            </a:r>
            <a:r>
              <a:rPr lang="ru-RU" sz="2400" b="1" smtClean="0">
                <a:latin typeface="Arial" charset="0"/>
              </a:rPr>
              <a:t>Начать сочинение Вы можете словами (</a:t>
            </a:r>
            <a:r>
              <a:rPr lang="ru-RU" sz="2400" b="1" u="sng" smtClean="0">
                <a:latin typeface="Arial" charset="0"/>
              </a:rPr>
              <a:t>автора</a:t>
            </a:r>
            <a:r>
              <a:rPr lang="ru-RU" sz="2400" b="1" smtClean="0">
                <a:latin typeface="Arial" charset="0"/>
              </a:rPr>
              <a:t>)</a:t>
            </a:r>
            <a:r>
              <a:rPr lang="ru-RU" sz="2400" smtClean="0">
                <a:latin typeface="Arial" charset="0"/>
              </a:rPr>
              <a:t>».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b="1" smtClean="0">
                <a:latin typeface="Arial" charset="0"/>
              </a:rPr>
              <a:t>        Начало предложения может быть таким:</a:t>
            </a:r>
          </a:p>
          <a:p>
            <a:pPr>
              <a:lnSpc>
                <a:spcPct val="90000"/>
              </a:lnSpc>
            </a:pPr>
            <a:r>
              <a:rPr lang="ru-RU" sz="2400" b="1" smtClean="0">
                <a:solidFill>
                  <a:srgbClr val="00CC00"/>
                </a:solidFill>
                <a:latin typeface="Arial" charset="0"/>
              </a:rPr>
              <a:t>Я (полностью) согласен с …</a:t>
            </a:r>
          </a:p>
          <a:p>
            <a:pPr>
              <a:lnSpc>
                <a:spcPct val="90000"/>
              </a:lnSpc>
            </a:pPr>
            <a:r>
              <a:rPr lang="ru-RU" sz="2400" b="1" smtClean="0">
                <a:solidFill>
                  <a:srgbClr val="00CC00"/>
                </a:solidFill>
                <a:latin typeface="Arial" charset="0"/>
              </a:rPr>
              <a:t>Не могу не согласиться с …</a:t>
            </a:r>
          </a:p>
          <a:p>
            <a:pPr>
              <a:lnSpc>
                <a:spcPct val="90000"/>
              </a:lnSpc>
            </a:pPr>
            <a:r>
              <a:rPr lang="ru-RU" sz="2400" b="1" smtClean="0">
                <a:solidFill>
                  <a:srgbClr val="00CC00"/>
                </a:solidFill>
                <a:latin typeface="Arial" charset="0"/>
              </a:rPr>
              <a:t>Я разделяю точку зрения …</a:t>
            </a:r>
          </a:p>
          <a:p>
            <a:pPr>
              <a:lnSpc>
                <a:spcPct val="90000"/>
              </a:lnSpc>
            </a:pPr>
            <a:r>
              <a:rPr lang="ru-RU" sz="2400" b="1" smtClean="0">
                <a:solidFill>
                  <a:srgbClr val="00CC00"/>
                </a:solidFill>
                <a:latin typeface="Arial" charset="0"/>
              </a:rPr>
              <a:t>Я поддерживаю мнение …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000" b="1" smtClean="0">
                <a:latin typeface="Arial" charset="0"/>
              </a:rPr>
              <a:t>         </a:t>
            </a:r>
            <a:r>
              <a:rPr lang="ru-RU" sz="2400" b="1" smtClean="0">
                <a:latin typeface="Arial" charset="0"/>
              </a:rPr>
              <a:t>Используйте глаголы: (Автор) </a:t>
            </a:r>
            <a:r>
              <a:rPr lang="ru-RU" sz="2400" b="1" smtClean="0">
                <a:solidFill>
                  <a:srgbClr val="00CC00"/>
                </a:solidFill>
                <a:latin typeface="Arial" charset="0"/>
              </a:rPr>
              <a:t>считает, утверждает, писал, убеждает нас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latin typeface="Arial" charset="0"/>
              </a:rPr>
              <a:t>    </a:t>
            </a:r>
            <a:r>
              <a:rPr lang="ru-RU" sz="2400" b="1" smtClean="0">
                <a:latin typeface="Arial" charset="0"/>
              </a:rPr>
              <a:t>вводные конструкции: </a:t>
            </a:r>
            <a:r>
              <a:rPr lang="ru-RU" sz="2400" b="1" smtClean="0">
                <a:solidFill>
                  <a:srgbClr val="00CC00"/>
                </a:solidFill>
                <a:latin typeface="Arial" charset="0"/>
              </a:rPr>
              <a:t>По мнению…, По словам…</a:t>
            </a:r>
            <a:r>
              <a:rPr lang="ru-RU" sz="2400" smtClean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ru-RU" sz="240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Переход к рассуждению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>
              <a:lnSpc>
                <a:spcPct val="93000"/>
              </a:lnSpc>
              <a:spcBef>
                <a:spcPct val="0"/>
              </a:spcBef>
              <a:buFont typeface="Arial" charset="0"/>
              <a:buNone/>
            </a:pPr>
            <a:r>
              <a:rPr lang="ru-RU" smtClean="0"/>
              <a:t>    </a:t>
            </a:r>
            <a:r>
              <a:rPr lang="ru-RU" sz="2800" b="1" smtClean="0">
                <a:latin typeface="Arial" charset="0"/>
              </a:rPr>
              <a:t>Связать вступление с основной частью можно с помощью таких речевых клише:</a:t>
            </a:r>
            <a:r>
              <a:rPr lang="ru-RU" smtClean="0"/>
              <a:t> </a:t>
            </a:r>
          </a:p>
          <a:p>
            <a:pPr eaLnBrk="1">
              <a:lnSpc>
                <a:spcPct val="93000"/>
              </a:lnSpc>
              <a:spcBef>
                <a:spcPct val="0"/>
              </a:spcBef>
              <a:buFont typeface="Arial" charset="0"/>
              <a:buNone/>
            </a:pPr>
            <a:endParaRPr lang="ru-RU" smtClean="0"/>
          </a:p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ru-RU" sz="2800" i="1" smtClean="0">
                <a:solidFill>
                  <a:srgbClr val="00CC00"/>
                </a:solidFill>
                <a:latin typeface="Arial" charset="0"/>
              </a:rPr>
              <a:t>Попробуем разобраться в смысле этих слов.</a:t>
            </a:r>
          </a:p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ru-RU" sz="2800" i="1" smtClean="0">
                <a:solidFill>
                  <a:srgbClr val="00CC00"/>
                </a:solidFill>
                <a:latin typeface="Arial" charset="0"/>
              </a:rPr>
              <a:t>Я согласен с этим высказыванием. </a:t>
            </a:r>
          </a:p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ru-RU" sz="2800" i="1" smtClean="0">
                <a:solidFill>
                  <a:srgbClr val="00CC00"/>
                </a:solidFill>
                <a:latin typeface="Arial" charset="0"/>
              </a:rPr>
              <a:t>Как можно понять это высказывание?</a:t>
            </a:r>
          </a:p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ru-RU" sz="2800" i="1" smtClean="0">
                <a:solidFill>
                  <a:srgbClr val="00CC00"/>
                </a:solidFill>
                <a:latin typeface="Arial" charset="0"/>
              </a:rPr>
              <a:t>Попробуем объяснить данное утверждение.</a:t>
            </a:r>
          </a:p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ru-RU" sz="2800" i="1" smtClean="0">
                <a:solidFill>
                  <a:srgbClr val="00CC00"/>
                </a:solidFill>
                <a:latin typeface="Arial" charset="0"/>
              </a:rPr>
              <a:t>Это высказывание я понимаю так.</a:t>
            </a:r>
          </a:p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ru-RU" sz="2800" i="1" smtClean="0">
                <a:solidFill>
                  <a:srgbClr val="00CC00"/>
                </a:solidFill>
                <a:latin typeface="Arial" charset="0"/>
              </a:rPr>
              <a:t>Что имел в виду писатель (учёный)?</a:t>
            </a:r>
          </a:p>
          <a:p>
            <a:pPr eaLnBrk="1">
              <a:lnSpc>
                <a:spcPct val="93000"/>
              </a:lnSpc>
              <a:spcBef>
                <a:spcPct val="0"/>
              </a:spcBef>
            </a:pPr>
            <a:endParaRPr lang="ru-RU" sz="2800" smtClean="0">
              <a:solidFill>
                <a:srgbClr val="00CC00"/>
              </a:solidFill>
              <a:latin typeface="Arial" charset="0"/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</a:pPr>
            <a:endParaRPr lang="ru-RU" sz="2800" smtClean="0">
              <a:latin typeface="Arial" charset="0"/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Основная часть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ru-RU" smtClean="0">
                <a:latin typeface="Arial" charset="0"/>
              </a:rPr>
              <a:t>В основной части нужно </a:t>
            </a:r>
          </a:p>
          <a:p>
            <a:r>
              <a:rPr lang="ru-RU" smtClean="0">
                <a:solidFill>
                  <a:srgbClr val="00CC00"/>
                </a:solidFill>
                <a:latin typeface="Arial" charset="0"/>
              </a:rPr>
              <a:t>объяснить</a:t>
            </a:r>
            <a:r>
              <a:rPr lang="ru-RU" smtClean="0">
                <a:latin typeface="Arial" charset="0"/>
              </a:rPr>
              <a:t>, как вы понимаете слова автора цитаты</a:t>
            </a:r>
          </a:p>
          <a:p>
            <a:r>
              <a:rPr lang="ru-RU" smtClean="0">
                <a:solidFill>
                  <a:srgbClr val="00CC00"/>
                </a:solidFill>
                <a:latin typeface="Arial" charset="0"/>
              </a:rPr>
              <a:t>привести примеры</a:t>
            </a:r>
            <a:r>
              <a:rPr lang="ru-RU" smtClean="0">
                <a:latin typeface="Arial" charset="0"/>
              </a:rPr>
              <a:t>, соответствующие теоретическому рассуждению и иллюстрирующие языковые явления</a:t>
            </a:r>
          </a:p>
          <a:p>
            <a:endParaRPr lang="ru-RU" smtClean="0"/>
          </a:p>
        </p:txBody>
      </p:sp>
      <p:pic>
        <p:nvPicPr>
          <p:cNvPr id="26627" name="Picture 5" descr="C:\Users\user\Pictures\забавные картинки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692150"/>
            <a:ext cx="167640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Примеры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необходимо привести 2 примера; </a:t>
            </a:r>
          </a:p>
          <a:p>
            <a:r>
              <a:rPr lang="ru-RU" smtClean="0">
                <a:latin typeface="Arial" charset="0"/>
              </a:rPr>
              <a:t>примеры должны быть из указанного текста;</a:t>
            </a:r>
          </a:p>
          <a:p>
            <a:r>
              <a:rPr lang="ru-RU" smtClean="0">
                <a:latin typeface="Arial" charset="0"/>
              </a:rPr>
              <a:t>примеры должны соответствовать рассуждению на теоретическом уровне;</a:t>
            </a:r>
          </a:p>
          <a:p>
            <a:r>
              <a:rPr lang="ru-RU" smtClean="0">
                <a:latin typeface="Arial" charset="0"/>
              </a:rPr>
              <a:t>необходимо указать роль примеров в тексте</a:t>
            </a:r>
          </a:p>
        </p:txBody>
      </p:sp>
      <p:pic>
        <p:nvPicPr>
          <p:cNvPr id="27651" name="Picture 4" descr="вот та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4797425"/>
            <a:ext cx="1878012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Включение примеров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Чтобы подтвердить сказанное, обратимся к … предложению текста.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Проиллюстрировать это языковое явление  можно на примере … предложения текста.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Пример этого языкового явления можно найти в предложении ...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Справедливость этого вывода можно доказать на примере … предложения.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В подтверждение приведу пример из … предложения текста.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Рассмотрим … предложение. 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Подтвердить данный аргумент  можно примером из …. предложения текста. 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Предложение … подтверждает мысль о том, что … . </a:t>
            </a:r>
          </a:p>
          <a:p>
            <a:pPr>
              <a:lnSpc>
                <a:spcPct val="80000"/>
              </a:lnSpc>
            </a:pPr>
            <a:endParaRPr lang="ru-RU" sz="2000" smtClean="0">
              <a:latin typeface="Arial" charset="0"/>
            </a:endParaRPr>
          </a:p>
        </p:txBody>
      </p:sp>
      <p:pic>
        <p:nvPicPr>
          <p:cNvPr id="28675" name="Picture 2" descr="H:\Documents and Settings\22\Рабочий стол\моя\АНИМАЦИЯ,РАЗНОЕ\Анимашки\Анимашки_ClipArt\AG00218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781329">
            <a:off x="6641306" y="4960145"/>
            <a:ext cx="1584325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9900"/>
                </a:solidFill>
                <a:latin typeface="Arial" charset="0"/>
              </a:rPr>
              <a:t>     </a:t>
            </a:r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Заключение (вывод)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2400" smtClean="0">
                <a:latin typeface="Arial" charset="0"/>
              </a:rPr>
              <a:t>Заключение так же, как и вступление, не должно превышать по объёму основную часть сочинения.</a:t>
            </a:r>
          </a:p>
          <a:p>
            <a:pPr>
              <a:lnSpc>
                <a:spcPct val="90000"/>
              </a:lnSpc>
              <a:defRPr/>
            </a:pPr>
            <a:r>
              <a:rPr lang="ru-RU" sz="2400" smtClean="0">
                <a:latin typeface="Arial" charset="0"/>
              </a:rPr>
              <a:t>Задача заключения — подвести итог, обобщить сказанное.</a:t>
            </a:r>
          </a:p>
          <a:p>
            <a:pPr>
              <a:lnSpc>
                <a:spcPct val="90000"/>
              </a:lnSpc>
              <a:defRPr/>
            </a:pPr>
            <a:r>
              <a:rPr lang="ru-RU" sz="2400" smtClean="0">
                <a:latin typeface="Arial" charset="0"/>
              </a:rPr>
              <a:t>Вывод должен быть логически связан с предыдущим изложением и  не должен противоречить по смыслу тезису и аргументам.</a:t>
            </a:r>
          </a:p>
          <a:p>
            <a:pPr>
              <a:lnSpc>
                <a:spcPct val="90000"/>
              </a:lnSpc>
              <a:defRPr/>
            </a:pPr>
            <a:r>
              <a:rPr lang="ru-RU" sz="2400" smtClean="0">
                <a:latin typeface="Arial" charset="0"/>
              </a:rPr>
              <a:t>Начать заключение можно вводными словами </a:t>
            </a:r>
            <a:r>
              <a:rPr lang="ru-RU" sz="2400" b="1" i="1" smtClean="0">
                <a:solidFill>
                  <a:srgbClr val="00CC00"/>
                </a:solidFill>
                <a:latin typeface="Arial" charset="0"/>
              </a:rPr>
              <a:t>значит, итак, следовательно, таким образом</a:t>
            </a:r>
            <a:r>
              <a:rPr lang="ru-RU" sz="2400" smtClean="0">
                <a:latin typeface="Arial" charset="0"/>
              </a:rPr>
              <a:t> или клише </a:t>
            </a:r>
            <a:r>
              <a:rPr lang="ru-RU" sz="2400" b="1" i="1" smtClean="0">
                <a:solidFill>
                  <a:srgbClr val="00CC00"/>
                </a:solidFill>
                <a:latin typeface="Arial" charset="0"/>
              </a:rPr>
              <a:t>мы пришли к выводу, подводя итог, делая выводы из вышеизложенных доказательств</a:t>
            </a:r>
            <a:r>
              <a:rPr lang="ru-RU" sz="2400" smtClean="0">
                <a:latin typeface="Arial" charset="0"/>
              </a:rPr>
              <a:t>  и т.д.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endParaRPr lang="ru-RU" sz="240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29699" name="Рисунок 4" descr="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420688"/>
            <a:ext cx="1397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сергей\Desktop\viewer[4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8505"/>
            <a:ext cx="8667807" cy="6500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Алгоритм написания сочинения-рассуждения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Знакомимся с высказыванием</a:t>
            </a:r>
          </a:p>
          <a:p>
            <a:pPr marL="514350" indent="-514350">
              <a:buAutoNum type="arabicPeriod"/>
            </a:pPr>
            <a:r>
              <a:rPr lang="ru-RU" dirty="0" smtClean="0"/>
              <a:t>Определяем основную мысль</a:t>
            </a:r>
          </a:p>
          <a:p>
            <a:pPr marL="514350" indent="-514350">
              <a:buAutoNum type="arabicPeriod"/>
            </a:pPr>
            <a:r>
              <a:rPr lang="ru-RU" dirty="0" smtClean="0"/>
              <a:t>Оформляем вступление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Пишем основную часть</a:t>
            </a:r>
          </a:p>
          <a:p>
            <a:pPr marL="514350" indent="-514350">
              <a:buAutoNum type="arabicPeriod"/>
            </a:pPr>
            <a:r>
              <a:rPr lang="ru-RU" dirty="0" smtClean="0"/>
              <a:t>Пишем заключение</a:t>
            </a:r>
          </a:p>
          <a:p>
            <a:pPr marL="514350" indent="-514350">
              <a:buNone/>
            </a:pPr>
            <a:endParaRPr lang="ru-RU" dirty="0" smtClean="0"/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Каждую часть начинаем </a:t>
            </a:r>
            <a:r>
              <a:rPr lang="ru-RU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красной строки.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 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То есть в вашем сочинении должно быть </a:t>
            </a:r>
            <a:r>
              <a:rPr lang="ru-RU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минимум три абзаца.</a:t>
            </a:r>
            <a:endParaRPr lang="ru-RU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лучше четыре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т.к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вторую часть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можно разбить 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два абзаца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соответствии с количеством аргументов-примеров.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Практическая работа по написанию сочинения-рассуждения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К. Г. Паустовский: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"Нет ничего такого в жизни и в нашем сознании, чего нельзя было бы передать русским словом".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Пример вступления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7920880" cy="5616624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ru-RU" sz="1800" b="1" dirty="0" smtClean="0">
                <a:solidFill>
                  <a:srgbClr val="0000FF"/>
                </a:solidFill>
              </a:rPr>
              <a:t>С цитированием</a:t>
            </a:r>
          </a:p>
          <a:p>
            <a:pPr marL="342900" indent="-342900" algn="l"/>
            <a:r>
              <a:rPr lang="ru-RU" sz="1600" dirty="0" smtClean="0">
                <a:solidFill>
                  <a:schemeClr val="tx1"/>
                </a:solidFill>
              </a:rPr>
              <a:t>                    </a:t>
            </a:r>
            <a:r>
              <a:rPr lang="ru-RU" sz="1600" b="1" i="1" dirty="0" smtClean="0">
                <a:solidFill>
                  <a:schemeClr val="tx1"/>
                </a:solidFill>
              </a:rPr>
              <a:t>К.Г.Паустовский сказал: "Нет ничего такого в жизни и в нашем сознании, чего нельзя было бы передать русским словом". Действительно, слова наиболее точно, ясно и образно выражают самые сложные мысли и чувства людей, всё многообразие окружающего мира.</a:t>
            </a:r>
          </a:p>
          <a:p>
            <a:pPr marL="342900" indent="-342900" algn="l">
              <a:buAutoNum type="arabicPeriod" startAt="2"/>
            </a:pPr>
            <a:r>
              <a:rPr lang="ru-RU" sz="1800" b="1" dirty="0" smtClean="0">
                <a:solidFill>
                  <a:srgbClr val="0000FF"/>
                </a:solidFill>
              </a:rPr>
              <a:t>Без цитирования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chemeClr val="tx1"/>
                </a:solidFill>
              </a:rPr>
              <a:t>           Язык – одно из чудес, с помощью которого люди передают тончайшие оттенки мыслей. Великий русский писатель К.Паустовский утверждал, что русским словом можно не только назвать предметы, явления и действия, но и выразить идеи, мысли, чувства. Не могу не согласиться с мнением автора высказывания. 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chemeClr val="tx1"/>
                </a:solidFill>
              </a:rPr>
              <a:t>        Высказывание К. Г. Паустовского я понимаю так: нет предмета во вселенной, для которого бы не придумал слова человек. При помощи слова мы называем не только предметы, но и всякое действие и состояние. Особенно богато для обозначения явлений русское слово. Я разделяю точку зрения русского писателя.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chemeClr val="tx1"/>
                </a:solidFill>
              </a:rPr>
              <a:t> В высказывании К. Г. Паустовского моё внимание привлекла мысль о том, что в богатом русском языке можно найти слова для выражения всего многообразия окружающего мира и внутреннего мира человека.</a:t>
            </a:r>
            <a:endParaRPr lang="ru-RU" sz="1600" b="1" dirty="0" smtClean="0">
              <a:solidFill>
                <a:srgbClr val="0000FF"/>
              </a:solidFill>
            </a:endParaRPr>
          </a:p>
          <a:p>
            <a:pPr marL="342900" indent="-342900" algn="l"/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Формулировка задания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323850" y="1600200"/>
            <a:ext cx="836295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Arial Unicode MS" pitchFamily="34" charset="-128"/>
              </a:rPr>
              <a:t>         </a:t>
            </a:r>
            <a:r>
              <a:rPr lang="ru-RU" sz="2400" b="1" smtClean="0">
                <a:latin typeface="Arial" charset="0"/>
              </a:rPr>
              <a:t>Напишите сочинение-рассуждение, раскрывая смысл высказывания (</a:t>
            </a:r>
            <a:r>
              <a:rPr lang="ru-RU" sz="2400" b="1" u="sng" smtClean="0">
                <a:solidFill>
                  <a:srgbClr val="00CC00"/>
                </a:solidFill>
                <a:latin typeface="Arial" charset="0"/>
              </a:rPr>
              <a:t>указан автор</a:t>
            </a:r>
            <a:r>
              <a:rPr lang="ru-RU" sz="2400" b="1" smtClean="0">
                <a:latin typeface="Arial" charset="0"/>
              </a:rPr>
              <a:t>): «(</a:t>
            </a:r>
            <a:r>
              <a:rPr lang="ru-RU" sz="2400" b="1" u="sng" smtClean="0">
                <a:solidFill>
                  <a:srgbClr val="00CC00"/>
                </a:solidFill>
                <a:latin typeface="Arial" charset="0"/>
              </a:rPr>
              <a:t>приведена цитата</a:t>
            </a:r>
            <a:r>
              <a:rPr lang="ru-RU" sz="2400" b="1" smtClean="0">
                <a:latin typeface="Arial" charset="0"/>
              </a:rPr>
              <a:t>)».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Arial" charset="0"/>
              </a:rPr>
              <a:t>         Аргументируя свой ответ, приведите 2 (два) примера из прочитанного текста.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Arial" charset="0"/>
              </a:rPr>
              <a:t>        Приводя примеры, указывайте номера нужных предложений или применяйте цитирование.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Arial" charset="0"/>
              </a:rPr>
              <a:t>        Вы можете писать работу в научном или публицистическом стиле, раскрывая тему на лингвистическом материале. Начать сочинение Вы можете словами (</a:t>
            </a:r>
            <a:r>
              <a:rPr lang="ru-RU" sz="2400" b="1" u="sng" smtClean="0">
                <a:solidFill>
                  <a:srgbClr val="00CC00"/>
                </a:solidFill>
                <a:latin typeface="Arial" charset="0"/>
              </a:rPr>
              <a:t>автора</a:t>
            </a:r>
            <a:r>
              <a:rPr lang="ru-RU" sz="2400" b="1" smtClean="0">
                <a:latin typeface="Arial" charset="0"/>
              </a:rPr>
              <a:t>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Arial" charset="0"/>
              </a:rPr>
              <a:t>        Объём сочинения должен составлять не менее 70 слов. Сочинение пишите аккуратно, разборчивым почерком.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Общие требования к аргументам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примеров </a:t>
            </a:r>
            <a:r>
              <a:rPr lang="ru-RU" u="sng" dirty="0" smtClean="0"/>
              <a:t>должно быть 2;</a:t>
            </a:r>
            <a:endParaRPr lang="ru-RU" dirty="0" smtClean="0"/>
          </a:p>
          <a:p>
            <a:pPr lvl="0"/>
            <a:r>
              <a:rPr lang="ru-RU" dirty="0" smtClean="0"/>
              <a:t>примеры должны быть </a:t>
            </a:r>
            <a:r>
              <a:rPr lang="ru-RU" u="sng" dirty="0" smtClean="0"/>
              <a:t>из указанного текста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приводя пример, нужно не только </a:t>
            </a:r>
            <a:r>
              <a:rPr lang="ru-RU" u="sng" dirty="0" smtClean="0"/>
              <a:t>назвать</a:t>
            </a:r>
            <a:r>
              <a:rPr lang="ru-RU" dirty="0" smtClean="0"/>
              <a:t> языковое явление, но и </a:t>
            </a:r>
            <a:r>
              <a:rPr lang="ru-RU" u="sng" dirty="0" smtClean="0"/>
              <a:t>объяснить его значение</a:t>
            </a:r>
            <a:r>
              <a:rPr lang="ru-RU" dirty="0" smtClean="0"/>
              <a:t> и </a:t>
            </a:r>
            <a:r>
              <a:rPr lang="ru-RU" u="sng" dirty="0" smtClean="0"/>
              <a:t>указать роль в тексте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Основную часть можно </a:t>
            </a:r>
            <a:r>
              <a:rPr lang="ru-RU" sz="3600" b="1" u="sng" dirty="0" smtClean="0">
                <a:solidFill>
                  <a:srgbClr val="FF0000"/>
                </a:solidFill>
              </a:rPr>
              <a:t>начать</a:t>
            </a:r>
            <a:r>
              <a:rPr lang="ru-RU" sz="3600" b="1" dirty="0" smtClean="0">
                <a:solidFill>
                  <a:srgbClr val="FF0000"/>
                </a:solidFill>
              </a:rPr>
              <a:t> следующими фразами: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000" b="1" i="1" dirty="0" smtClean="0"/>
              <a:t>Присмотримся повнимательнее к словам в тексте ... </a:t>
            </a:r>
            <a:r>
              <a:rPr lang="ru-RU" sz="3000" dirty="0" smtClean="0"/>
              <a:t>(называем фамилию автора текста)</a:t>
            </a:r>
          </a:p>
          <a:p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b="1" i="1" dirty="0" smtClean="0"/>
              <a:t>Обратимся к тексту русского писателя ... </a:t>
            </a:r>
            <a:r>
              <a:rPr lang="ru-RU" sz="3000" dirty="0" smtClean="0"/>
              <a:t>(фамилия автора текста)</a:t>
            </a:r>
          </a:p>
          <a:p>
            <a:r>
              <a:rPr lang="ru-RU" sz="3000" b="1" i="1" dirty="0" smtClean="0"/>
              <a:t/>
            </a:r>
            <a:br>
              <a:rPr lang="ru-RU" sz="3000" b="1" i="1" dirty="0" smtClean="0"/>
            </a:br>
            <a:r>
              <a:rPr lang="ru-RU" sz="3000" b="1" i="1" dirty="0" smtClean="0"/>
              <a:t>Докажем эту мысль на примерах из текста...</a:t>
            </a:r>
            <a:endParaRPr lang="ru-RU" sz="3000" dirty="0" smtClean="0"/>
          </a:p>
          <a:p>
            <a:r>
              <a:rPr lang="ru-RU" sz="3000" b="1" i="1" dirty="0" smtClean="0"/>
              <a:t/>
            </a:r>
            <a:br>
              <a:rPr lang="ru-RU" sz="3000" b="1" i="1" dirty="0" smtClean="0"/>
            </a:br>
            <a:r>
              <a:rPr lang="ru-RU" sz="3000" b="1" i="1" dirty="0" smtClean="0"/>
              <a:t>Попытаемся раскрыть значение тезиса на примерах, взятых из текста ... </a:t>
            </a:r>
            <a:endParaRPr lang="ru-RU" sz="3000" dirty="0" smtClean="0"/>
          </a:p>
          <a:p>
            <a:pPr>
              <a:buNone/>
            </a:pPr>
            <a:r>
              <a:rPr lang="ru-RU" sz="2300" dirty="0" smtClean="0">
                <a:solidFill>
                  <a:srgbClr val="FF0000"/>
                </a:solidFill>
              </a:rPr>
              <a:t>                 </a:t>
            </a:r>
          </a:p>
          <a:p>
            <a:pPr>
              <a:buNone/>
            </a:pPr>
            <a:endParaRPr lang="ru-RU" sz="23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600" dirty="0" smtClean="0">
                <a:solidFill>
                  <a:srgbClr val="00B050"/>
                </a:solidFill>
              </a:rPr>
              <a:t>                При оформлении примеров можно использовать вводные слова "</a:t>
            </a:r>
            <a:r>
              <a:rPr lang="ru-RU" sz="2600" b="1" dirty="0" smtClean="0">
                <a:solidFill>
                  <a:srgbClr val="00B050"/>
                </a:solidFill>
              </a:rPr>
              <a:t>во-первых</a:t>
            </a:r>
            <a:r>
              <a:rPr lang="ru-RU" sz="2600" dirty="0" smtClean="0">
                <a:solidFill>
                  <a:srgbClr val="00B050"/>
                </a:solidFill>
              </a:rPr>
              <a:t>", "</a:t>
            </a:r>
            <a:r>
              <a:rPr lang="ru-RU" sz="2600" b="1" dirty="0" smtClean="0">
                <a:solidFill>
                  <a:srgbClr val="00B050"/>
                </a:solidFill>
              </a:rPr>
              <a:t>во-вторых</a:t>
            </a:r>
            <a:r>
              <a:rPr lang="ru-RU" sz="2600" dirty="0" smtClean="0">
                <a:solidFill>
                  <a:srgbClr val="00B050"/>
                </a:solidFill>
              </a:rPr>
              <a:t>" и т.д. Не забывайте, что они отделяются </a:t>
            </a:r>
            <a:r>
              <a:rPr lang="ru-RU" sz="2600" u="sng" dirty="0" smtClean="0">
                <a:solidFill>
                  <a:srgbClr val="00B050"/>
                </a:solidFill>
              </a:rPr>
              <a:t>запятой.</a:t>
            </a:r>
            <a:endParaRPr lang="ru-RU" sz="2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Вспомогательные слова и фразы для заключения - вывода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b="1" i="1" dirty="0" smtClean="0"/>
              <a:t>Таким образом, ... </a:t>
            </a:r>
            <a:endParaRPr lang="ru-RU" sz="2600" dirty="0" smtClean="0"/>
          </a:p>
          <a:p>
            <a:r>
              <a:rPr lang="ru-RU" sz="2600" b="1" i="1" dirty="0" smtClean="0"/>
              <a:t>Итак, ...</a:t>
            </a:r>
            <a:endParaRPr lang="ru-RU" sz="2600" dirty="0" smtClean="0"/>
          </a:p>
          <a:p>
            <a:r>
              <a:rPr lang="ru-RU" sz="2600" b="1" i="1" dirty="0" smtClean="0"/>
              <a:t>Следовательно, ...</a:t>
            </a:r>
            <a:endParaRPr lang="ru-RU" sz="2600" dirty="0" smtClean="0"/>
          </a:p>
          <a:p>
            <a:r>
              <a:rPr lang="ru-RU" sz="2600" b="1" i="1" dirty="0" smtClean="0"/>
              <a:t>В итоге можно прийти к такому выводу: ...</a:t>
            </a:r>
            <a:endParaRPr lang="ru-RU" sz="2600" dirty="0" smtClean="0"/>
          </a:p>
          <a:p>
            <a:r>
              <a:rPr lang="ru-RU" sz="2600" b="1" i="1" dirty="0" smtClean="0"/>
              <a:t>В заключение можно сказать, что ...</a:t>
            </a:r>
            <a:endParaRPr lang="ru-RU" sz="2600" dirty="0" smtClean="0"/>
          </a:p>
          <a:p>
            <a:r>
              <a:rPr lang="ru-RU" sz="2600" b="1" i="1" dirty="0" smtClean="0"/>
              <a:t>Мы убеждаемся в том, что ...</a:t>
            </a:r>
            <a:endParaRPr lang="ru-RU" sz="2600" dirty="0" smtClean="0"/>
          </a:p>
          <a:p>
            <a:r>
              <a:rPr lang="ru-RU" sz="2600" b="1" i="1" dirty="0" smtClean="0"/>
              <a:t>Обобщая сказанное, ...</a:t>
            </a:r>
            <a:endParaRPr lang="ru-RU" sz="2600" dirty="0" smtClean="0"/>
          </a:p>
          <a:p>
            <a:r>
              <a:rPr lang="ru-RU" sz="2600" b="1" i="1" dirty="0" smtClean="0"/>
              <a:t>Из этого следует, что ...</a:t>
            </a:r>
            <a:endParaRPr lang="ru-RU" sz="2600" dirty="0" smtClean="0"/>
          </a:p>
          <a:p>
            <a:r>
              <a:rPr lang="ru-RU" sz="2600" dirty="0" smtClean="0"/>
              <a:t>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Пример заключения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7920880" cy="5616624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tx1"/>
                </a:solidFill>
              </a:rPr>
              <a:t>                   Таким образом, приведённые примеры подтверждают мысль  К.Г.Паустовского о том, что в русском языке можно найти нужные  слова для  выражения самых сложных мыслей и различных оттенков чувств.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tx1"/>
                </a:solidFill>
              </a:rPr>
              <a:t>                  Подводя итог сказанному, хочу отметить, что эпитеты играют важную роль в художественном тексте: они способствуют более полной, точной, яркой и образной передаче оттенков  мыслей, чувств и оценок автора текста.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457200" y="260649"/>
            <a:ext cx="8002588" cy="93610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Композиция </a:t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сочинения-рассуждения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002588" cy="51845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</a:t>
            </a:r>
            <a:r>
              <a:rPr lang="ru-RU" sz="2400" b="1" dirty="0" smtClean="0">
                <a:latin typeface="Arial" charset="0"/>
              </a:rPr>
              <a:t>1. Вступление. Тезис</a:t>
            </a:r>
            <a:endParaRPr lang="ru-RU" sz="2400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dirty="0" smtClean="0">
                <a:latin typeface="Arial" charset="0"/>
              </a:rPr>
              <a:t>       Формулировка тезиса (главной мысли, которую необходимо аргументировать). 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1" dirty="0" smtClean="0">
                <a:latin typeface="Arial" charset="0"/>
              </a:rPr>
              <a:t>   2. Основная часть. Доказательства 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1" dirty="0" smtClean="0">
                <a:latin typeface="Arial" charset="0"/>
              </a:rPr>
              <a:t>       </a:t>
            </a:r>
            <a:r>
              <a:rPr lang="ru-RU" sz="2400" dirty="0" smtClean="0">
                <a:latin typeface="Arial" charset="0"/>
              </a:rPr>
              <a:t>Теоретическое рассуждение (как ты понимаешь это высказывание), подкреплённое двумя примерами. </a:t>
            </a:r>
            <a:r>
              <a:rPr lang="ru-RU" sz="2400" b="1" dirty="0" smtClean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1" dirty="0" smtClean="0">
                <a:latin typeface="Arial" charset="0"/>
              </a:rPr>
              <a:t>   3. Заключение. </a:t>
            </a:r>
            <a:r>
              <a:rPr lang="ru-RU" sz="2400" b="1" smtClean="0">
                <a:latin typeface="Arial" charset="0"/>
              </a:rPr>
              <a:t>Вывод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endParaRPr lang="ru-RU" sz="2400" b="1" dirty="0" smtClean="0">
              <a:latin typeface="Arial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Каждую часть начинаем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красной строки.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есть в вашем сочинении должно быть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минимум три абзаца.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лучше четыре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т.к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вторую часть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можно разбить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два абзаца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соответствии с количеством аргументов-примеров.</a:t>
            </a:r>
          </a:p>
          <a:p>
            <a:pPr>
              <a:lnSpc>
                <a:spcPct val="90000"/>
              </a:lnSpc>
              <a:buNone/>
              <a:defRPr/>
            </a:pPr>
            <a:endParaRPr lang="ru-RU" sz="2000" i="1" dirty="0" smtClean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706437"/>
          </a:xfrm>
          <a:solidFill>
            <a:schemeClr val="bg1"/>
          </a:solidFill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Тематика сочинений на лингвистическую тему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25538"/>
            <a:ext cx="8209036" cy="554355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b="1" dirty="0" smtClean="0"/>
              <a:t>Лексика и грамматика: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0000FF"/>
                </a:solidFill>
              </a:rPr>
              <a:t>                          3,4,7,8,9,12,13,21,22,23,25,26,27,28,30,31,35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b="1" dirty="0" smtClean="0"/>
              <a:t>Лексика и фразеология: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0000FF"/>
                </a:solidFill>
              </a:rPr>
              <a:t>                           3,7,8,12,17,22,23,26,32,35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b="1" dirty="0" smtClean="0"/>
              <a:t>Язык художественной литературы. Средства речевой выразительности: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0000FF"/>
                </a:solidFill>
              </a:rPr>
              <a:t>                           4,11,12,17,18,23,24,26,35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b="1" dirty="0" smtClean="0"/>
              <a:t>Морфология: 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0000FF"/>
                </a:solidFill>
              </a:rPr>
              <a:t>                            1,14,29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b="1" dirty="0" smtClean="0"/>
              <a:t>Синтаксис и пунктуация: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0000FF"/>
                </a:solidFill>
              </a:rPr>
              <a:t>                          2,5,8,15,16,19,20,36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b="1" dirty="0" smtClean="0"/>
              <a:t>Язык и речь (устная и письменная):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smtClean="0">
                <a:solidFill>
                  <a:srgbClr val="0000FF"/>
                </a:solidFill>
              </a:rPr>
              <a:t>                           4,6,8,10,21,33,34</a:t>
            </a:r>
            <a:endParaRPr lang="ru-RU" sz="2400" b="1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532440" y="1125538"/>
            <a:ext cx="432173" cy="5543550"/>
          </a:xfrm>
        </p:spPr>
        <p:txBody>
          <a:bodyPr/>
          <a:lstStyle/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8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8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8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Критерии оценивания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сергей\Desktop\viewer[2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7488832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Критерии оценивания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сергей\Desktop\viewer[2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760" y="1088740"/>
            <a:ext cx="7659696" cy="5744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2474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Критерии оценивания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сергей\Desktop\viewer[3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80728"/>
            <a:ext cx="7488832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Критерии оценивания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сергей\Desktop\viewer[3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7515680" cy="5636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457200" y="549275"/>
            <a:ext cx="8002588" cy="8683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Композиция 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сочинения-рассуждения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>
          <a:xfrm>
            <a:off x="457200" y="1916113"/>
            <a:ext cx="8002588" cy="421005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</a:t>
            </a:r>
            <a:r>
              <a:rPr lang="ru-RU" sz="2800" b="1" dirty="0" smtClean="0">
                <a:latin typeface="Arial" charset="0"/>
              </a:rPr>
              <a:t>1. Вступление. Тезис</a:t>
            </a:r>
            <a:endParaRPr lang="ru-RU" sz="2800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dirty="0" smtClean="0">
                <a:latin typeface="Arial" charset="0"/>
              </a:rPr>
              <a:t>       Формулировка тезиса (главной мысли, которую необходимо аргументировать). 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b="1" dirty="0" smtClean="0">
                <a:latin typeface="Arial" charset="0"/>
              </a:rPr>
              <a:t>   2. Основная часть. Доказательства 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b="1" dirty="0" smtClean="0">
                <a:latin typeface="Arial" charset="0"/>
              </a:rPr>
              <a:t>       </a:t>
            </a:r>
            <a:r>
              <a:rPr lang="ru-RU" sz="2800" dirty="0" smtClean="0">
                <a:latin typeface="Arial" charset="0"/>
              </a:rPr>
              <a:t>Теоретическое рассуждение (как ты понимаешь это высказывание), подкреплённое двумя примерами. </a:t>
            </a:r>
            <a:r>
              <a:rPr lang="ru-RU" sz="2800" b="1" dirty="0" smtClean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b="1" dirty="0" smtClean="0">
                <a:latin typeface="Arial" charset="0"/>
              </a:rPr>
              <a:t>   3. Заключение. Вывод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Arial" charset="0"/>
              </a:rPr>
              <a:t>     </a:t>
            </a:r>
            <a:r>
              <a:rPr lang="ru-RU" sz="2000" b="1" i="1" dirty="0" smtClean="0">
                <a:solidFill>
                  <a:srgbClr val="FF0000"/>
                </a:solidFill>
                <a:latin typeface="Arial" charset="0"/>
              </a:rPr>
              <a:t>Каждая часть сочинения пишется с красной строки.</a:t>
            </a:r>
          </a:p>
          <a:p>
            <a:pPr>
              <a:lnSpc>
                <a:spcPct val="90000"/>
              </a:lnSpc>
              <a:defRPr/>
            </a:pPr>
            <a:endParaRPr lang="ru-RU" sz="2000" i="1" dirty="0" smtClean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Выгнутая вверх стрелка 18"/>
          <p:cNvSpPr>
            <a:spLocks noChangeArrowheads="1"/>
          </p:cNvSpPr>
          <p:nvPr/>
        </p:nvSpPr>
        <p:spPr bwMode="auto">
          <a:xfrm>
            <a:off x="1619250" y="1052513"/>
            <a:ext cx="5761038" cy="1081087"/>
          </a:xfrm>
          <a:prstGeom prst="curvedDownArrow">
            <a:avLst>
              <a:gd name="adj1" fmla="val 21932"/>
              <a:gd name="adj2" fmla="val 43840"/>
              <a:gd name="adj3" fmla="val 25000"/>
            </a:avLst>
          </a:prstGeom>
          <a:solidFill>
            <a:srgbClr val="00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4" name="Выгнутая вверх стрелка 19"/>
          <p:cNvSpPr>
            <a:spLocks noChangeArrowheads="1"/>
          </p:cNvSpPr>
          <p:nvPr/>
        </p:nvSpPr>
        <p:spPr bwMode="auto">
          <a:xfrm rot="10800000">
            <a:off x="1692275" y="4292600"/>
            <a:ext cx="5643563" cy="928688"/>
          </a:xfrm>
          <a:prstGeom prst="curvedDownArrow">
            <a:avLst>
              <a:gd name="adj1" fmla="val 25011"/>
              <a:gd name="adj2" fmla="val 49994"/>
              <a:gd name="adj3" fmla="val 25000"/>
            </a:avLst>
          </a:prstGeom>
          <a:solidFill>
            <a:srgbClr val="00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endParaRPr lang="ru-RU"/>
          </a:p>
        </p:txBody>
      </p:sp>
      <p:sp>
        <p:nvSpPr>
          <p:cNvPr id="23555" name="Rectangle 11"/>
          <p:cNvSpPr>
            <a:spLocks noChangeArrowheads="1"/>
          </p:cNvSpPr>
          <p:nvPr/>
        </p:nvSpPr>
        <p:spPr bwMode="auto">
          <a:xfrm>
            <a:off x="3059113" y="3357563"/>
            <a:ext cx="3024187" cy="720725"/>
          </a:xfrm>
          <a:prstGeom prst="rect">
            <a:avLst/>
          </a:prstGeom>
          <a:solidFill>
            <a:srgbClr val="5CB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Oval 13"/>
          <p:cNvSpPr>
            <a:spLocks noChangeArrowheads="1"/>
          </p:cNvSpPr>
          <p:nvPr/>
        </p:nvSpPr>
        <p:spPr bwMode="auto">
          <a:xfrm>
            <a:off x="2916238" y="2133600"/>
            <a:ext cx="3313112" cy="1081088"/>
          </a:xfrm>
          <a:prstGeom prst="ellipse">
            <a:avLst/>
          </a:prstGeom>
          <a:solidFill>
            <a:srgbClr val="5CB09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Теоретические </a:t>
            </a:r>
          </a:p>
          <a:p>
            <a:pPr algn="ctr"/>
            <a:r>
              <a:rPr lang="ru-RU" sz="2400" b="1"/>
              <a:t>рассуждения</a:t>
            </a:r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gray">
          <a:xfrm>
            <a:off x="539750" y="2349500"/>
            <a:ext cx="1747838" cy="1473200"/>
          </a:xfrm>
          <a:prstGeom prst="ellipse">
            <a:avLst/>
          </a:prstGeom>
          <a:solidFill>
            <a:srgbClr val="00FF00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91581" dir="3378596" algn="ctr" rotWithShape="0">
              <a:srgbClr val="B2B2B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400" b="1"/>
              <a:t>Тезис</a:t>
            </a:r>
          </a:p>
        </p:txBody>
      </p:sp>
      <p:sp>
        <p:nvSpPr>
          <p:cNvPr id="2" name="Oval 12"/>
          <p:cNvSpPr>
            <a:spLocks noChangeArrowheads="1"/>
          </p:cNvSpPr>
          <p:nvPr/>
        </p:nvSpPr>
        <p:spPr bwMode="gray">
          <a:xfrm>
            <a:off x="6732588" y="2349500"/>
            <a:ext cx="1747837" cy="1584325"/>
          </a:xfrm>
          <a:prstGeom prst="ellipse">
            <a:avLst/>
          </a:prstGeom>
          <a:solidFill>
            <a:srgbClr val="00FF00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91581" dir="3378596" algn="ctr" rotWithShape="0">
              <a:srgbClr val="B2B2B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400" b="1"/>
              <a:t>Вывод</a:t>
            </a:r>
          </a:p>
        </p:txBody>
      </p:sp>
      <p:sp>
        <p:nvSpPr>
          <p:cNvPr id="23559" name="Text Box 20"/>
          <p:cNvSpPr txBox="1">
            <a:spLocks noChangeArrowheads="1"/>
          </p:cNvSpPr>
          <p:nvPr/>
        </p:nvSpPr>
        <p:spPr bwMode="auto">
          <a:xfrm>
            <a:off x="3492500" y="3500438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 2 примера</a:t>
            </a:r>
          </a:p>
        </p:txBody>
      </p:sp>
      <p:sp>
        <p:nvSpPr>
          <p:cNvPr id="23560" name="AutoShape 11"/>
          <p:cNvSpPr>
            <a:spLocks noChangeArrowheads="1"/>
          </p:cNvSpPr>
          <p:nvPr/>
        </p:nvSpPr>
        <p:spPr bwMode="auto">
          <a:xfrm>
            <a:off x="2411413" y="2924175"/>
            <a:ext cx="571500" cy="320675"/>
          </a:xfrm>
          <a:prstGeom prst="notchedRightArrow">
            <a:avLst>
              <a:gd name="adj1" fmla="val 50000"/>
              <a:gd name="adj2" fmla="val 44554"/>
            </a:avLst>
          </a:prstGeom>
          <a:solidFill>
            <a:srgbClr val="99CC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1" name="AutoShape 12"/>
          <p:cNvSpPr>
            <a:spLocks noChangeArrowheads="1"/>
          </p:cNvSpPr>
          <p:nvPr/>
        </p:nvSpPr>
        <p:spPr bwMode="auto">
          <a:xfrm>
            <a:off x="6084888" y="2924175"/>
            <a:ext cx="571500" cy="320675"/>
          </a:xfrm>
          <a:prstGeom prst="notchedRightArrow">
            <a:avLst>
              <a:gd name="adj1" fmla="val 50000"/>
              <a:gd name="adj2" fmla="val 44554"/>
            </a:avLst>
          </a:prstGeom>
          <a:solidFill>
            <a:srgbClr val="99CC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838</Words>
  <Application>Microsoft Office PowerPoint</Application>
  <PresentationFormat>Экран (4:3)</PresentationFormat>
  <Paragraphs>135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Сочинение-рассуждение на лингвистическую тему (Часть С)</vt:lpstr>
      <vt:lpstr>Формулировка задания</vt:lpstr>
      <vt:lpstr>Тематика сочинений на лингвистическую тему</vt:lpstr>
      <vt:lpstr>Критерии оценивания</vt:lpstr>
      <vt:lpstr>Критерии оценивания</vt:lpstr>
      <vt:lpstr>Критерии оценивания</vt:lpstr>
      <vt:lpstr>Критерии оценивания</vt:lpstr>
      <vt:lpstr>Композиция  сочинения-рассуждения</vt:lpstr>
      <vt:lpstr>Слайд 9</vt:lpstr>
      <vt:lpstr>Вступление</vt:lpstr>
      <vt:lpstr>Переход к рассуждению</vt:lpstr>
      <vt:lpstr>Основная часть</vt:lpstr>
      <vt:lpstr>Примеры</vt:lpstr>
      <vt:lpstr>Включение примеров </vt:lpstr>
      <vt:lpstr>     Заключение (вывод)</vt:lpstr>
      <vt:lpstr>Слайд 16</vt:lpstr>
      <vt:lpstr>Алгоритм написания сочинения-рассуждения</vt:lpstr>
      <vt:lpstr>Практическая работа по написанию сочинения-рассуждения</vt:lpstr>
      <vt:lpstr>Пример вступления</vt:lpstr>
      <vt:lpstr>Общие требования к аргументам</vt:lpstr>
      <vt:lpstr>Основную часть можно начать следующими фразами: </vt:lpstr>
      <vt:lpstr>Вспомогательные слова и фразы для заключения - вывода</vt:lpstr>
      <vt:lpstr>Пример заключения</vt:lpstr>
      <vt:lpstr>Композиция  сочинения-рассуждения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Сочинение-рассуждение на лингвистическую тему (Часть С)</dc:title>
  <dc:creator>сергей</dc:creator>
  <cp:lastModifiedBy>сергей</cp:lastModifiedBy>
  <cp:revision>31</cp:revision>
  <dcterms:created xsi:type="dcterms:W3CDTF">2013-12-06T09:58:08Z</dcterms:created>
  <dcterms:modified xsi:type="dcterms:W3CDTF">2013-12-25T05:30:52Z</dcterms:modified>
</cp:coreProperties>
</file>