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97" r:id="rId3"/>
    <p:sldId id="307" r:id="rId4"/>
    <p:sldId id="304" r:id="rId5"/>
    <p:sldId id="280" r:id="rId6"/>
    <p:sldId id="306" r:id="rId7"/>
    <p:sldId id="305" r:id="rId8"/>
    <p:sldId id="310" r:id="rId9"/>
    <p:sldId id="303" r:id="rId10"/>
    <p:sldId id="308" r:id="rId11"/>
    <p:sldId id="302" r:id="rId12"/>
    <p:sldId id="277" r:id="rId13"/>
    <p:sldId id="276" r:id="rId14"/>
    <p:sldId id="275" r:id="rId15"/>
    <p:sldId id="274" r:id="rId16"/>
    <p:sldId id="273" r:id="rId17"/>
    <p:sldId id="301" r:id="rId18"/>
    <p:sldId id="272" r:id="rId19"/>
    <p:sldId id="271" r:id="rId20"/>
    <p:sldId id="270" r:id="rId21"/>
    <p:sldId id="269" r:id="rId22"/>
    <p:sldId id="268" r:id="rId23"/>
    <p:sldId id="300" r:id="rId24"/>
    <p:sldId id="28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100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8" autoAdjust="0"/>
  </p:normalViewPr>
  <p:slideViewPr>
    <p:cSldViewPr>
      <p:cViewPr varScale="1">
        <p:scale>
          <a:sx n="67" d="100"/>
          <a:sy n="67" d="100"/>
        </p:scale>
        <p:origin x="-16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24055-F797-4154-B75A-DB74CCE58DA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4C803-93DC-40A6-BF70-7FAE47D9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059832" y="1844824"/>
            <a:ext cx="56886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ea typeface="BatangChe" pitchFamily="49" charset="-127"/>
                <a:cs typeface="Angsana New" pitchFamily="18" charset="-34"/>
              </a:rPr>
              <a:t>МОРФЕМИКА. </a:t>
            </a:r>
          </a:p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  <a:ea typeface="BatangChe" pitchFamily="49" charset="-127"/>
                <a:cs typeface="Angsana New" pitchFamily="18" charset="-34"/>
              </a:rPr>
              <a:t>ОРФОГРАФИЯ.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latin typeface="Arial Narrow" pitchFamily="34" charset="0"/>
              <a:ea typeface="BatangChe" pitchFamily="49" charset="-127"/>
              <a:cs typeface="Angsana New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188640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Готовимся к ЕГЭ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Picture 2" descr="C:\Users\Пользователь\Pictures\im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492896"/>
            <a:ext cx="3356614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Фигура, имеющая форму буквы L 7"/>
          <p:cNvSpPr/>
          <p:nvPr/>
        </p:nvSpPr>
        <p:spPr>
          <a:xfrm rot="16200000" flipH="1">
            <a:off x="2699792" y="908720"/>
            <a:ext cx="720080" cy="2016224"/>
          </a:xfrm>
          <a:prstGeom prst="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Арка 8"/>
          <p:cNvSpPr/>
          <p:nvPr/>
        </p:nvSpPr>
        <p:spPr>
          <a:xfrm>
            <a:off x="6156176" y="1340768"/>
            <a:ext cx="2160240" cy="1872208"/>
          </a:xfrm>
          <a:prstGeom prst="blockArc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1720" y="1916832"/>
            <a:ext cx="16561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Ё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Ю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Я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44208" y="1772816"/>
            <a:ext cx="15121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Е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Ё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Ю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Я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И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1556792"/>
            <a:ext cx="1800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0" dirty="0" smtClean="0">
                <a:solidFill>
                  <a:srgbClr val="FF0000"/>
                </a:solidFill>
              </a:rPr>
              <a:t>Ъ</a:t>
            </a:r>
            <a:endParaRPr lang="ru-RU" sz="20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1709192"/>
            <a:ext cx="1800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0" dirty="0" smtClean="0">
                <a:solidFill>
                  <a:srgbClr val="FF0000"/>
                </a:solidFill>
              </a:rPr>
              <a:t>Ь</a:t>
            </a:r>
            <a:endParaRPr lang="ru-RU" sz="2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C:\Users\Пользователь\Pictures\im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844824"/>
            <a:ext cx="3356614" cy="38164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2692818"/>
            <a:ext cx="4248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Выполним задания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611560" y="1484784"/>
            <a:ext cx="784887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B100F"/>
                </a:solidFill>
              </a:rPr>
              <a:t>А15. В каком ряду во всех словах пропущена одна и та же буква?</a:t>
            </a:r>
          </a:p>
          <a:p>
            <a:r>
              <a:rPr lang="ru-RU" sz="2400" dirty="0" smtClean="0">
                <a:solidFill>
                  <a:srgbClr val="2B100F"/>
                </a:solidFill>
              </a:rPr>
              <a:t/>
            </a:r>
            <a:br>
              <a:rPr lang="ru-RU" sz="2400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1)    </a:t>
            </a:r>
            <a:r>
              <a:rPr lang="ru-RU" sz="2800" i="1" dirty="0" err="1" smtClean="0">
                <a:solidFill>
                  <a:srgbClr val="2B100F"/>
                </a:solidFill>
              </a:rPr>
              <a:t>пр_вращение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пр_высить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пр_огромный</a:t>
            </a:r>
            <a:r>
              <a:rPr lang="ru-RU" sz="2800" i="1" dirty="0" smtClean="0">
                <a:solidFill>
                  <a:srgbClr val="2B100F"/>
                </a:solidFill>
              </a:rPr>
              <a:t/>
            </a:r>
            <a:br>
              <a:rPr lang="ru-RU" sz="2800" i="1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2)    </a:t>
            </a:r>
            <a:r>
              <a:rPr lang="ru-RU" sz="2800" i="1" dirty="0" err="1" smtClean="0">
                <a:solidFill>
                  <a:srgbClr val="2B100F"/>
                </a:solidFill>
              </a:rPr>
              <a:t>и_брать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не_гибаемый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ра_бросать</a:t>
            </a:r>
            <a:r>
              <a:rPr lang="ru-RU" sz="2800" i="1" dirty="0" smtClean="0">
                <a:solidFill>
                  <a:srgbClr val="2B100F"/>
                </a:solidFill>
              </a:rPr>
              <a:t/>
            </a:r>
            <a:br>
              <a:rPr lang="ru-RU" sz="2800" i="1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3)    </a:t>
            </a:r>
            <a:r>
              <a:rPr lang="ru-RU" sz="2800" i="1" dirty="0" err="1" smtClean="0">
                <a:solidFill>
                  <a:srgbClr val="2B100F"/>
                </a:solidFill>
              </a:rPr>
              <a:t>под_грывать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раз_скать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сверх_нтересный</a:t>
            </a:r>
            <a:r>
              <a:rPr lang="ru-RU" sz="2800" i="1" dirty="0" smtClean="0">
                <a:solidFill>
                  <a:srgbClr val="2B100F"/>
                </a:solidFill>
              </a:rPr>
              <a:t/>
            </a:r>
            <a:br>
              <a:rPr lang="ru-RU" sz="2800" i="1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4)    </a:t>
            </a:r>
            <a:r>
              <a:rPr lang="ru-RU" sz="2800" i="1" dirty="0" err="1" smtClean="0">
                <a:solidFill>
                  <a:srgbClr val="2B100F"/>
                </a:solidFill>
              </a:rPr>
              <a:t>н_право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п_днимать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под_рвать</a:t>
            </a:r>
            <a:r>
              <a:rPr lang="ru-RU" sz="2800" i="1" dirty="0" smtClean="0">
                <a:solidFill>
                  <a:srgbClr val="2B100F"/>
                </a:solidFill>
              </a:rPr>
              <a:t> (доверие)</a:t>
            </a:r>
            <a:br>
              <a:rPr lang="ru-RU" sz="2800" i="1" dirty="0" smtClean="0">
                <a:solidFill>
                  <a:srgbClr val="2B100F"/>
                </a:solidFill>
              </a:rPr>
            </a:br>
            <a:endParaRPr lang="ru-RU" sz="2800" i="1" dirty="0">
              <a:solidFill>
                <a:srgbClr val="2B100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9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 l="73624" r="12201"/>
          <a:stretch>
            <a:fillRect/>
          </a:stretch>
        </p:blipFill>
        <p:spPr bwMode="auto">
          <a:xfrm>
            <a:off x="6948264" y="4653136"/>
            <a:ext cx="1353615" cy="1268269"/>
          </a:xfrm>
          <a:prstGeom prst="flowChartDisplay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7380312" y="4797152"/>
            <a:ext cx="5741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539552" y="1340768"/>
            <a:ext cx="799288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B100F"/>
                </a:solidFill>
              </a:rPr>
              <a:t>А15. В каком ряду во всех трёх словах пропущена одна и та же буква?</a:t>
            </a:r>
            <a:r>
              <a:rPr lang="ru-RU" sz="2400" dirty="0" smtClean="0">
                <a:solidFill>
                  <a:srgbClr val="2B100F"/>
                </a:solidFill>
              </a:rPr>
              <a:t/>
            </a:r>
            <a:br>
              <a:rPr lang="ru-RU" sz="2400" dirty="0" smtClean="0">
                <a:solidFill>
                  <a:srgbClr val="2B100F"/>
                </a:solidFill>
              </a:rPr>
            </a:br>
            <a:r>
              <a:rPr lang="ru-RU" sz="2400" dirty="0" smtClean="0">
                <a:solidFill>
                  <a:srgbClr val="2B100F"/>
                </a:solidFill>
              </a:rPr>
              <a:t/>
            </a:r>
            <a:br>
              <a:rPr lang="ru-RU" sz="2400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1) </a:t>
            </a:r>
            <a:r>
              <a:rPr lang="ru-RU" sz="2800" i="1" dirty="0" err="1" smtClean="0">
                <a:solidFill>
                  <a:srgbClr val="2B100F"/>
                </a:solidFill>
              </a:rPr>
              <a:t>пр_увеличивать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пр_школьный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пр_подавать</a:t>
            </a:r>
            <a:r>
              <a:rPr lang="ru-RU" sz="2800" i="1" dirty="0" smtClean="0">
                <a:solidFill>
                  <a:srgbClr val="2B100F"/>
                </a:solidFill>
              </a:rPr>
              <a:t/>
            </a:r>
            <a:br>
              <a:rPr lang="ru-RU" sz="2800" i="1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2) </a:t>
            </a:r>
            <a:r>
              <a:rPr lang="ru-RU" sz="2800" i="1" dirty="0" err="1" smtClean="0">
                <a:solidFill>
                  <a:srgbClr val="2B100F"/>
                </a:solidFill>
              </a:rPr>
              <a:t>и_черпать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ра_пределить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бе_цельный</a:t>
            </a:r>
            <a:r>
              <a:rPr lang="ru-RU" sz="2800" i="1" dirty="0" smtClean="0">
                <a:solidFill>
                  <a:srgbClr val="2B100F"/>
                </a:solidFill>
              </a:rPr>
              <a:t/>
            </a:r>
            <a:br>
              <a:rPr lang="ru-RU" sz="2800" i="1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3) </a:t>
            </a:r>
            <a:r>
              <a:rPr lang="ru-RU" sz="2800" i="1" dirty="0" err="1" smtClean="0">
                <a:solidFill>
                  <a:srgbClr val="2B100F"/>
                </a:solidFill>
              </a:rPr>
              <a:t>пре_писание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по_клеить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о_давать</a:t>
            </a:r>
            <a:r>
              <a:rPr lang="ru-RU" sz="2800" i="1" dirty="0" smtClean="0">
                <a:solidFill>
                  <a:srgbClr val="2B100F"/>
                </a:solidFill>
              </a:rPr>
              <a:t/>
            </a:r>
            <a:br>
              <a:rPr lang="ru-RU" sz="2800" i="1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4) </a:t>
            </a:r>
            <a:r>
              <a:rPr lang="ru-RU" sz="2800" i="1" dirty="0" err="1" smtClean="0">
                <a:solidFill>
                  <a:srgbClr val="2B100F"/>
                </a:solidFill>
              </a:rPr>
              <a:t>дез_нфекция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под_тожить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небез_звестный</a:t>
            </a:r>
            <a:r>
              <a:rPr lang="ru-RU" sz="2400" dirty="0" smtClean="0">
                <a:solidFill>
                  <a:srgbClr val="2B100F"/>
                </a:solidFill>
              </a:rPr>
              <a:t/>
            </a:r>
            <a:br>
              <a:rPr lang="ru-RU" sz="2400" dirty="0" smtClean="0">
                <a:solidFill>
                  <a:srgbClr val="2B100F"/>
                </a:solidFill>
              </a:rPr>
            </a:br>
            <a:r>
              <a:rPr lang="ru-RU" sz="2400" dirty="0" smtClean="0">
                <a:solidFill>
                  <a:srgbClr val="2B100F"/>
                </a:solidFill>
              </a:rPr>
              <a:t/>
            </a:r>
            <a:br>
              <a:rPr lang="ru-RU" sz="2400" dirty="0" smtClean="0">
                <a:solidFill>
                  <a:srgbClr val="2B100F"/>
                </a:solidFill>
              </a:rPr>
            </a:br>
            <a:endParaRPr lang="ru-RU" sz="2400" dirty="0">
              <a:solidFill>
                <a:srgbClr val="2B100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9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 l="73624" r="12201"/>
          <a:stretch>
            <a:fillRect/>
          </a:stretch>
        </p:blipFill>
        <p:spPr bwMode="auto">
          <a:xfrm>
            <a:off x="6948264" y="4653136"/>
            <a:ext cx="1353615" cy="1268269"/>
          </a:xfrm>
          <a:prstGeom prst="flowChartDisplay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7380312" y="4797152"/>
            <a:ext cx="5741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83568" y="1184020"/>
            <a:ext cx="792088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А15.     В каком ряду во всех словах пропущена одна и та же буква?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i="1" dirty="0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1)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Раз</a:t>
            </a:r>
            <a:r>
              <a:rPr lang="ru-RU" sz="2800" i="1" dirty="0" err="1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_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скать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без_дейный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под_скать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i="1" dirty="0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2)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бе</a:t>
            </a:r>
            <a:r>
              <a:rPr lang="ru-RU" sz="2800" i="1" dirty="0" err="1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_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характерный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ра</a:t>
            </a:r>
            <a:r>
              <a:rPr lang="ru-RU" sz="2800" i="1" dirty="0" err="1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_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кидистый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ра</a:t>
            </a:r>
            <a:r>
              <a:rPr lang="ru-RU" sz="2800" i="1" dirty="0" err="1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_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росшийся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i="1" dirty="0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3)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пр_уныл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пр_образился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гостепр</a:t>
            </a:r>
            <a:r>
              <a:rPr lang="ru-RU" sz="2800" i="1" dirty="0" err="1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_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имный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i="1" dirty="0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4)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под_брать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запр</a:t>
            </a:r>
            <a:r>
              <a:rPr lang="ru-RU" sz="2800" i="1" dirty="0" err="1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_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кинуть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поз_вчерашний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9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 l="73624" r="12201"/>
          <a:stretch>
            <a:fillRect/>
          </a:stretch>
        </p:blipFill>
        <p:spPr bwMode="auto">
          <a:xfrm>
            <a:off x="6948264" y="4653136"/>
            <a:ext cx="1353615" cy="1268269"/>
          </a:xfrm>
          <a:prstGeom prst="flowChartDisplay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7380312" y="4797152"/>
            <a:ext cx="5741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11560" y="1225943"/>
            <a:ext cx="813690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А15. В каком ряду во всех трёх словах пропущена одна и та же буква?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1) </a:t>
            </a:r>
            <a:r>
              <a:rPr lang="ru-RU" sz="2800" i="1" dirty="0" err="1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и_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расходовать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во_хвалять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и_подтишка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    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2)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пр_тензии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пр_возносить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пр_глушить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3)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д_бела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непр_будный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не_хватный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4)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пред_стория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меж_нститутский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по_грать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 l="73624" r="12201"/>
          <a:stretch>
            <a:fillRect/>
          </a:stretch>
        </p:blipFill>
        <p:spPr bwMode="auto">
          <a:xfrm>
            <a:off x="6948264" y="4653136"/>
            <a:ext cx="1353615" cy="1268269"/>
          </a:xfrm>
          <a:prstGeom prst="flowChartDisplay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7380312" y="4797152"/>
            <a:ext cx="5741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539552" y="1412777"/>
            <a:ext cx="820891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B100F"/>
                </a:solidFill>
              </a:rPr>
              <a:t>А15. В каком ряду во всех трёх словах пропущена одна и та же буква?</a:t>
            </a:r>
            <a:br>
              <a:rPr lang="ru-RU" sz="2400" b="1" dirty="0" smtClean="0">
                <a:solidFill>
                  <a:srgbClr val="2B100F"/>
                </a:solidFill>
              </a:rPr>
            </a:br>
            <a:r>
              <a:rPr lang="ru-RU" sz="2400" dirty="0" smtClean="0">
                <a:solidFill>
                  <a:srgbClr val="2B100F"/>
                </a:solidFill>
              </a:rPr>
              <a:t/>
            </a:r>
            <a:br>
              <a:rPr lang="ru-RU" sz="2400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1) </a:t>
            </a:r>
            <a:r>
              <a:rPr lang="ru-RU" sz="2400" dirty="0" smtClean="0">
                <a:solidFill>
                  <a:srgbClr val="2B100F"/>
                </a:solidFill>
              </a:rPr>
              <a:t>  </a:t>
            </a:r>
            <a:r>
              <a:rPr lang="ru-RU" sz="2800" i="1" dirty="0" smtClean="0">
                <a:solidFill>
                  <a:srgbClr val="2B100F"/>
                </a:solidFill>
              </a:rPr>
              <a:t> </a:t>
            </a:r>
            <a:r>
              <a:rPr lang="ru-RU" sz="2800" i="1" dirty="0" err="1" smtClean="0">
                <a:solidFill>
                  <a:srgbClr val="2B100F"/>
                </a:solidFill>
              </a:rPr>
              <a:t>пр_увеличивать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пр_одолеть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пр_града</a:t>
            </a:r>
            <a:r>
              <a:rPr lang="ru-RU" sz="2800" i="1" dirty="0" smtClean="0">
                <a:solidFill>
                  <a:srgbClr val="2B100F"/>
                </a:solidFill>
              </a:rPr>
              <a:t/>
            </a:r>
            <a:br>
              <a:rPr lang="ru-RU" sz="2800" i="1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2)    </a:t>
            </a:r>
            <a:r>
              <a:rPr lang="ru-RU" sz="2800" i="1" dirty="0" err="1" smtClean="0">
                <a:solidFill>
                  <a:srgbClr val="2B100F"/>
                </a:solidFill>
              </a:rPr>
              <a:t>бе_дарно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бе_пристрастный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ра_шифровать</a:t>
            </a:r>
            <a:r>
              <a:rPr lang="ru-RU" sz="2800" i="1" dirty="0" smtClean="0">
                <a:solidFill>
                  <a:srgbClr val="2B100F"/>
                </a:solidFill>
              </a:rPr>
              <a:t/>
            </a:r>
            <a:br>
              <a:rPr lang="ru-RU" sz="2800" i="1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3)    </a:t>
            </a:r>
            <a:r>
              <a:rPr lang="ru-RU" sz="2800" i="1" dirty="0" err="1" smtClean="0">
                <a:solidFill>
                  <a:srgbClr val="2B100F"/>
                </a:solidFill>
              </a:rPr>
              <a:t>о_далённый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на_треснутый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на_пиленный</a:t>
            </a:r>
            <a:r>
              <a:rPr lang="ru-RU" sz="2800" i="1" dirty="0" smtClean="0">
                <a:solidFill>
                  <a:srgbClr val="2B100F"/>
                </a:solidFill>
              </a:rPr>
              <a:t/>
            </a:r>
            <a:br>
              <a:rPr lang="ru-RU" sz="2800" i="1" dirty="0" smtClean="0">
                <a:solidFill>
                  <a:srgbClr val="2B100F"/>
                </a:solidFill>
              </a:rPr>
            </a:br>
            <a:r>
              <a:rPr lang="ru-RU" sz="2800" i="1" dirty="0" smtClean="0">
                <a:solidFill>
                  <a:srgbClr val="2B100F"/>
                </a:solidFill>
              </a:rPr>
              <a:t>4)    </a:t>
            </a:r>
            <a:r>
              <a:rPr lang="ru-RU" sz="2800" i="1" dirty="0" err="1" smtClean="0">
                <a:solidFill>
                  <a:srgbClr val="2B100F"/>
                </a:solidFill>
              </a:rPr>
              <a:t>из_мать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дез_нформация</a:t>
            </a:r>
            <a:r>
              <a:rPr lang="ru-RU" sz="2800" i="1" dirty="0" smtClean="0">
                <a:solidFill>
                  <a:srgbClr val="2B100F"/>
                </a:solidFill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</a:rPr>
              <a:t>от_граться</a:t>
            </a:r>
            <a:r>
              <a:rPr lang="ru-RU" sz="2400" dirty="0" smtClean="0">
                <a:solidFill>
                  <a:srgbClr val="2B100F"/>
                </a:solidFill>
              </a:rPr>
              <a:t/>
            </a:r>
            <a:br>
              <a:rPr lang="ru-RU" sz="2400" dirty="0" smtClean="0">
                <a:solidFill>
                  <a:srgbClr val="2B100F"/>
                </a:solidFill>
              </a:rPr>
            </a:br>
            <a:endParaRPr lang="ru-RU" sz="2400" dirty="0">
              <a:solidFill>
                <a:srgbClr val="2B100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9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 l="73624" r="12201"/>
          <a:stretch>
            <a:fillRect/>
          </a:stretch>
        </p:blipFill>
        <p:spPr bwMode="auto">
          <a:xfrm>
            <a:off x="6948264" y="4653136"/>
            <a:ext cx="1353615" cy="1268269"/>
          </a:xfrm>
          <a:prstGeom prst="flowChartDisplay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7380312" y="4797152"/>
            <a:ext cx="5741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2692818"/>
            <a:ext cx="4248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Выполните самостоятельно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2" descr="C:\Users\Пользователь\Pictures\im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132856"/>
            <a:ext cx="3356614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67544" y="1157886"/>
            <a:ext cx="828092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1. В каком ряду во всех трёх словах пропущена одна и та же буква?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800" i="1" dirty="0" smtClean="0">
                <a:ea typeface="MS Mincho" pitchFamily="49" charset="-128"/>
                <a:cs typeface="Times New Roman" pitchFamily="18" charset="0"/>
              </a:rPr>
              <a:t>1)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во_делывать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в_пышка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 (света),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ра_думывать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2)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пр_ложение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пр_озёрный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пр_огромный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3)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пред_стория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без_дейный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меж_нститутский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4)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з_частую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н_илучший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S Mincho" pitchFamily="49" charset="-128"/>
                <a:cs typeface="Times New Roman" pitchFamily="18" charset="0"/>
              </a:rPr>
              <a:t>поз_вчера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5536" y="1463738"/>
            <a:ext cx="8352928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400" b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. В каком ряду во всех словах пропущена одна и та же буква?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пр_остановить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пр_готовить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беспр_кословно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ea typeface="MS Mincho" pitchFamily="49" charset="-128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  <a:tabLst>
                <a:tab pos="457200" algn="l"/>
              </a:tabLst>
            </a:pPr>
            <a:r>
              <a:rPr lang="ru-RU" sz="2800" i="1" dirty="0" err="1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ро_черк</a:t>
            </a:r>
            <a:r>
              <a:rPr lang="ru-RU" sz="2800" i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не_гибаемый</a:t>
            </a:r>
            <a:r>
              <a:rPr lang="ru-RU" sz="2800" i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и_подтишка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800" i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3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) 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без_скусный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без_нициативный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супер_гра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800" i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4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) 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не_хваченный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пр_молчать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р_зместить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403648" y="188640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Вспомним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1484784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2B100F"/>
                </a:solidFill>
              </a:rPr>
              <a:t>Морфемика</a:t>
            </a:r>
            <a:r>
              <a:rPr lang="ru-RU" sz="3200" b="1" dirty="0" smtClean="0">
                <a:solidFill>
                  <a:srgbClr val="2B100F"/>
                </a:solidFill>
              </a:rPr>
              <a:t> – это … .</a:t>
            </a:r>
          </a:p>
          <a:p>
            <a:endParaRPr lang="ru-RU" sz="3200" b="1" dirty="0" smtClean="0">
              <a:solidFill>
                <a:srgbClr val="2B100F"/>
              </a:solidFill>
            </a:endParaRPr>
          </a:p>
          <a:p>
            <a:r>
              <a:rPr lang="ru-RU" sz="3200" b="1" dirty="0" smtClean="0">
                <a:solidFill>
                  <a:srgbClr val="2B100F"/>
                </a:solidFill>
              </a:rPr>
              <a:t>Морфемы – это … .</a:t>
            </a:r>
            <a:endParaRPr lang="ru-RU" sz="3200" b="1" dirty="0">
              <a:solidFill>
                <a:srgbClr val="2B100F"/>
              </a:solidFill>
            </a:endParaRPr>
          </a:p>
        </p:txBody>
      </p:sp>
      <p:sp>
        <p:nvSpPr>
          <p:cNvPr id="9" name="Рамка 8"/>
          <p:cNvSpPr/>
          <p:nvPr/>
        </p:nvSpPr>
        <p:spPr>
          <a:xfrm>
            <a:off x="6660232" y="3861048"/>
            <a:ext cx="1152128" cy="1008112"/>
          </a:xfrm>
          <a:prstGeom prst="fram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Фигура, имеющая форму буквы L 9"/>
          <p:cNvSpPr/>
          <p:nvPr/>
        </p:nvSpPr>
        <p:spPr>
          <a:xfrm rot="16200000" flipH="1">
            <a:off x="1439652" y="3897052"/>
            <a:ext cx="648072" cy="1296144"/>
          </a:xfrm>
          <a:prstGeom prst="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Арка 10"/>
          <p:cNvSpPr/>
          <p:nvPr/>
        </p:nvSpPr>
        <p:spPr>
          <a:xfrm>
            <a:off x="2699792" y="4077072"/>
            <a:ext cx="1584176" cy="1490464"/>
          </a:xfrm>
          <a:prstGeom prst="blockArc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оловина рамки 11"/>
          <p:cNvSpPr/>
          <p:nvPr/>
        </p:nvSpPr>
        <p:spPr>
          <a:xfrm rot="2624080">
            <a:off x="4810042" y="4186155"/>
            <a:ext cx="1202245" cy="1171161"/>
          </a:xfrm>
          <a:prstGeom prst="halfFram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3" name="Picture 2" descr="C:\Users\Пользователь\Pictures\im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372200" y="1412776"/>
            <a:ext cx="1963303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11560" y="1374896"/>
            <a:ext cx="8208912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400" b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. В каком ряду во всех словах пропущена одна и та же буква?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1)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п_дсказывать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р_ссматривать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не_глядный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800" i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2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пр_обрёл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пр_слушиваться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пр_образователь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ea typeface="MS Mincho" pitchFamily="49" charset="-128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i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3) </a:t>
            </a:r>
            <a:r>
              <a:rPr lang="ru-RU" sz="2800" i="1" dirty="0" err="1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ра_ширить</a:t>
            </a:r>
            <a:r>
              <a:rPr lang="ru-RU" sz="2800" i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не_держанность</a:t>
            </a:r>
            <a:r>
              <a:rPr lang="ru-RU" sz="2800" i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бе_человечный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4)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раз_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c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кать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без_сходный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сверх_нтересный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39552" y="1401184"/>
            <a:ext cx="799288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400" b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. В каком ряду во всех словах пропущена одна и та же буква?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1)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зав_южило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фамил_ярный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гнездов_е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2800" i="1" dirty="0" smtClean="0">
                <a:solidFill>
                  <a:srgbClr val="2B100F"/>
                </a:solidFill>
                <a:ea typeface="MS Mincho" pitchFamily="49" charset="-128"/>
                <a:cs typeface="Times New Roman" pitchFamily="18" charset="0"/>
              </a:rPr>
              <a:t>2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пр_добрый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гостепр_имный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правопр_емник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3)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не_данный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и_ношенный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ра_задорив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4)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вз_скание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без_нтересный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MS Mincho" pitchFamily="49" charset="-128"/>
                <a:cs typeface="Times New Roman" pitchFamily="18" charset="0"/>
              </a:rPr>
              <a:t>супер_гра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11560" y="1388978"/>
            <a:ext cx="799288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5. В каком ряду во всех словах пропущена одна и та же буква?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1) 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под_брать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пр_образ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н_илучший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2) 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пр_обретенье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пр_светлый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пр_.рост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3) 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в_лелеять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обе_доленный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ра</a:t>
            </a:r>
            <a:r>
              <a:rPr lang="ru-RU" sz="2800" i="1" dirty="0" err="1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_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грести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4) 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вз</a:t>
            </a:r>
            <a:r>
              <a:rPr lang="ru-RU" sz="2800" i="1" dirty="0" err="1" smtClean="0">
                <a:solidFill>
                  <a:srgbClr val="2B100F"/>
                </a:solidFill>
                <a:ea typeface="Times New Roman" pitchFamily="18" charset="0"/>
                <a:cs typeface="Arial" pitchFamily="34" charset="0"/>
              </a:rPr>
              <a:t>_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скательный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от_скать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2B100F"/>
                </a:solidFill>
                <a:effectLst/>
                <a:ea typeface="Times New Roman" pitchFamily="18" charset="0"/>
                <a:cs typeface="Arial" pitchFamily="34" charset="0"/>
              </a:rPr>
              <a:t>по_сковый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B100F"/>
              </a:solidFill>
              <a:effectLst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4572000" y="1412776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Проверьте себя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5842" name="Picture 2" descr="C:\Users\Пользователь\Pictures\im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12776"/>
            <a:ext cx="3356614" cy="3816424"/>
          </a:xfrm>
          <a:prstGeom prst="rect">
            <a:avLst/>
          </a:prstGeom>
          <a:noFill/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987825" y="3501008"/>
          <a:ext cx="5616625" cy="180020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1123325"/>
                <a:gridCol w="1123325"/>
                <a:gridCol w="1123325"/>
                <a:gridCol w="1123325"/>
                <a:gridCol w="1123325"/>
              </a:tblGrid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2B100F"/>
                          </a:solidFill>
                        </a:rPr>
                        <a:t>1</a:t>
                      </a:r>
                      <a:endParaRPr lang="ru-RU" sz="3600" dirty="0">
                        <a:solidFill>
                          <a:srgbClr val="2B100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2B100F"/>
                          </a:solidFill>
                        </a:rPr>
                        <a:t>2</a:t>
                      </a:r>
                      <a:endParaRPr lang="ru-RU" sz="3600" dirty="0">
                        <a:solidFill>
                          <a:srgbClr val="2B100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2B100F"/>
                          </a:solidFill>
                        </a:rPr>
                        <a:t>3</a:t>
                      </a:r>
                      <a:endParaRPr lang="ru-RU" sz="3600" dirty="0">
                        <a:solidFill>
                          <a:srgbClr val="2B100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2B100F"/>
                          </a:solidFill>
                        </a:rPr>
                        <a:t>4</a:t>
                      </a:r>
                      <a:endParaRPr lang="ru-RU" sz="3600" dirty="0">
                        <a:solidFill>
                          <a:srgbClr val="2B100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2B100F"/>
                          </a:solidFill>
                        </a:rPr>
                        <a:t>5</a:t>
                      </a:r>
                      <a:endParaRPr lang="ru-RU" sz="3600" dirty="0">
                        <a:solidFill>
                          <a:srgbClr val="2B100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10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3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3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3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556048" y="188640"/>
            <a:ext cx="6112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563888" y="2348880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Молодцы! 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Спасибо за работу.</a:t>
            </a:r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8" name="Picture 2" descr="C:\Users\Пользователь\Pictures\im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420888"/>
            <a:ext cx="3356614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2" descr="C:\Users\Пользователь\Pictures\im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204864"/>
            <a:ext cx="3356614" cy="38164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51920" y="2636911"/>
            <a:ext cx="504056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ПРАВОПИСАНИЕ ПРИСТАВОК</a:t>
            </a: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4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403648" y="188640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ПРИСТАВКИ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Штриховая стрелка вправо 7"/>
          <p:cNvSpPr/>
          <p:nvPr/>
        </p:nvSpPr>
        <p:spPr>
          <a:xfrm rot="7214414">
            <a:off x="1673490" y="1704451"/>
            <a:ext cx="1787185" cy="484632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триховая стрелка вправо 8"/>
          <p:cNvSpPr/>
          <p:nvPr/>
        </p:nvSpPr>
        <p:spPr>
          <a:xfrm rot="3200617">
            <a:off x="5630425" y="1743961"/>
            <a:ext cx="1787185" cy="484632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2780928"/>
            <a:ext cx="295232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изменяемые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32040" y="2780928"/>
            <a:ext cx="295232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неизменяемые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 rot="7214414">
            <a:off x="4558130" y="3841228"/>
            <a:ext cx="899369" cy="484632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триховая стрелка вправо 12"/>
          <p:cNvSpPr/>
          <p:nvPr/>
        </p:nvSpPr>
        <p:spPr>
          <a:xfrm rot="3382272">
            <a:off x="7195088" y="3840542"/>
            <a:ext cx="899369" cy="484632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707904" y="4581128"/>
            <a:ext cx="223224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на  З- (С-)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44208" y="4581128"/>
            <a:ext cx="2232248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ПРЕ- - ПРИ- 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67544" y="1268760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B100F"/>
                </a:solidFill>
              </a:rPr>
              <a:t>Что требуется знать:</a:t>
            </a:r>
            <a:endParaRPr lang="ru-RU" sz="3200" b="1" dirty="0">
              <a:solidFill>
                <a:srgbClr val="2B100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2492896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правописание приставок на  -З- и -С-;</a:t>
            </a:r>
          </a:p>
          <a:p>
            <a:pPr>
              <a:buFont typeface="Wingdings" pitchFamily="2" charset="2"/>
              <a:buChar char="q"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правописание приставок ПРЕ- и ПРИ-</a:t>
            </a:r>
          </a:p>
          <a:p>
            <a:pPr>
              <a:buFont typeface="Wingdings" pitchFamily="2" charset="2"/>
              <a:buChar char="q"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правописание И </a:t>
            </a:r>
            <a:r>
              <a:rPr lang="ru-RU" sz="2800" b="1" i="1" dirty="0" err="1" smtClean="0">
                <a:solidFill>
                  <a:schemeClr val="accent2">
                    <a:lumMod val="50000"/>
                  </a:schemeClr>
                </a:solidFill>
              </a:rPr>
              <a:t>и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Ы после приставок</a:t>
            </a:r>
          </a:p>
          <a:p>
            <a:pPr>
              <a:buFont typeface="Wingdings" pitchFamily="2" charset="2"/>
              <a:buChar char="q"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 правописание разделительного Ъ и Ь знаков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5298" name="Picture 2" descr="C:\Users\Пользователь\Pictures\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340768"/>
            <a:ext cx="1709936" cy="1709936"/>
          </a:xfrm>
          <a:prstGeom prst="rect">
            <a:avLst/>
          </a:prstGeom>
          <a:noFill/>
        </p:spPr>
      </p:pic>
      <p:pic>
        <p:nvPicPr>
          <p:cNvPr id="9" name="Picture 2" descr="C:\Users\Пользователь\Pictures\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340768"/>
            <a:ext cx="1709936" cy="1709936"/>
          </a:xfrm>
          <a:prstGeom prst="rect">
            <a:avLst/>
          </a:prstGeom>
          <a:noFill/>
        </p:spPr>
      </p:pic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5436096" y="1340768"/>
            <a:ext cx="1656184" cy="1656184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5328084" y="1376772"/>
            <a:ext cx="1728192" cy="1512168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Штриховая стрелка вправо 16"/>
          <p:cNvSpPr/>
          <p:nvPr/>
        </p:nvSpPr>
        <p:spPr>
          <a:xfrm rot="5400000">
            <a:off x="2330039" y="3366706"/>
            <a:ext cx="792089" cy="484632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Штриховая стрелка вправо 17"/>
          <p:cNvSpPr/>
          <p:nvPr/>
        </p:nvSpPr>
        <p:spPr>
          <a:xfrm rot="5400000">
            <a:off x="5930439" y="3294697"/>
            <a:ext cx="792089" cy="484632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547664" y="4221088"/>
            <a:ext cx="2376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0" b="1" dirty="0" smtClean="0">
                <a:solidFill>
                  <a:srgbClr val="FF0000"/>
                </a:solidFill>
              </a:rPr>
              <a:t>З</a:t>
            </a:r>
            <a:endParaRPr lang="ru-RU" sz="12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88024" y="4149080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0" b="1" dirty="0" smtClean="0">
                <a:solidFill>
                  <a:srgbClr val="FF0000"/>
                </a:solidFill>
              </a:rPr>
              <a:t>С</a:t>
            </a:r>
            <a:endParaRPr lang="ru-RU" sz="1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1484784"/>
            <a:ext cx="44644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приближение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присоединение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близость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 неполное действие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Штриховая стрелка вправо 9"/>
          <p:cNvSpPr/>
          <p:nvPr/>
        </p:nvSpPr>
        <p:spPr>
          <a:xfrm rot="5400000">
            <a:off x="1609959" y="3798753"/>
            <a:ext cx="792089" cy="484632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95536" y="4221088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0" b="1" dirty="0" smtClean="0">
                <a:solidFill>
                  <a:srgbClr val="FF0000"/>
                </a:solidFill>
              </a:rPr>
              <a:t>при-</a:t>
            </a:r>
            <a:endParaRPr lang="ru-RU" sz="12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4088" y="1412776"/>
            <a:ext cx="3168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= очень</a:t>
            </a:r>
          </a:p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= пере-</a:t>
            </a:r>
          </a:p>
          <a:p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Штриховая стрелка вправо 12"/>
          <p:cNvSpPr/>
          <p:nvPr/>
        </p:nvSpPr>
        <p:spPr>
          <a:xfrm rot="5400000">
            <a:off x="5066342" y="3366706"/>
            <a:ext cx="1944219" cy="484632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499992" y="4221088"/>
            <a:ext cx="4032448" cy="201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0" b="1" dirty="0" err="1" smtClean="0">
                <a:solidFill>
                  <a:srgbClr val="FF0000"/>
                </a:solidFill>
              </a:rPr>
              <a:t>пре</a:t>
            </a:r>
            <a:r>
              <a:rPr lang="ru-RU" sz="12000" b="1" dirty="0" smtClean="0">
                <a:solidFill>
                  <a:srgbClr val="FF0000"/>
                </a:solidFill>
              </a:rPr>
              <a:t>-</a:t>
            </a:r>
            <a:endParaRPr lang="ru-RU" sz="1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403648" y="188640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Различайте ПРИ- и ПРЕ-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1556792"/>
            <a:ext cx="89644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2B100F"/>
                </a:solidFill>
              </a:rPr>
              <a:t>Пр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r>
              <a:rPr lang="ru-RU" sz="2800" b="1" dirty="0" smtClean="0">
                <a:solidFill>
                  <a:srgbClr val="2B100F"/>
                </a:solidFill>
              </a:rPr>
              <a:t>бывать в город -  пр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b="1" dirty="0" smtClean="0">
                <a:solidFill>
                  <a:srgbClr val="2B100F"/>
                </a:solidFill>
              </a:rPr>
              <a:t>бывать в городе;</a:t>
            </a:r>
          </a:p>
          <a:p>
            <a:r>
              <a:rPr lang="ru-RU" sz="2800" b="1" dirty="0" smtClean="0">
                <a:solidFill>
                  <a:srgbClr val="2B100F"/>
                </a:solidFill>
              </a:rPr>
              <a:t>пр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r>
              <a:rPr lang="ru-RU" sz="2800" b="1" dirty="0" smtClean="0">
                <a:solidFill>
                  <a:srgbClr val="2B100F"/>
                </a:solidFill>
              </a:rPr>
              <a:t>дать вид -  пр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b="1" dirty="0" smtClean="0">
                <a:solidFill>
                  <a:srgbClr val="2B100F"/>
                </a:solidFill>
              </a:rPr>
              <a:t>дать друга; </a:t>
            </a:r>
          </a:p>
          <a:p>
            <a:r>
              <a:rPr lang="ru-RU" sz="2800" b="1" dirty="0" smtClean="0">
                <a:solidFill>
                  <a:srgbClr val="2B100F"/>
                </a:solidFill>
              </a:rPr>
              <a:t>пр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r>
              <a:rPr lang="ru-RU" sz="2800" b="1" dirty="0" smtClean="0">
                <a:solidFill>
                  <a:srgbClr val="2B100F"/>
                </a:solidFill>
              </a:rPr>
              <a:t>зреть сироту – пр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b="1" dirty="0" smtClean="0">
                <a:solidFill>
                  <a:srgbClr val="2B100F"/>
                </a:solidFill>
              </a:rPr>
              <a:t>зирать недруга;  </a:t>
            </a:r>
          </a:p>
          <a:p>
            <a:r>
              <a:rPr lang="ru-RU" sz="2800" b="1" dirty="0" smtClean="0">
                <a:solidFill>
                  <a:srgbClr val="2B100F"/>
                </a:solidFill>
              </a:rPr>
              <a:t>пр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r>
              <a:rPr lang="ru-RU" sz="2800" b="1" dirty="0" smtClean="0">
                <a:solidFill>
                  <a:srgbClr val="2B100F"/>
                </a:solidFill>
              </a:rPr>
              <a:t>дел (в храме) – пр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b="1" dirty="0" smtClean="0">
                <a:solidFill>
                  <a:srgbClr val="2B100F"/>
                </a:solidFill>
              </a:rPr>
              <a:t>дел терпения; </a:t>
            </a:r>
          </a:p>
          <a:p>
            <a:r>
              <a:rPr lang="ru-RU" sz="2800" b="1" dirty="0" smtClean="0">
                <a:solidFill>
                  <a:srgbClr val="2B100F"/>
                </a:solidFill>
              </a:rPr>
              <a:t>пр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r>
              <a:rPr lang="ru-RU" sz="2800" b="1" dirty="0" smtClean="0">
                <a:solidFill>
                  <a:srgbClr val="2B100F"/>
                </a:solidFill>
              </a:rPr>
              <a:t>ёмник (радиоприёмник) – пр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b="1" dirty="0" smtClean="0">
                <a:solidFill>
                  <a:srgbClr val="2B100F"/>
                </a:solidFill>
              </a:rPr>
              <a:t>емник (продолжатель); </a:t>
            </a:r>
          </a:p>
          <a:p>
            <a:r>
              <a:rPr lang="ru-RU" sz="2800" b="1" dirty="0" smtClean="0">
                <a:solidFill>
                  <a:srgbClr val="2B100F"/>
                </a:solidFill>
              </a:rPr>
              <a:t>пр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r>
              <a:rPr lang="ru-RU" sz="2800" b="1" dirty="0" smtClean="0">
                <a:solidFill>
                  <a:srgbClr val="2B100F"/>
                </a:solidFill>
              </a:rPr>
              <a:t>вратник (сторож) – пр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b="1" dirty="0" smtClean="0">
                <a:solidFill>
                  <a:srgbClr val="2B100F"/>
                </a:solidFill>
              </a:rPr>
              <a:t>вратный (неправильный);  пр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r>
              <a:rPr lang="ru-RU" sz="2800" b="1" dirty="0" smtClean="0">
                <a:solidFill>
                  <a:srgbClr val="2B100F"/>
                </a:solidFill>
              </a:rPr>
              <a:t>ступить (к чему-либо) -  пр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b="1" dirty="0" smtClean="0">
                <a:solidFill>
                  <a:srgbClr val="2B100F"/>
                </a:solidFill>
              </a:rPr>
              <a:t>ступить черту; пр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r>
              <a:rPr lang="ru-RU" sz="2800" b="1" dirty="0" smtClean="0">
                <a:solidFill>
                  <a:srgbClr val="2B100F"/>
                </a:solidFill>
              </a:rPr>
              <a:t>творить дверь – пр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b="1" dirty="0" smtClean="0">
                <a:solidFill>
                  <a:srgbClr val="2B100F"/>
                </a:solidFill>
              </a:rPr>
              <a:t>творить в жизнь;  </a:t>
            </a:r>
          </a:p>
          <a:p>
            <a:r>
              <a:rPr lang="ru-RU" sz="2800" b="1" dirty="0" smtClean="0">
                <a:solidFill>
                  <a:srgbClr val="2B100F"/>
                </a:solidFill>
              </a:rPr>
              <a:t>пр</a:t>
            </a:r>
            <a:r>
              <a:rPr lang="ru-RU" sz="2800" b="1" dirty="0" smtClean="0">
                <a:solidFill>
                  <a:srgbClr val="FF0000"/>
                </a:solidFill>
              </a:rPr>
              <a:t>и</a:t>
            </a:r>
            <a:r>
              <a:rPr lang="ru-RU" sz="2800" b="1" dirty="0" smtClean="0">
                <a:solidFill>
                  <a:srgbClr val="2B100F"/>
                </a:solidFill>
              </a:rPr>
              <a:t>ходящий (тот, кто приходит) – пр</a:t>
            </a:r>
            <a:r>
              <a:rPr lang="ru-RU" sz="2800" b="1" dirty="0" smtClean="0">
                <a:solidFill>
                  <a:srgbClr val="FF0000"/>
                </a:solidFill>
              </a:rPr>
              <a:t>е</a:t>
            </a:r>
            <a:r>
              <a:rPr lang="ru-RU" sz="2800" b="1" dirty="0" smtClean="0">
                <a:solidFill>
                  <a:srgbClr val="2B100F"/>
                </a:solidFill>
              </a:rPr>
              <a:t>ходящий – непостоянный.</a:t>
            </a:r>
            <a:endParaRPr lang="ru-RU" sz="2800" b="1" dirty="0">
              <a:solidFill>
                <a:srgbClr val="2B10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714356"/>
            <a:ext cx="8858312" cy="600079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14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:\Documents and Settings\Aida\Рабочий стол\текстуры и фоны, клипарты\рамочки и !!!!!!!!!!!!!!!!!!!!!!!!!!!!разное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397"/>
            <a:ext cx="9144000" cy="4286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403648" y="188640"/>
            <a:ext cx="6336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А15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Фигура, имеющая форму буквы L 8"/>
          <p:cNvSpPr/>
          <p:nvPr/>
        </p:nvSpPr>
        <p:spPr>
          <a:xfrm rot="16200000" flipH="1">
            <a:off x="2519772" y="1160748"/>
            <a:ext cx="648072" cy="1296144"/>
          </a:xfrm>
          <a:prstGeom prst="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512" y="1484784"/>
            <a:ext cx="849694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   </a:t>
            </a:r>
            <a:r>
              <a:rPr lang="ru-RU" sz="3600" b="1" dirty="0" smtClean="0">
                <a:solidFill>
                  <a:srgbClr val="2B100F"/>
                </a:solidFill>
              </a:rPr>
              <a:t>После                  , оканчивающихся на </a:t>
            </a:r>
          </a:p>
          <a:p>
            <a:r>
              <a:rPr lang="ru-RU" sz="3600" b="1" dirty="0" smtClean="0">
                <a:solidFill>
                  <a:srgbClr val="2B100F"/>
                </a:solidFill>
              </a:rPr>
              <a:t>   согласную,    </a:t>
            </a:r>
            <a:r>
              <a:rPr lang="ru-RU" sz="12000" b="1" dirty="0" smtClean="0">
                <a:solidFill>
                  <a:srgbClr val="FF0000"/>
                </a:solidFill>
              </a:rPr>
              <a:t>И</a:t>
            </a:r>
            <a:r>
              <a:rPr lang="ru-RU" sz="12000" b="1" dirty="0" smtClean="0">
                <a:solidFill>
                  <a:srgbClr val="2B100F"/>
                </a:solidFill>
              </a:rPr>
              <a:t>      </a:t>
            </a:r>
            <a:r>
              <a:rPr lang="ru-RU" sz="12000" b="1" dirty="0" smtClean="0">
                <a:solidFill>
                  <a:srgbClr val="FF0000"/>
                </a:solidFill>
              </a:rPr>
              <a:t>Ы</a:t>
            </a:r>
            <a:r>
              <a:rPr lang="ru-RU" sz="3600" b="1" dirty="0" smtClean="0">
                <a:solidFill>
                  <a:srgbClr val="2B100F"/>
                </a:solidFill>
              </a:rPr>
              <a:t>.</a:t>
            </a:r>
            <a:r>
              <a:rPr lang="ru-RU" sz="12000" b="1" dirty="0" smtClean="0">
                <a:solidFill>
                  <a:srgbClr val="2B100F"/>
                </a:solidFill>
              </a:rPr>
              <a:t>     </a:t>
            </a:r>
            <a:endParaRPr lang="ru-RU" sz="3600" b="1" dirty="0">
              <a:solidFill>
                <a:srgbClr val="2B100F"/>
              </a:solidFill>
            </a:endParaRPr>
          </a:p>
        </p:txBody>
      </p:sp>
      <p:sp>
        <p:nvSpPr>
          <p:cNvPr id="11" name="Штриховая стрелка вправо 10"/>
          <p:cNvSpPr/>
          <p:nvPr/>
        </p:nvSpPr>
        <p:spPr>
          <a:xfrm>
            <a:off x="4355976" y="2852936"/>
            <a:ext cx="1737905" cy="360040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9512" y="4005064"/>
            <a:ext cx="89644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2B100F"/>
                </a:solidFill>
              </a:rPr>
              <a:t>Кроме:  </a:t>
            </a:r>
          </a:p>
          <a:p>
            <a:endParaRPr lang="ru-RU" sz="2400" b="1" dirty="0" smtClean="0">
              <a:solidFill>
                <a:srgbClr val="2B100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2B100F"/>
                </a:solidFill>
              </a:rPr>
              <a:t> </a:t>
            </a:r>
            <a:r>
              <a:rPr lang="ru-RU" sz="2800" b="1" dirty="0" smtClean="0">
                <a:solidFill>
                  <a:srgbClr val="2B100F"/>
                </a:solidFill>
              </a:rPr>
              <a:t>МЕЖ-, СВЕРХ-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(меж</a:t>
            </a:r>
            <a:r>
              <a:rPr lang="ru-RU" sz="2800" b="1" i="1" u="sng" dirty="0" smtClean="0">
                <a:solidFill>
                  <a:schemeClr val="accent2">
                    <a:lumMod val="50000"/>
                  </a:schemeClr>
                </a:solidFill>
              </a:rPr>
              <a:t>и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нститутский, сверх</a:t>
            </a:r>
            <a:r>
              <a:rPr lang="ru-RU" sz="2800" b="1" i="1" u="sng" dirty="0" smtClean="0">
                <a:solidFill>
                  <a:schemeClr val="accent2">
                    <a:lumMod val="50000"/>
                  </a:schemeClr>
                </a:solidFill>
              </a:rPr>
              <a:t>и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зысканный);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2B100F"/>
                </a:solidFill>
              </a:rPr>
              <a:t> иноязычных приставок 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(контр</a:t>
            </a:r>
            <a:r>
              <a:rPr lang="ru-RU" sz="2800" b="1" i="1" u="sng" dirty="0" smtClean="0">
                <a:solidFill>
                  <a:schemeClr val="accent2">
                    <a:lumMod val="50000"/>
                  </a:schemeClr>
                </a:solidFill>
              </a:rPr>
              <a:t>и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гра);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2B100F"/>
                </a:solidFill>
              </a:rPr>
              <a:t> сложносокращённых слов  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(пед</a:t>
            </a:r>
            <a:r>
              <a:rPr lang="ru-RU" sz="2800" b="1" i="1" u="sng" dirty="0" smtClean="0">
                <a:solidFill>
                  <a:schemeClr val="accent2">
                    <a:lumMod val="50000"/>
                  </a:schemeClr>
                </a:solidFill>
              </a:rPr>
              <a:t>и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нститут).</a:t>
            </a:r>
            <a:endParaRPr lang="ru-RU" sz="2800" b="1" dirty="0" smtClean="0">
              <a:solidFill>
                <a:srgbClr val="2B100F"/>
              </a:solidFill>
            </a:endParaRPr>
          </a:p>
          <a:p>
            <a:r>
              <a:rPr lang="ru-RU" sz="2400" b="1" dirty="0" smtClean="0">
                <a:solidFill>
                  <a:srgbClr val="2B100F"/>
                </a:solidFill>
              </a:rPr>
              <a:t> </a:t>
            </a:r>
            <a:endParaRPr lang="ru-RU" sz="2400" b="1" dirty="0">
              <a:solidFill>
                <a:srgbClr val="2B10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605</Words>
  <Application>Microsoft Office PowerPoint</Application>
  <PresentationFormat>Экран (4:3)</PresentationFormat>
  <Paragraphs>146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Aida_Alex</dc:creator>
  <cp:lastModifiedBy>RePack by SPecialiST</cp:lastModifiedBy>
  <cp:revision>34</cp:revision>
  <dcterms:created xsi:type="dcterms:W3CDTF">2009-07-26T13:08:32Z</dcterms:created>
  <dcterms:modified xsi:type="dcterms:W3CDTF">2013-12-01T09:36:21Z</dcterms:modified>
</cp:coreProperties>
</file>