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440" r:id="rId2"/>
    <p:sldId id="439" r:id="rId3"/>
    <p:sldId id="443" r:id="rId4"/>
    <p:sldId id="442" r:id="rId5"/>
    <p:sldId id="449" r:id="rId6"/>
    <p:sldId id="448" r:id="rId7"/>
    <p:sldId id="447" r:id="rId8"/>
    <p:sldId id="446" r:id="rId9"/>
    <p:sldId id="459" r:id="rId10"/>
    <p:sldId id="445" r:id="rId11"/>
    <p:sldId id="444" r:id="rId12"/>
    <p:sldId id="458" r:id="rId13"/>
    <p:sldId id="438" r:id="rId14"/>
    <p:sldId id="455" r:id="rId15"/>
    <p:sldId id="45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4406"/>
    <a:srgbClr val="993300"/>
    <a:srgbClr val="99FFCC"/>
    <a:srgbClr val="FFFF99"/>
    <a:srgbClr val="0033CC"/>
    <a:srgbClr val="0066FF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60"/>
  </p:normalViewPr>
  <p:slideViewPr>
    <p:cSldViewPr>
      <p:cViewPr>
        <p:scale>
          <a:sx n="60" d="100"/>
          <a:sy n="60" d="100"/>
        </p:scale>
        <p:origin x="-1794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22C3E-56C5-4612-8808-20A50BC3BCC9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87A0F5-B312-44A4-8918-9ECE6830A77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edg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hyperlink" Target="&#1045;&#1043;&#1069;.pptx" TargetMode="External"/><Relationship Id="rId4" Type="http://schemas.openxmlformats.org/officeDocument/2006/relationships/hyperlink" Target="A15%20&#1055;&#1088;&#1072;&#1074;&#1086;&#1087;&#1080;&#1089;&#1072;&#1085;&#1080;&#1077;%20&#1087;&#1088;&#1080;&#1089;&#1090;&#1072;&#1074;&#1086;&#1082;i.ppt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hyperlink" Target="&#1045;&#1043;&#1069;-13%20&#1040;13-19.pdf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hyperlink" Target="&#1080;&#1085;&#1090;&#1077;&#1088;&#1072;&#1082;&#1090;&#1080;&#1074;&#1085;&#1099;&#1081;%20&#1087;&#1083;&#1072;&#1082;&#1072;&#1090;%20&#1087;&#1088;&#1080;&#1089;&#1090;&#1072;&#1074;&#1082;&#1080;.ppt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&#1080;&#1085;&#1090;&#1077;&#1088;&#1072;&#1082;&#1090;&#1080;&#1074;&#1085;&#1099;&#1081;%20&#1087;&#1083;&#1072;&#1082;&#1072;&#1090;%20&#1067;-&#1048;.ppt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7330" name="Picture 2" descr="C:\Users\user\Desktop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28596" y="404664"/>
            <a:ext cx="8319868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4000" b="1" i="1" dirty="0" smtClean="0">
              <a:solidFill>
                <a:schemeClr val="tx2">
                  <a:lumMod val="90000"/>
                  <a:lumOff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r>
              <a:rPr lang="ru-RU" sz="4000" b="1" i="1" dirty="0" smtClean="0">
                <a:solidFill>
                  <a:schemeClr val="tx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Словарно -семантическая работа:</a:t>
            </a:r>
            <a:r>
              <a:rPr lang="ru-RU" sz="4000" dirty="0" smtClean="0"/>
              <a:t>    </a:t>
            </a:r>
          </a:p>
          <a:p>
            <a:r>
              <a:rPr lang="ru-RU" sz="4000" dirty="0" smtClean="0"/>
              <a:t>     </a:t>
            </a:r>
            <a:r>
              <a:rPr lang="ru-RU" sz="4000" b="1" dirty="0" smtClean="0">
                <a:solidFill>
                  <a:srgbClr val="993300"/>
                </a:solidFill>
              </a:rPr>
              <a:t>привередливый;</a:t>
            </a:r>
          </a:p>
          <a:p>
            <a:r>
              <a:rPr lang="ru-RU" sz="4000" b="1" dirty="0" smtClean="0">
                <a:solidFill>
                  <a:srgbClr val="993300"/>
                </a:solidFill>
              </a:rPr>
              <a:t>     претендент, </a:t>
            </a:r>
          </a:p>
          <a:p>
            <a:r>
              <a:rPr lang="ru-RU" sz="4000" b="1" dirty="0" smtClean="0">
                <a:solidFill>
                  <a:srgbClr val="993300"/>
                </a:solidFill>
              </a:rPr>
              <a:t>     прецедент,</a:t>
            </a:r>
          </a:p>
          <a:p>
            <a:r>
              <a:rPr lang="ru-RU" sz="4000" b="1" dirty="0" smtClean="0">
                <a:solidFill>
                  <a:srgbClr val="993300"/>
                </a:solidFill>
              </a:rPr>
              <a:t>     инцидент,</a:t>
            </a:r>
          </a:p>
          <a:p>
            <a:r>
              <a:rPr lang="ru-RU" sz="4000" b="1" dirty="0" smtClean="0">
                <a:solidFill>
                  <a:srgbClr val="993300"/>
                </a:solidFill>
              </a:rPr>
              <a:t>     абитуриент</a:t>
            </a:r>
          </a:p>
          <a:p>
            <a:pPr>
              <a:defRPr/>
            </a:pPr>
            <a:endParaRPr lang="ru-RU" sz="4800" b="1" i="1" dirty="0" smtClean="0">
              <a:solidFill>
                <a:schemeClr val="tx2">
                  <a:lumMod val="90000"/>
                  <a:lumOff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16bd7b19b552f5515cbe7a3a7b2a42d6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5373688"/>
            <a:ext cx="7921625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7330" name="Picture 2" descr="C:\Users\user\Desktop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" name="Picture 2" descr="16bd7b19b552f5515cbe7a3a7b2a42d6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5373688"/>
            <a:ext cx="7921625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95536" y="270510"/>
            <a:ext cx="8064896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Calibri" pitchFamily="34" charset="0"/>
                <a:cs typeface="Times New Roman" pitchFamily="18" charset="0"/>
              </a:rPr>
              <a:t>Включение нового знания в систему известных знаний: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Calibri" pitchFamily="34" charset="0"/>
                <a:cs typeface="Times New Roman" pitchFamily="18" charset="0"/>
                <a:hlinkClick r:id="rId4" action="ppaction://hlinkpres?slideindex=1&amp;slidetitle="/>
              </a:rPr>
              <a:t>правописание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Calibri" pitchFamily="34" charset="0"/>
                <a:cs typeface="Times New Roman" pitchFamily="18" charset="0"/>
              </a:rPr>
              <a:t>иноязычных приставок  и формулировка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Calibri" pitchFamily="34" charset="0"/>
                <a:cs typeface="Times New Roman" pitchFamily="18" charset="0"/>
                <a:hlinkClick r:id="rId5" action="ppaction://hlinkpres?slideindex=1&amp;slidetitle="/>
              </a:rPr>
              <a:t>задания А15 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Calibri" pitchFamily="34" charset="0"/>
                <a:cs typeface="Times New Roman" pitchFamily="18" charset="0"/>
              </a:rPr>
              <a:t>на ЕГЭ: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7330" name="Picture 2" descr="C:\Users\user\Desktop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" name="Picture 2" descr="16bd7b19b552f5515cbe7a3a7b2a42d6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5373688"/>
            <a:ext cx="7921625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539552" y="548681"/>
            <a:ext cx="80648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solidFill>
                  <a:schemeClr val="tx2"/>
                </a:solidFill>
              </a:rPr>
              <a:t>Контроль знаний. </a:t>
            </a:r>
            <a:r>
              <a:rPr lang="ru-RU" sz="4000" b="1" i="1" dirty="0" smtClean="0">
                <a:solidFill>
                  <a:schemeClr val="tx2"/>
                </a:solidFill>
                <a:hlinkClick r:id="rId4" action="ppaction://hlinkfile"/>
              </a:rPr>
              <a:t>Самостоятельная </a:t>
            </a:r>
            <a:r>
              <a:rPr lang="ru-RU" sz="4000" b="1" i="1" dirty="0" smtClean="0">
                <a:solidFill>
                  <a:schemeClr val="tx2"/>
                </a:solidFill>
              </a:rPr>
              <a:t>работа</a:t>
            </a:r>
            <a:endParaRPr lang="ru-RU" sz="4000" dirty="0">
              <a:solidFill>
                <a:schemeClr val="tx2"/>
              </a:solidFill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259632" y="1962657"/>
            <a:ext cx="5616624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претендующие на оценку «5» - 20 заданий,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на оценку «4»  - 17 заданий,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на оценку «3» - 14 заданий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7330" name="Picture 2" descr="C:\Users\user\Desktop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" name="Picture 2" descr="16bd7b19b552f5515cbe7a3a7b2a42d6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5877272"/>
            <a:ext cx="7921625" cy="571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39552" y="692696"/>
            <a:ext cx="820891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Наши «хвосты» в стартовой диагностической работе:</a:t>
            </a:r>
            <a:endParaRPr lang="ru-RU" dirty="0" smtClean="0"/>
          </a:p>
          <a:p>
            <a:r>
              <a:rPr lang="ru-RU" sz="2400" b="1" dirty="0" smtClean="0">
                <a:solidFill>
                  <a:srgbClr val="002060"/>
                </a:solidFill>
              </a:rPr>
              <a:t>Светлая и тихая осень приходила к нам мирно и спокойно и убирала берёзу в золотой убор.</a:t>
            </a:r>
          </a:p>
          <a:p>
            <a:endParaRPr lang="ru-RU" sz="2400" b="1" dirty="0" smtClean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1) выпишите из предложения все изобразительные средства (тропы и стилистические фигуры).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 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 2)выпишите слова, состоящие из: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- корня и окончания,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 - приставки, корня и окончания,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- корня и двух суффиксов,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- приставки, корня и двух суффиксов,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- приставки, корня, двух суффиксов и окончания</a:t>
            </a:r>
            <a:endParaRPr lang="ru-RU" sz="2400" b="1" dirty="0" smtClean="0">
              <a:solidFill>
                <a:schemeClr val="accent1">
                  <a:lumMod val="50000"/>
                </a:schemeClr>
              </a:solidFill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7330" name="Picture 2" descr="C:\Users\user\Desktop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" name="Picture 2" descr="16bd7b19b552f5515cbe7a3a7b2a42d6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5373688"/>
            <a:ext cx="7921625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827584" y="-1480755"/>
            <a:ext cx="756084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600" b="1" dirty="0" smtClean="0"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Times New Roman" pitchFamily="18" charset="0"/>
              </a:rPr>
              <a:t>Продолжите фразы: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Calibri" pitchFamily="34" charset="0"/>
                <a:cs typeface="Times New Roman" pitchFamily="18" charset="0"/>
              </a:rPr>
              <a:t>Мы сегодня говорили о … 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Calibri" pitchFamily="34" charset="0"/>
                <a:cs typeface="Times New Roman" pitchFamily="18" charset="0"/>
              </a:rPr>
              <a:t>Я узнал (а), что … 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Calibri" pitchFamily="34" charset="0"/>
                <a:cs typeface="Times New Roman" pitchFamily="18" charset="0"/>
              </a:rPr>
              <a:t>Мне понятно, когда … 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Calibri" pitchFamily="34" charset="0"/>
                <a:cs typeface="Times New Roman" pitchFamily="18" charset="0"/>
              </a:rPr>
              <a:t>Свою работу на уроке я считаю … .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7330" name="Picture 2" descr="C:\Users\user\Desktop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" name="Picture 2" descr="16bd7b19b552f5515cbe7a3a7b2a42d6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5373688"/>
            <a:ext cx="7921625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539552" y="-990617"/>
            <a:ext cx="7776864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 smtClean="0"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Times New Roman" pitchFamily="18" charset="0"/>
              </a:rPr>
              <a:t>Домашнее задание на выбор: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Calibri" pitchFamily="34" charset="0"/>
                <a:cs typeface="Times New Roman" pitchFamily="18" charset="0"/>
              </a:rPr>
              <a:t>1.Составьте словарную диктовку на изученные правила (40 слов),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Calibri" pitchFamily="34" charset="0"/>
                <a:cs typeface="Times New Roman" pitchFamily="18" charset="0"/>
              </a:rPr>
              <a:t>2. Выполните упр.168, 177,185  по учебнику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ea typeface="Calibri" pitchFamily="34" charset="0"/>
                <a:cs typeface="Times New Roman" pitchFamily="18" charset="0"/>
              </a:rPr>
              <a:t>Грекова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Calibri" pitchFamily="34" charset="0"/>
                <a:cs typeface="Times New Roman" pitchFamily="18" charset="0"/>
              </a:rPr>
              <a:t>3. Составьте связный текст с использованием слов на изученное правило (не менее 3 на каждое).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Calibri" pitchFamily="34" charset="0"/>
                <a:cs typeface="Times New Roman" pitchFamily="18" charset="0"/>
              </a:rPr>
              <a:t>4. Придумайте проверочную работу или тест для одноклассников на  изученные на этом уроке орфограммы.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7330" name="Picture 2" descr="C:\Users\user\Desktop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" name="Picture 2" descr="16bd7b19b552f5515cbe7a3a7b2a42d6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5373688"/>
            <a:ext cx="7921625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Администратор\Desktop\спасибо за урок720190071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836712"/>
            <a:ext cx="6307792" cy="4095527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7330" name="Picture 2" descr="C:\Users\user\Desktop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259632" y="-1249187"/>
            <a:ext cx="7884368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b="1" dirty="0" smtClean="0"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904406"/>
                </a:solidFill>
                <a:effectLst/>
                <a:ea typeface="Calibri" pitchFamily="34" charset="0"/>
                <a:cs typeface="Times New Roman" pitchFamily="18" charset="0"/>
              </a:rPr>
              <a:t>Найдите «третье лишнее»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904406"/>
                </a:solidFill>
                <a:effectLst/>
                <a:ea typeface="Calibri" pitchFamily="34" charset="0"/>
                <a:cs typeface="Times New Roman" pitchFamily="18" charset="0"/>
              </a:rPr>
              <a:t> в цепочках слов: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904406"/>
              </a:solidFill>
              <a:effectLst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бе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…численные,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ра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..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шатанное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бе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…грешный.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…говориться, …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дешние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, …дать.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3. пр…быть в город, пр…творить дверь,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пр…забавный малыш.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4. пред…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стория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, вы…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грать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, раз…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скать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7330" name="Picture 2" descr="C:\Users\user\Desktop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28596" y="332656"/>
            <a:ext cx="831986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4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Правописание приставок. Букв Ы-И после приставок.</a:t>
            </a:r>
          </a:p>
          <a:p>
            <a:pPr>
              <a:defRPr/>
            </a:pPr>
            <a:endParaRPr lang="ru-RU" sz="4800" b="1" i="1" dirty="0" smtClean="0">
              <a:solidFill>
                <a:schemeClr val="tx2">
                  <a:lumMod val="90000"/>
                  <a:lumOff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4800" b="1" i="1" dirty="0" err="1" smtClean="0">
                <a:solidFill>
                  <a:schemeClr val="tx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Целеполагание</a:t>
            </a:r>
            <a:r>
              <a:rPr lang="ru-RU" sz="4800" b="1" i="1" dirty="0" smtClean="0">
                <a:solidFill>
                  <a:schemeClr val="tx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ru-RU" sz="4800" b="1" i="1" dirty="0" smtClean="0">
                <a:solidFill>
                  <a:schemeClr val="tx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(цели и задачи урока)</a:t>
            </a:r>
            <a:endParaRPr lang="ru-RU" sz="4800" b="1" i="1" dirty="0">
              <a:solidFill>
                <a:schemeClr val="tx2">
                  <a:lumMod val="90000"/>
                  <a:lumOff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4005064"/>
            <a:ext cx="88582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Вспомнить   -  узнать  -  научиться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16bd7b19b552f5515cbe7a3a7b2a42d6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5373688"/>
            <a:ext cx="7921625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7330" name="Picture 2" descr="C:\Users\user\Desktop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51520" y="-2165859"/>
            <a:ext cx="889248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b="1" dirty="0" smtClean="0"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3200" b="1" dirty="0" smtClean="0">
              <a:solidFill>
                <a:srgbClr val="904406"/>
              </a:solidFill>
              <a:ea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3200" b="1" dirty="0" smtClean="0">
              <a:solidFill>
                <a:srgbClr val="904406"/>
              </a:solidFill>
              <a:ea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904406"/>
                </a:solidFill>
                <a:ea typeface="Calibri" pitchFamily="34" charset="0"/>
                <a:cs typeface="Times New Roman" pitchFamily="18" charset="0"/>
              </a:rPr>
              <a:t>Актуализация знаний.</a:t>
            </a:r>
            <a:r>
              <a:rPr lang="ru-RU" sz="3200" b="1" dirty="0" smtClean="0"/>
              <a:t> </a:t>
            </a:r>
            <a:r>
              <a:rPr lang="ru-RU" sz="3200" b="1" dirty="0" smtClean="0">
                <a:solidFill>
                  <a:srgbClr val="904406"/>
                </a:solidFill>
              </a:rPr>
              <a:t>Вставьте  пропущенные буквы в  слова. Используем рабочую тетрадь «Шаг за шагом к ЕГЭ по русскому языку» 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solidFill>
                  <a:srgbClr val="904406"/>
                </a:solidFill>
                <a:ea typeface="Calibri" pitchFamily="34" charset="0"/>
                <a:cs typeface="Times New Roman" pitchFamily="18" charset="0"/>
              </a:rPr>
              <a:t>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904406"/>
              </a:solidFill>
              <a:effectLst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39552" y="2132856"/>
            <a:ext cx="4032448" cy="25202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860032" y="2132856"/>
            <a:ext cx="4032448" cy="24482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755576" y="2132856"/>
            <a:ext cx="1164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904406"/>
                </a:solidFill>
              </a:rPr>
              <a:t>1 вариант</a:t>
            </a:r>
            <a:endParaRPr lang="ru-RU" b="1" dirty="0">
              <a:solidFill>
                <a:srgbClr val="904406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04048" y="2132856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904406"/>
                </a:solidFill>
              </a:rPr>
              <a:t>2 вариант</a:t>
            </a:r>
            <a:endParaRPr lang="ru-RU" b="1" dirty="0">
              <a:solidFill>
                <a:srgbClr val="904406"/>
              </a:solidFill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611560" y="2361623"/>
            <a:ext cx="396044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1. стр. 17 - 18 упр.3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 приставкой на букву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с одиночной приставкой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с корнем, начинающимся с буквы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04048" y="2420888"/>
            <a:ext cx="35283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1. </a:t>
            </a:r>
            <a:r>
              <a:rPr lang="ru-RU" b="1" dirty="0" smtClean="0">
                <a:ea typeface="Calibri" pitchFamily="34" charset="0"/>
                <a:cs typeface="Times New Roman" pitchFamily="18" charset="0"/>
              </a:rPr>
              <a:t>стр. 17 - 18 упр.3</a:t>
            </a:r>
            <a:endParaRPr lang="ru-RU" b="1" dirty="0" smtClean="0"/>
          </a:p>
          <a:p>
            <a:r>
              <a:rPr lang="ru-RU" b="1" dirty="0" smtClean="0"/>
              <a:t> с приставкой, оканчивающейся  на букву </a:t>
            </a:r>
            <a:r>
              <a:rPr lang="ru-RU" b="1" dirty="0" smtClean="0">
                <a:solidFill>
                  <a:srgbClr val="C00000"/>
                </a:solidFill>
              </a:rPr>
              <a:t>С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55576" y="3789040"/>
            <a:ext cx="3672408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755576" y="3861048"/>
            <a:ext cx="36003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2.</a:t>
            </a:r>
            <a:r>
              <a:rPr lang="ru-RU" b="1" dirty="0" smtClean="0">
                <a:ea typeface="Calibri" pitchFamily="34" charset="0"/>
                <a:cs typeface="Times New Roman" pitchFamily="18" charset="0"/>
              </a:rPr>
              <a:t> стр. 23 упр.3</a:t>
            </a:r>
            <a:endParaRPr lang="ru-RU" dirty="0" smtClean="0"/>
          </a:p>
          <a:p>
            <a:r>
              <a:rPr lang="ru-RU" b="1" dirty="0" smtClean="0"/>
              <a:t> – с приставкой ПРИ-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5076056" y="3861048"/>
            <a:ext cx="36724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2.</a:t>
            </a:r>
            <a:r>
              <a:rPr lang="ru-RU" b="1" dirty="0" smtClean="0">
                <a:ea typeface="Calibri" pitchFamily="34" charset="0"/>
                <a:cs typeface="Times New Roman" pitchFamily="18" charset="0"/>
              </a:rPr>
              <a:t> стр. 23 упр.3</a:t>
            </a:r>
            <a:endParaRPr lang="ru-RU" dirty="0" smtClean="0"/>
          </a:p>
          <a:p>
            <a:r>
              <a:rPr lang="ru-RU" b="1" dirty="0" smtClean="0"/>
              <a:t> – с приставкой ПРЕ-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611560" y="5157192"/>
            <a:ext cx="8352928" cy="1440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755576" y="5373216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3.</a:t>
            </a:r>
            <a:r>
              <a:rPr lang="ru-RU" b="1" dirty="0" smtClean="0">
                <a:ea typeface="Calibri" pitchFamily="34" charset="0"/>
                <a:cs typeface="Times New Roman" pitchFamily="18" charset="0"/>
              </a:rPr>
              <a:t> стр. </a:t>
            </a:r>
            <a:r>
              <a:rPr lang="ru-RU" b="1" smtClean="0">
                <a:ea typeface="Calibri" pitchFamily="34" charset="0"/>
                <a:cs typeface="Times New Roman" pitchFamily="18" charset="0"/>
              </a:rPr>
              <a:t>30 А упр.4</a:t>
            </a:r>
            <a:endParaRPr lang="ru-RU" dirty="0" smtClean="0"/>
          </a:p>
          <a:p>
            <a:r>
              <a:rPr lang="ru-RU" b="1" dirty="0" smtClean="0"/>
              <a:t> Вставьте  пропущенные буквы в  слова  на орфограмму «Гласные после приставок»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7330" name="Picture 2" descr="C:\Users\user\Desktop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" name="Picture 2" descr="16bd7b19b552f5515cbe7a3a7b2a42d6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5373688"/>
            <a:ext cx="7921625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428596" y="404664"/>
            <a:ext cx="8319868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4000" b="1" i="1" dirty="0" smtClean="0">
              <a:solidFill>
                <a:schemeClr val="tx2">
                  <a:lumMod val="90000"/>
                  <a:lumOff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r>
              <a:rPr lang="ru-RU" sz="4000" b="1" i="1" dirty="0" smtClean="0">
                <a:solidFill>
                  <a:schemeClr val="tx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Обобщение и систематизация </a:t>
            </a:r>
            <a:r>
              <a:rPr lang="ru-RU" sz="4000" b="1" i="1" dirty="0" smtClean="0">
                <a:solidFill>
                  <a:schemeClr val="tx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  <a:hlinkClick r:id="rId4" action="ppaction://hlinkpres?slideindex=1&amp;slidetitle="/>
              </a:rPr>
              <a:t>изученного</a:t>
            </a:r>
            <a:r>
              <a:rPr lang="ru-RU" sz="4000" b="1" i="1" dirty="0" smtClean="0">
                <a:solidFill>
                  <a:schemeClr val="tx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с использованием интерактивного плаката</a:t>
            </a:r>
            <a:endParaRPr lang="ru-RU" sz="4000" b="1" dirty="0" smtClean="0">
              <a:solidFill>
                <a:srgbClr val="993300"/>
              </a:solidFill>
            </a:endParaRPr>
          </a:p>
          <a:p>
            <a:pPr>
              <a:defRPr/>
            </a:pPr>
            <a:endParaRPr lang="ru-RU" sz="4800" b="1" i="1" dirty="0" smtClean="0">
              <a:solidFill>
                <a:schemeClr val="tx2">
                  <a:lumMod val="90000"/>
                  <a:lumOff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7330" name="Picture 2" descr="C:\Users\user\Desktop\Рисунок1.jpg">
            <a:hlinkClick r:id="rId2" action="ppaction://hlinkpres?slideindex=1&amp;slidetitle=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" name="Picture 2" descr="16bd7b19b552f5515cbe7a3a7b2a42d6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750" y="5373688"/>
            <a:ext cx="7921625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428596" y="404664"/>
            <a:ext cx="8319868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4000" b="1" i="1" dirty="0" smtClean="0">
              <a:solidFill>
                <a:schemeClr val="tx2">
                  <a:lumMod val="90000"/>
                  <a:lumOff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r>
              <a:rPr lang="ru-RU" sz="4000" b="1" i="1" dirty="0" smtClean="0">
                <a:solidFill>
                  <a:schemeClr val="tx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Обобщение и систематизация с </a:t>
            </a:r>
            <a:r>
              <a:rPr lang="ru-RU" sz="4000" b="1" i="1" dirty="0" smtClean="0">
                <a:solidFill>
                  <a:schemeClr val="tx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  <a:hlinkClick r:id="rId2" action="ppaction://hlinkpres?slideindex=1&amp;slidetitle="/>
              </a:rPr>
              <a:t>использованием</a:t>
            </a:r>
            <a:r>
              <a:rPr lang="ru-RU" sz="4000" b="1" i="1" dirty="0" smtClean="0">
                <a:solidFill>
                  <a:schemeClr val="tx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интерактивных плакатов</a:t>
            </a:r>
            <a:endParaRPr lang="ru-RU" sz="4000" b="1" dirty="0" smtClean="0">
              <a:solidFill>
                <a:srgbClr val="993300"/>
              </a:solidFill>
            </a:endParaRPr>
          </a:p>
          <a:p>
            <a:pPr>
              <a:defRPr/>
            </a:pPr>
            <a:endParaRPr lang="ru-RU" sz="4800" b="1" i="1" dirty="0" smtClean="0">
              <a:solidFill>
                <a:schemeClr val="tx2">
                  <a:lumMod val="90000"/>
                  <a:lumOff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7330" name="Picture 2" descr="C:\Users\user\Desktop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" name="Picture 2" descr="16bd7b19b552f5515cbe7a3a7b2a42d6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5373688"/>
            <a:ext cx="7921625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428596" y="404664"/>
            <a:ext cx="8319868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solidFill>
                  <a:schemeClr val="tx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Коллективное составление алгоритма действий при написании этих орфограмм:</a:t>
            </a:r>
          </a:p>
          <a:p>
            <a:endParaRPr lang="ru-RU" sz="4000" b="1" i="1" dirty="0" smtClean="0">
              <a:solidFill>
                <a:schemeClr val="tx2">
                  <a:lumMod val="90000"/>
                  <a:lumOff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endParaRPr lang="ru-RU" sz="4000" b="1" dirty="0" smtClean="0">
              <a:solidFill>
                <a:srgbClr val="993300"/>
              </a:solidFill>
            </a:endParaRPr>
          </a:p>
          <a:p>
            <a:pPr>
              <a:defRPr/>
            </a:pPr>
            <a:endParaRPr lang="ru-RU" sz="4800" b="1" i="1" dirty="0" smtClean="0">
              <a:solidFill>
                <a:schemeClr val="tx2">
                  <a:lumMod val="90000"/>
                  <a:lumOff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51520" y="2145862"/>
            <a:ext cx="889248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904406"/>
                </a:solidFill>
                <a:effectLst/>
                <a:ea typeface="Calibri" pitchFamily="34" charset="0"/>
                <a:cs typeface="Times New Roman" pitchFamily="18" charset="0"/>
              </a:rPr>
              <a:t>1)Найди  и выдели корень.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904406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904406"/>
                </a:solidFill>
                <a:effectLst/>
                <a:ea typeface="Calibri" pitchFamily="34" charset="0"/>
                <a:cs typeface="Times New Roman" pitchFamily="18" charset="0"/>
              </a:rPr>
              <a:t>2)Найди и выдели приставку.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904406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904406"/>
                </a:solidFill>
                <a:effectLst/>
                <a:ea typeface="Calibri" pitchFamily="34" charset="0"/>
                <a:cs typeface="Times New Roman" pitchFamily="18" charset="0"/>
              </a:rPr>
              <a:t>3)Определи, орфограмма находится в приставке или после неё.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904406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904406"/>
                </a:solidFill>
                <a:effectLst/>
                <a:ea typeface="Calibri" pitchFamily="34" charset="0"/>
                <a:cs typeface="Times New Roman" pitchFamily="18" charset="0"/>
              </a:rPr>
              <a:t>4)Вспомни нужное правило.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904406"/>
                </a:solidFill>
                <a:effectLst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7330" name="Picture 2" descr="C:\Users\user\Desktop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" name="Picture 2" descr="16bd7b19b552f5515cbe7a3a7b2a42d6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5373688"/>
            <a:ext cx="6409655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187624" y="714699"/>
            <a:ext cx="655272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Calibri" pitchFamily="34" charset="0"/>
                <a:cs typeface="Times New Roman" pitchFamily="18" charset="0"/>
              </a:rPr>
              <a:t>Задания на проверку сформированных 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Calibri" pitchFamily="34" charset="0"/>
                <a:cs typeface="Times New Roman" pitchFamily="18" charset="0"/>
              </a:rPr>
              <a:t>умений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cs typeface="Arial" pitchFamily="34" charset="0"/>
            </a:endParaRPr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1475656" y="1657918"/>
            <a:ext cx="626469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solidFill>
                <a:srgbClr val="904406"/>
              </a:solidFill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002060"/>
                </a:solidFill>
                <a:cs typeface="Times New Roman" pitchFamily="18" charset="0"/>
              </a:rPr>
              <a:t>Сам</a:t>
            </a:r>
            <a:r>
              <a:rPr lang="ru-RU" sz="3200" b="1" dirty="0" smtClean="0">
                <a:solidFill>
                  <a:srgbClr val="002060"/>
                </a:solidFill>
                <a:cs typeface="Times New Roman" pitchFamily="18" charset="0"/>
              </a:rPr>
              <a:t>. работа</a:t>
            </a:r>
            <a:r>
              <a:rPr lang="ru-RU" sz="3200" b="1" dirty="0" smtClean="0">
                <a:solidFill>
                  <a:srgbClr val="002060"/>
                </a:solidFill>
                <a:cs typeface="Times New Roman" pitchFamily="18" charset="0"/>
              </a:rPr>
              <a:t>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904406"/>
                </a:solidFill>
                <a:effectLst/>
                <a:ea typeface="Calibri" pitchFamily="34" charset="0"/>
                <a:cs typeface="Times New Roman" pitchFamily="18" charset="0"/>
              </a:rPr>
              <a:t>«Шаг за шагом к ЕГЭ по русскому языку» с.32- 33 тестовые задания)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 smtClean="0">
              <a:solidFill>
                <a:srgbClr val="904406"/>
              </a:solidFill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Times New Roman" pitchFamily="18" charset="0"/>
              </a:rPr>
              <a:t>Обмен тетрадями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7330" name="Picture 2" descr="C:\Users\user\Desktop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" name="Picture 2" descr="16bd7b19b552f5515cbe7a3a7b2a42d6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5373688"/>
            <a:ext cx="6409655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187624" y="304653"/>
            <a:ext cx="655272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Calibri" pitchFamily="34" charset="0"/>
                <a:cs typeface="Times New Roman" pitchFamily="18" charset="0"/>
              </a:rPr>
              <a:t>Задания на проверку сформированных умений.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cs typeface="Arial" pitchFamily="34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971600" y="1562058"/>
            <a:ext cx="81724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ответы: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1. 4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2. 3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3. 2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4. 3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5. 3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6. 4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7. 4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8. 2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9. 1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131840" y="2492896"/>
            <a:ext cx="4464496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347864" y="2636912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Взаимопроверка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4-5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master-klass_po_internetu-ya</Template>
  <TotalTime>1327</TotalTime>
  <Words>491</Words>
  <Application>Microsoft Office PowerPoint</Application>
  <PresentationFormat>Экран (4:3)</PresentationFormat>
  <Paragraphs>116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шаблон4-5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RePack by SPecialiST</cp:lastModifiedBy>
  <cp:revision>171</cp:revision>
  <dcterms:modified xsi:type="dcterms:W3CDTF">2014-01-13T20:15:51Z</dcterms:modified>
</cp:coreProperties>
</file>