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B3935F-E639-464F-B362-F9CD690C5014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FCA81C-50E3-420F-AA1D-EFF14A3A09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B3935F-E639-464F-B362-F9CD690C5014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FCA81C-50E3-420F-AA1D-EFF14A3A09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B3935F-E639-464F-B362-F9CD690C5014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FCA81C-50E3-420F-AA1D-EFF14A3A09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B3935F-E639-464F-B362-F9CD690C5014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FCA81C-50E3-420F-AA1D-EFF14A3A09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B3935F-E639-464F-B362-F9CD690C5014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FCA81C-50E3-420F-AA1D-EFF14A3A09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B3935F-E639-464F-B362-F9CD690C5014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FCA81C-50E3-420F-AA1D-EFF14A3A09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B3935F-E639-464F-B362-F9CD690C5014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FCA81C-50E3-420F-AA1D-EFF14A3A09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B3935F-E639-464F-B362-F9CD690C5014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FCA81C-50E3-420F-AA1D-EFF14A3A09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B3935F-E639-464F-B362-F9CD690C5014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FCA81C-50E3-420F-AA1D-EFF14A3A09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B3935F-E639-464F-B362-F9CD690C5014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FCA81C-50E3-420F-AA1D-EFF14A3A09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B3935F-E639-464F-B362-F9CD690C5014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FCA81C-50E3-420F-AA1D-EFF14A3A09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AB3935F-E639-464F-B362-F9CD690C5014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2FCA81C-50E3-420F-AA1D-EFF14A3A09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.org/ru/documents/ods.asp?m=A/RES/44/2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емья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Подросток </a:t>
            </a:r>
            <a:r>
              <a:rPr lang="ru-RU" dirty="0">
                <a:solidFill>
                  <a:schemeClr val="bg1"/>
                </a:solidFill>
              </a:rPr>
              <a:t>в условиях семейного права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емид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480" y="2000240"/>
            <a:ext cx="6000792" cy="471490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Права ребенка при разводе родителей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С кем из родителей ребенок останется после </a:t>
            </a:r>
            <a:r>
              <a:rPr lang="ru-RU" b="1" dirty="0" smtClean="0">
                <a:solidFill>
                  <a:srgbClr val="0070C0"/>
                </a:solidFill>
              </a:rPr>
              <a:t>развода?</a:t>
            </a:r>
          </a:p>
          <a:p>
            <a:endParaRPr lang="ru-RU" dirty="0"/>
          </a:p>
          <a:p>
            <a:r>
              <a:rPr lang="ru-RU" b="1" dirty="0" smtClean="0">
                <a:solidFill>
                  <a:srgbClr val="FF0000"/>
                </a:solidFill>
              </a:rPr>
              <a:t>Оптимальный вариант, если родители договорятся об этом между собой до судебного заседания. Это соглашение суд учитывает при вынесении решения. Если родители не могут договориться, решение, с кем будет жить ребенок, выносит суд на основании представленных сведений. Суд учитывает, какова способность каждого из родителей заботиться о ребенке, какие условия будут созданы для его воспитания и развития. Имеет значение, где родитель работает, сколько зарабатывает, каковы условия проживания, в какую школу ребенок будет ходить, каковы возможности дальнейшего образования. В советские времена суды почти всегда оставляли ребенка с матерью, сейчас все больше детей остаются с отцами, если они готовы предоставить лучшие условия.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Права ребенка при разводе родителей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Право на общение с родственниками </a:t>
            </a:r>
          </a:p>
          <a:p>
            <a:r>
              <a:rPr lang="ru-RU" dirty="0" smtClean="0"/>
              <a:t>Право ребенка на общение с родителями, дедушками, бабушками, сестрами, братьями и т.д. закреплено законом. </a:t>
            </a:r>
            <a:r>
              <a:rPr lang="ru-RU" b="1" dirty="0" smtClean="0">
                <a:solidFill>
                  <a:srgbClr val="FF0000"/>
                </a:solidFill>
              </a:rPr>
              <a:t>Расторжение брака, признание его недействительным, раздельное проживание не влияет на право общения. </a:t>
            </a:r>
          </a:p>
          <a:p>
            <a:r>
              <a:rPr lang="ru-RU" dirty="0" smtClean="0"/>
              <a:t>Если родители не могут договориться об этом, то можно обратиться в суд. Судебное решение может регламентировать время, место и продолжительность общения. </a:t>
            </a:r>
          </a:p>
          <a:p>
            <a:endParaRPr lang="ru-RU" dirty="0"/>
          </a:p>
        </p:txBody>
      </p:sp>
      <p:pic>
        <p:nvPicPr>
          <p:cNvPr id="4" name="Рисунок 3" descr="бабушка и дедушк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1862" y="2214554"/>
            <a:ext cx="4243410" cy="41434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Права ребенка при разводе родителей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Право ребенка на жилье </a:t>
            </a:r>
          </a:p>
          <a:p>
            <a:r>
              <a:rPr lang="ru-RU" dirty="0"/>
              <a:t>Право ребенка на жилье, в том числе и в случае развода родителей, регулируется Жилищным Кодексом. Ребенок имеет те же самые права, которые имеют его родственники в данном случае – он вправе проживать вместе со своей семьей, вправе пользоваться жилым помещением. Если на момент развода родителей ребенок имеет долю собственности в приватизированной квартире, в случае развода каждый сохраняет права на свою долю.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Права ребенка при разводе родителей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Размер алиментов 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Родители </a:t>
            </a:r>
            <a:r>
              <a:rPr lang="ru-RU" dirty="0"/>
              <a:t>могут договориться между собой о размере алиментов, такое соглашение удостоверяется у нотариуса. Если договориться не удается, решение по этому вопросу выносит суд. Размер алиментов составляет 25% от дохода родителя на одного ребенка, 33% на двоих детей, 50% на троих и более детей. Размер алиментов может быть увеличен или уменьшен судом в случае изменения материального или семейного положения сторон.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Права ребенка при разводе родителей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Что делать, если алименты не выплачиваются </a:t>
            </a:r>
          </a:p>
          <a:p>
            <a:endParaRPr lang="ru-RU" dirty="0" smtClean="0"/>
          </a:p>
          <a:p>
            <a:r>
              <a:rPr lang="ru-RU" dirty="0"/>
              <a:t>При решении суда о взыскании алиментов выдается исполнительный лист, который должен быть передан в службу судебных приставов по месту жительства должника. На судебных приставов возлагается обязанность контролировать исполнение решения суда. В случае неуплаты алиментов заявление об этом передается судебному приставу, который должен принимать меры. Обычно он передает исполнительный лист на предприятие, где работает должник, и бухгалтерия удерживает причитающиеся суммы из его зарплаты. Если алименты не выплачивались какое-то время, пострадавшая сторона может в судебном порядке взыскать индексацию.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Брак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Юридический брак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Добровольный союз мужчины и женщины, заключённый с соблюдением определённых правил, установленных законом. Союз, который порождает взаимные личные и имущественные права и обязанности супругов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0B050"/>
                </a:solidFill>
              </a:rPr>
              <a:t>Гражданский брак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Это длительное открытое совместное проживание мужчины и женщины в незарегистрированном на законных основаниях браке, даже если они ведут совместное хозяйство и воспитывают общих детей. Сожители ( с юридической точки зрения супругами их назвать нельзя) не могут наследовать имущество друг друга.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0B0F0"/>
                </a:solidFill>
              </a:rPr>
              <a:t>Церковный брак</a:t>
            </a:r>
            <a:br>
              <a:rPr lang="ru-RU" dirty="0" smtClean="0">
                <a:solidFill>
                  <a:srgbClr val="00B0F0"/>
                </a:solidFill>
              </a:rPr>
            </a:br>
            <a:r>
              <a:rPr lang="ru-RU" dirty="0" smtClean="0">
                <a:solidFill>
                  <a:srgbClr val="00B0F0"/>
                </a:solidFill>
              </a:rPr>
              <a:t/>
            </a:r>
            <a:br>
              <a:rPr lang="ru-RU" dirty="0" smtClean="0">
                <a:solidFill>
                  <a:srgbClr val="00B0F0"/>
                </a:solidFill>
              </a:rPr>
            </a:br>
            <a:r>
              <a:rPr lang="ru-RU" dirty="0" smtClean="0">
                <a:solidFill>
                  <a:srgbClr val="00B0F0"/>
                </a:solidFill>
              </a:rPr>
              <a:t>Это брак, который в России не влечёт юридических последствий с точки зрения государства и регулируется только нормами </a:t>
            </a:r>
            <a:r>
              <a:rPr lang="ru-RU" dirty="0" err="1" smtClean="0">
                <a:solidFill>
                  <a:srgbClr val="00B0F0"/>
                </a:solidFill>
              </a:rPr>
              <a:t>внутрицерковного</a:t>
            </a:r>
            <a:r>
              <a:rPr lang="ru-RU" dirty="0" smtClean="0">
                <a:solidFill>
                  <a:srgbClr val="00B0F0"/>
                </a:solidFill>
              </a:rPr>
              <a:t> права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/>
              <a:t>Права и обязанности детей, родившихся от лиц, не состоящих в браке между собой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Отличаются ли от прав ребенка рожденного в юридическом браке?</a:t>
            </a:r>
          </a:p>
          <a:p>
            <a:r>
              <a:rPr lang="ru-RU" dirty="0" smtClean="0"/>
              <a:t>При установлении отцовства дети имеют такие же права и обязанности по отношению к родителям и их родственникам, какие имеют дети, родившиеся от лиц, состоящих в браке между собой.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Права и обязанности детей, родившихся от лиц, не состоящих в браке между собой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- право ребенка жить и воспитываться в семье;</a:t>
            </a:r>
            <a:br>
              <a:rPr lang="ru-RU" dirty="0"/>
            </a:br>
            <a:r>
              <a:rPr lang="ru-RU" dirty="0"/>
              <a:t>- право ребенка на общение с родителями и другими родственниками;</a:t>
            </a:r>
            <a:br>
              <a:rPr lang="ru-RU" dirty="0"/>
            </a:br>
            <a:r>
              <a:rPr lang="ru-RU" dirty="0"/>
              <a:t>- право ребенка на защиту;</a:t>
            </a:r>
            <a:br>
              <a:rPr lang="ru-RU" dirty="0"/>
            </a:br>
            <a:r>
              <a:rPr lang="ru-RU" dirty="0"/>
              <a:t>- право ребенка выражать свое мнение;</a:t>
            </a:r>
            <a:br>
              <a:rPr lang="ru-RU" dirty="0"/>
            </a:br>
            <a:r>
              <a:rPr lang="ru-RU" dirty="0"/>
              <a:t>- право ребенка на имя, отчество, фамилию;</a:t>
            </a:r>
            <a:br>
              <a:rPr lang="ru-RU" dirty="0"/>
            </a:br>
            <a:r>
              <a:rPr lang="ru-RU" dirty="0"/>
              <a:t>- другие права.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права ребенк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Конвенция о правах ребенка</a:t>
            </a:r>
          </a:p>
          <a:p>
            <a:pPr>
              <a:buNone/>
            </a:pPr>
            <a:r>
              <a:rPr lang="ru-RU" i="1" dirty="0" smtClean="0"/>
              <a:t>Принята </a:t>
            </a:r>
            <a:r>
              <a:rPr lang="ru-RU" i="1" u="sng" dirty="0" smtClean="0">
                <a:hlinkClick r:id="rId2"/>
              </a:rPr>
              <a:t>резолюцией 44/25</a:t>
            </a:r>
            <a:r>
              <a:rPr lang="ru-RU" i="1" dirty="0" smtClean="0"/>
              <a:t> Генеральной Ассамблеи от 20 ноября 1989 </a:t>
            </a:r>
            <a:r>
              <a:rPr lang="ru-RU" i="1" dirty="0" smtClean="0"/>
              <a:t>года.</a:t>
            </a:r>
          </a:p>
          <a:p>
            <a:pPr>
              <a:buNone/>
            </a:pPr>
            <a:endParaRPr lang="ru-RU" i="1" dirty="0" smtClean="0"/>
          </a:p>
          <a:p>
            <a:r>
              <a:rPr lang="ru-RU" dirty="0" smtClean="0"/>
              <a:t>Ребенком </a:t>
            </a:r>
            <a:r>
              <a:rPr lang="ru-RU" dirty="0" smtClean="0"/>
              <a:t>является каждое человеческое существо до достижения 18-летнего возраста, если по закону, применимому к данному ребенку, он не достигает совершеннолетия ранее.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/>
              <a:t>Права детей в семье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Конвенция признает ребенка личностью, имеющей право на физическое, умственное и социальное развитие в самом полном объеме, а также на свободное выражение своего мнения. </a:t>
            </a:r>
            <a:r>
              <a:rPr lang="ru-RU" b="1" dirty="0">
                <a:solidFill>
                  <a:srgbClr val="FF0000"/>
                </a:solidFill>
              </a:rPr>
              <a:t>Она подтверждает общеизвестную истину, что надежды на будущее любой страны связаны с молодым поколением ее граждан.</a:t>
            </a:r>
          </a:p>
          <a:p>
            <a:r>
              <a:rPr lang="ru-RU" dirty="0"/>
              <a:t>СК</a:t>
            </a:r>
            <a:r>
              <a:rPr lang="ru-RU" b="1" dirty="0"/>
              <a:t> </a:t>
            </a:r>
            <a:r>
              <a:rPr lang="ru-RU" dirty="0"/>
              <a:t>РФ</a:t>
            </a:r>
            <a:r>
              <a:rPr lang="ru-RU" b="1" dirty="0"/>
              <a:t>,</a:t>
            </a:r>
            <a:r>
              <a:rPr lang="ru-RU" dirty="0"/>
              <a:t> как и Конвенция ООН о правах ребенка, признает </a:t>
            </a:r>
            <a:r>
              <a:rPr lang="ru-RU" b="1" dirty="0">
                <a:solidFill>
                  <a:srgbClr val="FF0000"/>
                </a:solidFill>
              </a:rPr>
              <a:t>ребенком лицо, не достигшее 18 лет, </a:t>
            </a:r>
            <a:r>
              <a:rPr lang="ru-RU" dirty="0"/>
              <a:t>и устанавливает основные права детей в семье, реализация которых обеспечивает ребенку возможности для нормального развития и получения надлежащего воспитания. К основным правам ребенка СК РФ относит: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Права детей в семье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/>
              <a:t>Право жить и воспитываться в семье</a:t>
            </a:r>
            <a:r>
              <a:rPr lang="ru-RU" dirty="0"/>
              <a:t> (ст. 54 СК РФ</a:t>
            </a:r>
            <a:r>
              <a:rPr lang="ru-RU" dirty="0" smtClean="0"/>
              <a:t>).                                                                                   </a:t>
            </a:r>
            <a:r>
              <a:rPr lang="ru-RU" sz="2000" dirty="0" smtClean="0"/>
              <a:t>В процессе воспитания ребенка принимают участие, как правило, все взрослые члены семьи, однако </a:t>
            </a:r>
            <a:r>
              <a:rPr lang="ru-RU" sz="2000" b="1" dirty="0" smtClean="0">
                <a:solidFill>
                  <a:srgbClr val="FF0000"/>
                </a:solidFill>
              </a:rPr>
              <a:t>ответственность за воспитание детей возлагается на его родителей. </a:t>
            </a:r>
          </a:p>
          <a:p>
            <a:endParaRPr lang="ru-RU" sz="2000" dirty="0" smtClean="0"/>
          </a:p>
          <a:p>
            <a:endParaRPr lang="ru-RU" sz="2000" dirty="0"/>
          </a:p>
          <a:p>
            <a:endParaRPr lang="ru-RU" sz="2000" dirty="0" smtClean="0"/>
          </a:p>
          <a:p>
            <a:endParaRPr lang="ru-RU" sz="2000" dirty="0"/>
          </a:p>
          <a:p>
            <a:endParaRPr lang="ru-RU" sz="2000" dirty="0" smtClean="0"/>
          </a:p>
          <a:p>
            <a:endParaRPr lang="ru-RU" sz="2000" dirty="0"/>
          </a:p>
          <a:p>
            <a:pPr>
              <a:buNone/>
            </a:pPr>
            <a:r>
              <a:rPr lang="ru-RU" sz="2000" dirty="0" smtClean="0"/>
              <a:t>В </a:t>
            </a:r>
            <a:r>
              <a:rPr lang="ru-RU" sz="2000" dirty="0"/>
              <a:t>соответствии со статьей 38 Конституции РФ «забота о детях, </a:t>
            </a:r>
            <a:r>
              <a:rPr lang="ru-RU" sz="2000" dirty="0" smtClean="0"/>
              <a:t>их воспитание </a:t>
            </a:r>
            <a:r>
              <a:rPr lang="ru-RU" sz="2000" dirty="0"/>
              <a:t>– равное право и обязанность родителей».</a:t>
            </a:r>
          </a:p>
          <a:p>
            <a:endParaRPr lang="ru-RU" sz="2000" dirty="0"/>
          </a:p>
        </p:txBody>
      </p:sp>
      <p:pic>
        <p:nvPicPr>
          <p:cNvPr id="4" name="Рисунок 3" descr="родители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8" y="3143248"/>
            <a:ext cx="3714744" cy="20717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Права детей в семье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800" dirty="0"/>
              <a:t>Ребенок вправе жить вместе со своими родителями. При отсутствии на то установленных законом оснований </a:t>
            </a:r>
            <a:r>
              <a:rPr lang="ru-RU" sz="1800" b="1" dirty="0">
                <a:solidFill>
                  <a:srgbClr val="FF0000"/>
                </a:solidFill>
              </a:rPr>
              <a:t>ни один государственный орган не вправе разлучить ребенка с родителями. </a:t>
            </a:r>
            <a:endParaRPr lang="ru-RU" sz="1800" b="1" dirty="0" smtClean="0">
              <a:solidFill>
                <a:srgbClr val="FF0000"/>
              </a:solidFill>
            </a:endParaRPr>
          </a:p>
          <a:p>
            <a:r>
              <a:rPr lang="ru-RU" sz="1800" b="1" dirty="0" smtClean="0">
                <a:solidFill>
                  <a:srgbClr val="0070C0"/>
                </a:solidFill>
              </a:rPr>
              <a:t>Может ли ребенок быть передан на воспитание другим лицам против воли родителей?</a:t>
            </a:r>
          </a:p>
          <a:p>
            <a:r>
              <a:rPr lang="ru-RU" sz="1600" dirty="0" smtClean="0"/>
              <a:t>Так</a:t>
            </a:r>
            <a:r>
              <a:rPr lang="ru-RU" sz="1600" dirty="0"/>
              <a:t>, ребенок может быть передан на воспитание другим лицам или помещен в детское </a:t>
            </a:r>
            <a:r>
              <a:rPr lang="ru-RU" sz="1600" dirty="0" smtClean="0"/>
              <a:t>учреждение против </a:t>
            </a:r>
            <a:r>
              <a:rPr lang="ru-RU" sz="1600" dirty="0"/>
              <a:t>воли родителей 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лишь </a:t>
            </a:r>
            <a:r>
              <a:rPr lang="ru-RU" sz="1600" dirty="0"/>
              <a:t>в тех случаях, </a:t>
            </a:r>
            <a:r>
              <a:rPr lang="ru-RU" sz="1600" dirty="0" smtClean="0"/>
              <a:t>когда последние </a:t>
            </a:r>
            <a:r>
              <a:rPr lang="ru-RU" sz="1600" dirty="0"/>
              <a:t>лишены 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родительских </a:t>
            </a:r>
            <a:r>
              <a:rPr lang="ru-RU" sz="1600" dirty="0"/>
              <a:t>прав </a:t>
            </a:r>
            <a:r>
              <a:rPr lang="ru-RU" sz="1600" dirty="0" smtClean="0"/>
              <a:t>или ограничены </a:t>
            </a:r>
          </a:p>
          <a:p>
            <a:pPr>
              <a:buNone/>
            </a:pPr>
            <a:r>
              <a:rPr lang="ru-RU" sz="1600" dirty="0" smtClean="0"/>
              <a:t>в родительских </a:t>
            </a:r>
            <a:r>
              <a:rPr lang="ru-RU" sz="1600" dirty="0"/>
              <a:t>правах, </a:t>
            </a:r>
            <a:r>
              <a:rPr lang="ru-RU" sz="1600" dirty="0" smtClean="0"/>
              <a:t>поскольку </a:t>
            </a:r>
            <a:r>
              <a:rPr lang="ru-RU" sz="1600" dirty="0"/>
              <a:t>суд </a:t>
            </a:r>
            <a:r>
              <a:rPr lang="ru-RU" sz="1600" dirty="0" smtClean="0"/>
              <a:t>пришел</a:t>
            </a:r>
          </a:p>
          <a:p>
            <a:pPr>
              <a:buNone/>
            </a:pPr>
            <a:r>
              <a:rPr lang="ru-RU" sz="1600" dirty="0" smtClean="0"/>
              <a:t> </a:t>
            </a:r>
            <a:r>
              <a:rPr lang="ru-RU" sz="1600" dirty="0"/>
              <a:t>к выводу, </a:t>
            </a:r>
            <a:r>
              <a:rPr lang="ru-RU" sz="1600" dirty="0" smtClean="0"/>
              <a:t>что </a:t>
            </a:r>
            <a:r>
              <a:rPr lang="ru-RU" sz="1600" dirty="0"/>
              <a:t>оставление ребенка у родителей 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опасно </a:t>
            </a:r>
            <a:r>
              <a:rPr lang="ru-RU" sz="1600" dirty="0"/>
              <a:t>для </a:t>
            </a:r>
            <a:r>
              <a:rPr lang="ru-RU" sz="1600" dirty="0" smtClean="0"/>
              <a:t>него</a:t>
            </a:r>
            <a:endParaRPr lang="ru-RU" sz="1800" dirty="0" smtClean="0"/>
          </a:p>
          <a:p>
            <a:endParaRPr lang="ru-RU" sz="1800" dirty="0"/>
          </a:p>
        </p:txBody>
      </p:sp>
      <p:pic>
        <p:nvPicPr>
          <p:cNvPr id="4" name="Рисунок 3" descr="родители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3357562"/>
            <a:ext cx="3286116" cy="35004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Права детей в семье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Местом жительства детей в возрасте до 14 лет является место жительства их родителей (ст. 20 ГК РФ). </a:t>
            </a:r>
            <a:endParaRPr lang="ru-RU" sz="2000" dirty="0" smtClean="0"/>
          </a:p>
          <a:p>
            <a:r>
              <a:rPr lang="ru-RU" sz="2000" b="1" dirty="0" smtClean="0">
                <a:solidFill>
                  <a:srgbClr val="0070C0"/>
                </a:solidFill>
              </a:rPr>
              <a:t>Если родители живут раздельно с кем должен жить ребенок?</a:t>
            </a:r>
          </a:p>
          <a:p>
            <a:r>
              <a:rPr lang="ru-RU" sz="2000" dirty="0" smtClean="0"/>
              <a:t>При </a:t>
            </a:r>
            <a:r>
              <a:rPr lang="ru-RU" sz="2000" dirty="0"/>
              <a:t>раздельном проживании родителей они сами определяют, с кем из них будет проживать ребенок, а в случае спора это решает суд исходя из интересов ребенка и с учетом его </a:t>
            </a:r>
            <a:r>
              <a:rPr lang="ru-RU" sz="2000" dirty="0" smtClean="0"/>
              <a:t>мнения. </a:t>
            </a:r>
          </a:p>
          <a:p>
            <a:pPr>
              <a:buNone/>
            </a:pPr>
            <a:r>
              <a:rPr lang="ru-RU" sz="2000" dirty="0" smtClean="0"/>
              <a:t>Несовершеннолетние</a:t>
            </a:r>
            <a:r>
              <a:rPr lang="ru-RU" sz="2000" dirty="0"/>
              <a:t>, 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достигшие </a:t>
            </a:r>
            <a:r>
              <a:rPr lang="ru-RU" sz="2000" dirty="0"/>
              <a:t>четырнадцати 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лет</a:t>
            </a:r>
            <a:r>
              <a:rPr lang="ru-RU" sz="2000" dirty="0"/>
              <a:t>, могут выбрать </a:t>
            </a:r>
            <a:r>
              <a:rPr lang="ru-RU" sz="2000" dirty="0" smtClean="0"/>
              <a:t>место</a:t>
            </a:r>
          </a:p>
          <a:p>
            <a:pPr>
              <a:buNone/>
            </a:pPr>
            <a:r>
              <a:rPr lang="ru-RU" sz="2000" dirty="0" smtClean="0"/>
              <a:t>своего </a:t>
            </a:r>
            <a:r>
              <a:rPr lang="ru-RU" sz="2000" dirty="0"/>
              <a:t>жительства </a:t>
            </a:r>
            <a:r>
              <a:rPr lang="ru-RU" sz="2000" dirty="0" smtClean="0"/>
              <a:t>с</a:t>
            </a:r>
          </a:p>
          <a:p>
            <a:pPr>
              <a:buNone/>
            </a:pPr>
            <a:r>
              <a:rPr lang="ru-RU" sz="2000" dirty="0" smtClean="0"/>
              <a:t>согласия </a:t>
            </a:r>
            <a:r>
              <a:rPr lang="ru-RU" sz="2000" dirty="0"/>
              <a:t>их родителей.</a:t>
            </a:r>
          </a:p>
          <a:p>
            <a:endParaRPr lang="ru-RU" dirty="0"/>
          </a:p>
        </p:txBody>
      </p:sp>
      <p:pic>
        <p:nvPicPr>
          <p:cNvPr id="4" name="Рисунок 3" descr="родители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20" y="3643290"/>
            <a:ext cx="4286280" cy="32147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Права детей в семье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/>
              <a:t>Дети, оставшиеся по каким-либо причинам без родительского попечения, утратившие возможность жить в своей собственной семье, передаются на попечение органов опеки и попечительства, которые определяют их последующую судьбу. При устройстве таких детей СК РФ исходит из приоритета семейного воспитания детей (ст. 1 СК РФ). </a:t>
            </a:r>
            <a:r>
              <a:rPr lang="ru-RU" sz="1800" b="1" dirty="0">
                <a:solidFill>
                  <a:srgbClr val="FF0000"/>
                </a:solidFill>
              </a:rPr>
              <a:t>Только в случаях, когда устроить ребенка в семью невозможно, предусмотрено помещение его на воспитание и содержание в соответствующее детское учреждение (ст. 123 СК РФ).</a:t>
            </a:r>
          </a:p>
        </p:txBody>
      </p:sp>
      <p:pic>
        <p:nvPicPr>
          <p:cNvPr id="4" name="Рисунок 3" descr="сирот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0530" y="3786190"/>
            <a:ext cx="4643470" cy="30718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Права ребенка при разводе родителей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Юридические права ребенка 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в </a:t>
            </a:r>
            <a:r>
              <a:rPr lang="ru-RU" sz="2000" dirty="0"/>
              <a:t>случае развода </a:t>
            </a:r>
            <a:r>
              <a:rPr lang="ru-RU" sz="2000" dirty="0" smtClean="0"/>
              <a:t>родителей</a:t>
            </a:r>
          </a:p>
          <a:p>
            <a:pPr>
              <a:buNone/>
            </a:pPr>
            <a:r>
              <a:rPr lang="ru-RU" sz="2000" dirty="0" smtClean="0"/>
              <a:t>защищены действующим</a:t>
            </a:r>
          </a:p>
          <a:p>
            <a:pPr>
              <a:buNone/>
            </a:pPr>
            <a:r>
              <a:rPr lang="ru-RU" sz="2000" dirty="0" err="1" smtClean="0"/>
              <a:t>законодательством,в</a:t>
            </a:r>
            <a:r>
              <a:rPr lang="ru-RU" sz="2000" dirty="0" smtClean="0"/>
              <a:t> </a:t>
            </a:r>
            <a:r>
              <a:rPr lang="ru-RU" sz="2000" dirty="0"/>
              <a:t>частности 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Семейным </a:t>
            </a:r>
            <a:r>
              <a:rPr lang="ru-RU" sz="2000" dirty="0"/>
              <a:t>Кодексом и 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законом «</a:t>
            </a:r>
            <a:r>
              <a:rPr lang="ru-RU" sz="2000" dirty="0"/>
              <a:t>О защите прав ребенка». </a:t>
            </a:r>
          </a:p>
          <a:p>
            <a:endParaRPr lang="ru-RU" sz="2000" dirty="0"/>
          </a:p>
        </p:txBody>
      </p:sp>
      <p:pic>
        <p:nvPicPr>
          <p:cNvPr id="4" name="Рисунок 3" descr="развод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0694" y="642918"/>
            <a:ext cx="3643306" cy="62150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Права ребенка при разводе родителей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При наличии в семье детей </a:t>
            </a:r>
            <a:r>
              <a:rPr lang="ru-RU" b="1" dirty="0">
                <a:solidFill>
                  <a:srgbClr val="FF0000"/>
                </a:solidFill>
              </a:rPr>
              <a:t>до 18 лет </a:t>
            </a:r>
            <a:r>
              <a:rPr lang="ru-RU" dirty="0"/>
              <a:t>брак </a:t>
            </a:r>
            <a:r>
              <a:rPr lang="ru-RU" b="1" dirty="0">
                <a:solidFill>
                  <a:srgbClr val="FF0000"/>
                </a:solidFill>
              </a:rPr>
              <a:t>расторгается через суд через три месяца после подачи заявления о разводе. </a:t>
            </a:r>
            <a:r>
              <a:rPr lang="ru-RU" dirty="0"/>
              <a:t>Это делается именно через суд, чтобы были соблюдены права несовершеннолетних</a:t>
            </a:r>
            <a:r>
              <a:rPr lang="ru-RU" dirty="0" smtClean="0"/>
              <a:t>.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В каком случае брак, при наличии детей, может быть расторгнут без суда? </a:t>
            </a:r>
          </a:p>
          <a:p>
            <a:r>
              <a:rPr lang="ru-RU" sz="3000" dirty="0" smtClean="0"/>
              <a:t>Исключением являются случаи, когда один из супругов признан судом безвестно отсутствующим, недееспособным или осужден за совершение преступления на срок более трех лет, в этом случае вопрос о разводе решается в </a:t>
            </a:r>
            <a:r>
              <a:rPr lang="ru-RU" sz="3000" dirty="0" err="1" smtClean="0"/>
              <a:t>ЗАГСе</a:t>
            </a:r>
            <a:r>
              <a:rPr lang="ru-RU" sz="3000" dirty="0" smtClean="0"/>
              <a:t>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125</TotalTime>
  <Words>1082</Words>
  <Application>Microsoft Office PowerPoint</Application>
  <PresentationFormat>Экран (4:3)</PresentationFormat>
  <Paragraphs>74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Солнцестояние</vt:lpstr>
      <vt:lpstr>Подросток в условиях семейного права</vt:lpstr>
      <vt:lpstr>Слайд 2</vt:lpstr>
      <vt:lpstr>Права детей в семье </vt:lpstr>
      <vt:lpstr>Права детей в семье </vt:lpstr>
      <vt:lpstr>Права детей в семье</vt:lpstr>
      <vt:lpstr>Права детей в семье</vt:lpstr>
      <vt:lpstr>Права детей в семье</vt:lpstr>
      <vt:lpstr>Права ребенка при разводе родителей </vt:lpstr>
      <vt:lpstr>Права ребенка при разводе родителей</vt:lpstr>
      <vt:lpstr>Права ребенка при разводе родителей</vt:lpstr>
      <vt:lpstr>Права ребенка при разводе родителей</vt:lpstr>
      <vt:lpstr>Права ребенка при разводе родителей</vt:lpstr>
      <vt:lpstr>Права ребенка при разводе родителей</vt:lpstr>
      <vt:lpstr>Права ребенка при разводе родителей</vt:lpstr>
      <vt:lpstr>Брак</vt:lpstr>
      <vt:lpstr>Права и обязанности детей, родившихся от лиц, не состоящих в браке между собой </vt:lpstr>
      <vt:lpstr>Права и обязанности детей, родившихся от лиц, не состоящих в браке между собой </vt:lpstr>
      <vt:lpstr>Слайд 18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Подросток в условиях семейного права</dc:title>
  <dc:creator>PC</dc:creator>
  <cp:lastModifiedBy>user</cp:lastModifiedBy>
  <cp:revision>8</cp:revision>
  <dcterms:created xsi:type="dcterms:W3CDTF">2014-02-12T14:09:45Z</dcterms:created>
  <dcterms:modified xsi:type="dcterms:W3CDTF">2014-04-17T04:57:32Z</dcterms:modified>
</cp:coreProperties>
</file>