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97" r:id="rId3"/>
    <p:sldMasterId id="2147483709" r:id="rId4"/>
  </p:sldMasterIdLst>
  <p:handoutMasterIdLst>
    <p:handoutMasterId r:id="rId21"/>
  </p:handoutMasterIdLst>
  <p:sldIdLst>
    <p:sldId id="272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2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3CDC4C-6252-451B-B479-B30C4348FC8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96B872-B3C8-4308-A18D-1945E90F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B057-C4E6-4358-92A1-3388EB1241F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B1D6-5472-4B01-8216-A711E42D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70F6-143A-42E2-8DBF-F42DFB2CE08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C7AB-7F97-4287-9473-87603A46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6F22-5583-4404-9773-CA485C17135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7F85-53AE-4A49-82A4-EB27746AB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A7D1-0F99-4E19-A9A1-27EE059DD15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46B6-7E82-4377-B672-C3FF55348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5353-E8FD-4548-BC2E-2EFE386D072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2272-64B6-4B21-BD04-965492A43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4D18-3CE0-404D-B6C6-8A091116F73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F846-AD73-41AC-9D90-0703326B1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68D5-D456-4A8A-8268-0F2177BEEBE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4CAC-5AFD-4ED0-B14A-01FFA0B86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3DCA-5DDA-40F2-967C-53BA81CFF5FC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BD9E-3005-48E6-9F2A-C44976C0D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921A-8F5F-4C12-90C9-D27B8771797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0214-7A7C-4714-B4D1-C0DA729F4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9E04-8348-47E8-9540-8F6CDDDE682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6B650-2F4B-4099-AFFF-565DC3863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BA14-FCC2-4C65-A3F0-B7955A665F51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7E24-6191-4844-A43C-B3218B541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A254-3E7A-49D4-8080-E5F5040830E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FA12-5E7E-4D45-B693-EB623066D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EB15F-9136-4058-85AE-647597720AE2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6EBD-1D06-4D75-BE2C-81B72762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3458-3EC6-4D8B-BCBF-B3E995E2A874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2B2F-FA6F-4DE6-A2DE-C7E1D9906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28E2-106F-4545-997E-8194BF81CA2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FA83-7C6A-446E-85F9-0F92983BA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7C86-68AD-425D-9287-4D0B1635294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127C-F8E9-4A76-BBAA-E9A90D733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693D676-A387-4C5F-8D4E-533FE57B959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9B0949-236A-4D3C-BA33-44342A75F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E3998-5ABA-4A1F-B89F-E54B94A3B34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5A71-C6ED-46DE-BE42-23E11AC4B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3DBDC-8661-42AD-939B-FB266779B97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53A8-BB78-41A6-B389-BA5B22073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C294-6760-48FD-9382-C7A07BDFA21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ECFB-A8CF-4968-95CC-EB13F2288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8AC00-13DF-481B-824D-4F0FA68E1E3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7CA6606-217A-441B-BEC5-6CF1B8BE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2833-46BE-48FE-AD54-8DCC613C90C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8521-6D1A-4F76-9F45-058002BD6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27E5-2C2D-4643-AD80-49D3D91E980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802D-651D-4B39-A777-A1D61C7EA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B9F8-EB50-458E-9116-7CD527D769C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CB6A-3C03-488E-BE5F-967F69664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7C77BED-7F90-4053-BEA8-BCEC209BB9C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B6A8E43-F080-4B7B-B201-2B350E080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2AC523F-B869-4EA0-B962-575374B3CCA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25F9F2D-98BB-4846-B38F-3EAD950EB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D900-40F8-47B3-BCBE-B4FB3A42898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4618-5154-4EBD-85FE-FE1A196F6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C6F9-5E58-4B9D-8635-8FCF95190274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BCB6-C338-4750-929A-8B6AF2989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864CB1C-66CC-4222-A3F8-0AEF8699AFF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3BA7F5-504B-40A3-83E3-0EA279834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0E37C-7FAE-40A7-996D-11DE652A1E8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9B162-4BC7-4DB8-BD9E-3C0440B4F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3D454B-85FA-42DA-AF18-DF66AD47DC7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70DF76F-6016-4BF4-B991-6A6F80CED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503A9-6350-47C1-9EE4-BC9E89C1DFB6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E5758-6E42-4DE1-A6F7-BF2822215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17AACB-BE59-4E90-AF05-DF10BDDB813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8243F4-A767-4D03-830B-9D60C7AB8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95CC-D3A6-40DF-8EEB-3F0A78D8CB2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D7E8E-A656-44FB-8549-EC6EEC8D0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B60040-3507-47D4-A33B-26023328122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174488-FA45-4FBE-8BFE-1DC63BE7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EBA9-19F4-4612-8133-CF5295266A58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D22B-332B-461E-BD39-93A7D1E3A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2465C83-9FBD-4EA7-AB4D-8C38B0F8B0BE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3006A00-4160-4965-8CAB-80D302388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F91A66D-C243-4D23-9583-937DEF9C970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E2FC2E-1268-4FB6-98F0-7F62375FF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2C86-CA09-46D3-B592-301F7B97087A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861B-C381-4C14-9473-2386EB3E3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EB18-7FC8-4B58-8F3A-53E458C5D33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53BA-A8F8-4B46-BC2A-489D42E7A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654C-857C-46C3-9EEF-FFC468B1CAEB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92B6-2001-4CAA-9CAA-D80623484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lang="ru-RU" sz="1200" smtClean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D1B6-8B42-4B4C-AE24-A7A50DDE0ED9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79A8-B5E9-4944-86C3-EDDCB4A00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6092-4C47-413C-8959-368B32121C6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FCC8-9F84-4F9B-97D1-146CD16CB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CD04-5D2E-4E0C-8C56-F6593BD6314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1261-AB03-4052-A780-4A85EF4E5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DAAD-57E8-4CC1-90C4-7FEA7AD30021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443C-B7AB-407A-8716-90FB1CC86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83D20-3510-4710-B26D-FF5E7368491A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19D6D-4B57-4A31-9839-DFF007779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4" r:id="rId3"/>
    <p:sldLayoutId id="2147483733" r:id="rId4"/>
    <p:sldLayoutId id="2147483732" r:id="rId5"/>
    <p:sldLayoutId id="2147483731" r:id="rId6"/>
    <p:sldLayoutId id="2147483730" r:id="rId7"/>
    <p:sldLayoutId id="2147483729" r:id="rId8"/>
    <p:sldLayoutId id="2147483728" r:id="rId9"/>
    <p:sldLayoutId id="2147483727" r:id="rId10"/>
    <p:sldLayoutId id="2147483726" r:id="rId11"/>
    <p:sldLayoutId id="214748372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34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434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BF936-D347-403A-AAB2-4A192FDB9C6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97DB2-AA99-4883-B9CA-4EFC46A00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34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55" r:id="rId9"/>
    <p:sldLayoutId id="2147483738" r:id="rId10"/>
    <p:sldLayoutId id="214748373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6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6291D6-C517-4293-8CFD-156434FB0969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25B949-0A9A-4E60-89C5-744EDA208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1" r:id="rId4"/>
    <p:sldLayoutId id="2147483759" r:id="rId5"/>
    <p:sldLayoutId id="2147483750" r:id="rId6"/>
    <p:sldLayoutId id="2147483749" r:id="rId7"/>
    <p:sldLayoutId id="2147483760" r:id="rId8"/>
    <p:sldLayoutId id="2147483761" r:id="rId9"/>
    <p:sldLayoutId id="2147483748" r:id="rId10"/>
    <p:sldLayoutId id="2147483747" r:id="rId11"/>
  </p:sldLayoutIdLst>
  <p:transition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BE4EB4-2028-47C4-8D98-96A81320E84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4E908A-1B8A-41D0-929B-69EC72605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892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54" r:id="rId7"/>
    <p:sldLayoutId id="2147483768" r:id="rId8"/>
    <p:sldLayoutId id="2147483769" r:id="rId9"/>
    <p:sldLayoutId id="2147483753" r:id="rId10"/>
    <p:sldLayoutId id="2147483752" r:id="rId11"/>
  </p:sldLayoutIdLst>
  <p:transition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C9C9CE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C9C9CE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E66C7D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E66C7D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E66C7D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oborg.su/" TargetMode="External"/><Relationship Id="rId2" Type="http://schemas.openxmlformats.org/officeDocument/2006/relationships/hyperlink" Target="http://polyidioms.narod.ru/" TargetMode="External"/><Relationship Id="rId1" Type="http://schemas.openxmlformats.org/officeDocument/2006/relationships/slideLayout" Target="../slideLayouts/slideLayout41.xml"/><Relationship Id="rId4" Type="http://schemas.openxmlformats.org/officeDocument/2006/relationships/hyperlink" Target="mailto:&#1082;&#1072;&#1088;&#1090;&#1080;&#1085;&#1082;&#1080;@mai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ussianculture.ru/zoomimg.asp?Name=39-78-1&amp;Lage=True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МБОУ «Кардымовская средняя общеобразовательная школа имени Героя Советского Союза С.Н.Решетова»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  <a:p>
            <a:endParaRPr lang="ru-RU" dirty="0" smtClean="0">
              <a:latin typeface="Arial" charset="0"/>
            </a:endParaRPr>
          </a:p>
        </p:txBody>
      </p:sp>
      <p:sp>
        <p:nvSpPr>
          <p:cNvPr id="82950" name="WordArt 6"/>
          <p:cNvSpPr>
            <a:spLocks noChangeArrowheads="1" noChangeShapeType="1" noTextEdit="1"/>
          </p:cNvSpPr>
          <p:nvPr/>
        </p:nvSpPr>
        <p:spPr bwMode="auto">
          <a:xfrm>
            <a:off x="642910" y="1785926"/>
            <a:ext cx="7858180" cy="1436699"/>
          </a:xfrm>
          <a:prstGeom prst="rect">
            <a:avLst/>
          </a:prstGeom>
        </p:spPr>
        <p:txBody>
          <a:bodyPr wrap="none" fromWordArt="1" anchor="ctr" anchorCtr="0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threePt" dir="t">
                <a:rot lat="0" lon="0" rev="3000000"/>
              </a:lightRig>
            </a:scene3d>
            <a:flatTx/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Фразеологические </a:t>
            </a:r>
            <a:endParaRPr lang="ru-RU" sz="3600" kern="10" spc="-360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обороты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913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(мультимедийное приложение к уроку русского языка</a:t>
            </a:r>
          </a:p>
          <a:p>
            <a:pPr algn="ctr"/>
            <a:r>
              <a:rPr lang="ru-RU"/>
              <a:t> в 5 классе)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895850" y="4357694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Выполнила</a:t>
            </a:r>
          </a:p>
          <a:p>
            <a:r>
              <a:rPr lang="ru-RU" sz="1800" dirty="0" err="1"/>
              <a:t>Лияскина</a:t>
            </a:r>
            <a:r>
              <a:rPr lang="ru-RU" sz="1800" dirty="0"/>
              <a:t> Елена Александровна,</a:t>
            </a:r>
          </a:p>
          <a:p>
            <a:r>
              <a:rPr lang="ru-RU" sz="1800" dirty="0"/>
              <a:t>учитель русского языка и литературы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6050" y="60007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Кардымово, 2013г.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2205038"/>
            <a:ext cx="32861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ru-RU" sz="1800" b="1" u="sng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endParaRPr lang="ru-RU" sz="1800" b="1" u="sng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endParaRPr lang="ru-RU" b="1" u="sng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endParaRPr lang="ru-RU" b="1" u="sng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Мы исходили городок</a:t>
            </a: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Буквально вдоль и поперёк,</a:t>
            </a: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И так устали мы в дороге, что еле</a:t>
            </a:r>
          </a:p>
          <a:p>
            <a:pPr>
              <a:lnSpc>
                <a:spcPct val="80000"/>
              </a:lnSpc>
            </a:pPr>
            <a:endParaRPr lang="ru-RU" b="1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u="sng">
                <a:solidFill>
                  <a:srgbClr val="FF0000"/>
                </a:solidFill>
                <a:latin typeface="Constantia" pitchFamily="18" charset="0"/>
              </a:rPr>
              <a:t>Волочили ноги.</a:t>
            </a:r>
          </a:p>
          <a:p>
            <a:pPr>
              <a:lnSpc>
                <a:spcPct val="80000"/>
              </a:lnSpc>
            </a:pPr>
            <a:endParaRPr lang="ru-RU" b="1">
              <a:solidFill>
                <a:schemeClr val="hlink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14875" y="765175"/>
            <a:ext cx="40005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b="1"/>
              <a:t>Товарищ твой просит украдкой</a:t>
            </a:r>
          </a:p>
          <a:p>
            <a:pPr>
              <a:lnSpc>
                <a:spcPct val="80000"/>
              </a:lnSpc>
            </a:pPr>
            <a:r>
              <a:rPr lang="ru-RU" b="1"/>
              <a:t>Ответы списать из тетрадки.</a:t>
            </a:r>
          </a:p>
          <a:p>
            <a:pPr>
              <a:lnSpc>
                <a:spcPct val="80000"/>
              </a:lnSpc>
            </a:pPr>
            <a:r>
              <a:rPr lang="ru-RU" b="1"/>
              <a:t>Не надо, ведь этим ты другу </a:t>
            </a:r>
          </a:p>
          <a:p>
            <a:pPr>
              <a:lnSpc>
                <a:spcPct val="80000"/>
              </a:lnSpc>
            </a:pPr>
            <a:r>
              <a:rPr lang="ru-RU" b="1"/>
              <a:t>Окажешь</a:t>
            </a:r>
            <a:r>
              <a:rPr lang="ru-RU" b="1">
                <a:solidFill>
                  <a:schemeClr val="hlink"/>
                </a:solidFill>
              </a:rPr>
              <a:t>                       </a:t>
            </a:r>
            <a:r>
              <a:rPr lang="ru-RU" b="1" u="sng">
                <a:solidFill>
                  <a:srgbClr val="FF0000"/>
                </a:solidFill>
              </a:rPr>
              <a:t>Медвежью услугу.</a:t>
            </a:r>
          </a:p>
          <a:p>
            <a:pPr>
              <a:lnSpc>
                <a:spcPct val="80000"/>
              </a:lnSpc>
            </a:pPr>
            <a:endParaRPr lang="ru-RU" b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ru-RU" b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ru-RU" b="1">
              <a:solidFill>
                <a:schemeClr val="hlink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endParaRPr lang="ru-RU" b="1">
              <a:solidFill>
                <a:schemeClr val="hlink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Дружнее этих двух ребят </a:t>
            </a: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На свете не найдёшь.</a:t>
            </a:r>
          </a:p>
          <a:p>
            <a:pPr>
              <a:lnSpc>
                <a:spcPct val="80000"/>
              </a:lnSpc>
            </a:pPr>
            <a:r>
              <a:rPr lang="ru-RU" b="1">
                <a:latin typeface="Constantia" pitchFamily="18" charset="0"/>
              </a:rPr>
              <a:t>О них обычно говорят:</a:t>
            </a:r>
          </a:p>
          <a:p>
            <a:pPr>
              <a:lnSpc>
                <a:spcPct val="80000"/>
              </a:lnSpc>
            </a:pPr>
            <a:endParaRPr lang="ru-RU" b="1"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u="sng">
                <a:solidFill>
                  <a:srgbClr val="FF0000"/>
                </a:solidFill>
                <a:latin typeface="Constantia" pitchFamily="18" charset="0"/>
              </a:rPr>
              <a:t>Водой не разольёшь</a:t>
            </a:r>
          </a:p>
        </p:txBody>
      </p:sp>
      <p:pic>
        <p:nvPicPr>
          <p:cNvPr id="60420" name="Picture 2" descr="http://dob.1september.ru/2001/09/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786313"/>
            <a:ext cx="28575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765175"/>
            <a:ext cx="3929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Фальшивят, путают слова, поют кто в лес, кто по дрова.</a:t>
            </a:r>
          </a:p>
          <a:p>
            <a:r>
              <a:rPr lang="ru-RU" b="1">
                <a:latin typeface="Constantia" pitchFamily="18" charset="0"/>
              </a:rPr>
              <a:t>Ребята слушать их не станут: </a:t>
            </a:r>
          </a:p>
          <a:p>
            <a:r>
              <a:rPr lang="ru-RU" b="1">
                <a:latin typeface="Constantia" pitchFamily="18" charset="0"/>
              </a:rPr>
              <a:t>От этой песни</a:t>
            </a:r>
          </a:p>
          <a:p>
            <a:r>
              <a:rPr lang="ru-RU" b="1" u="sng">
                <a:solidFill>
                  <a:srgbClr val="FF0000"/>
                </a:solidFill>
                <a:latin typeface="Constantia" pitchFamily="18" charset="0"/>
              </a:rPr>
              <a:t> Уши вянут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404813"/>
            <a:ext cx="7454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Замени фразеологизмы одним словом.</a:t>
            </a:r>
          </a:p>
          <a:p>
            <a:pPr algn="ctr"/>
            <a:r>
              <a:rPr lang="ru-RU" sz="2400">
                <a:latin typeface="Calibri" pitchFamily="34" charset="0"/>
              </a:rPr>
              <a:t> Всегда ли это возможно?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4858513" cy="336390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50800"/>
          </a:sp3d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Рука об руку -     …</a:t>
            </a:r>
          </a:p>
          <a:p>
            <a:r>
              <a:rPr lang="ru-RU" sz="2400" dirty="0">
                <a:latin typeface="Calibri" pitchFamily="34" charset="0"/>
              </a:rPr>
              <a:t>На руках носить - …</a:t>
            </a:r>
          </a:p>
          <a:p>
            <a:r>
              <a:rPr lang="ru-RU" sz="2400" dirty="0">
                <a:latin typeface="Calibri" pitchFamily="34" charset="0"/>
              </a:rPr>
              <a:t>Держать в ежовых рукавицах - …  </a:t>
            </a:r>
          </a:p>
          <a:p>
            <a:r>
              <a:rPr lang="ru-RU" sz="2400" dirty="0">
                <a:latin typeface="Calibri" pitchFamily="34" charset="0"/>
              </a:rPr>
              <a:t>Золотые руки - …</a:t>
            </a:r>
          </a:p>
          <a:p>
            <a:r>
              <a:rPr lang="ru-RU" sz="2400" dirty="0">
                <a:latin typeface="Calibri" pitchFamily="34" charset="0"/>
              </a:rPr>
              <a:t>Рукой подать - …</a:t>
            </a:r>
          </a:p>
          <a:p>
            <a:r>
              <a:rPr lang="ru-RU" sz="2400" dirty="0">
                <a:latin typeface="Calibri" pitchFamily="34" charset="0"/>
              </a:rPr>
              <a:t>Прибрать к рукам - …</a:t>
            </a:r>
          </a:p>
          <a:p>
            <a:r>
              <a:rPr lang="ru-RU" sz="2400" dirty="0">
                <a:latin typeface="Calibri" pitchFamily="34" charset="0"/>
              </a:rPr>
              <a:t>Быть правой рукой - …</a:t>
            </a:r>
          </a:p>
          <a:p>
            <a:r>
              <a:rPr lang="ru-RU" sz="2400" dirty="0">
                <a:latin typeface="Calibri" pitchFamily="34" charset="0"/>
              </a:rPr>
              <a:t>Дать руку на отсечение - …</a:t>
            </a:r>
          </a:p>
          <a:p>
            <a:r>
              <a:rPr lang="ru-RU" sz="2400" dirty="0">
                <a:latin typeface="Calibri" pitchFamily="34" charset="0"/>
              </a:rPr>
              <a:t>Быть под рукой - 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35600" y="1628775"/>
            <a:ext cx="34575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Дружно</a:t>
            </a:r>
          </a:p>
          <a:p>
            <a:r>
              <a:rPr lang="ru-RU" sz="2400">
                <a:latin typeface="Calibri" pitchFamily="34" charset="0"/>
              </a:rPr>
              <a:t>Баловать</a:t>
            </a:r>
          </a:p>
          <a:p>
            <a:r>
              <a:rPr lang="ru-RU" sz="2400">
                <a:latin typeface="Calibri" pitchFamily="34" charset="0"/>
              </a:rPr>
              <a:t>Не давать воли</a:t>
            </a:r>
          </a:p>
          <a:p>
            <a:r>
              <a:rPr lang="ru-RU" sz="2400">
                <a:latin typeface="Calibri" pitchFamily="34" charset="0"/>
              </a:rPr>
              <a:t>Умелые руки</a:t>
            </a:r>
          </a:p>
          <a:p>
            <a:r>
              <a:rPr lang="ru-RU" sz="2400">
                <a:latin typeface="Calibri" pitchFamily="34" charset="0"/>
              </a:rPr>
              <a:t>Близко</a:t>
            </a:r>
          </a:p>
          <a:p>
            <a:r>
              <a:rPr lang="ru-RU" sz="2400">
                <a:latin typeface="Calibri" pitchFamily="34" charset="0"/>
              </a:rPr>
              <a:t>Завладеть чем-то</a:t>
            </a:r>
          </a:p>
          <a:p>
            <a:r>
              <a:rPr lang="ru-RU" sz="2400">
                <a:latin typeface="Calibri" pitchFamily="34" charset="0"/>
              </a:rPr>
              <a:t>Быть нужным кому-то</a:t>
            </a:r>
          </a:p>
          <a:p>
            <a:r>
              <a:rPr lang="ru-RU" sz="2400">
                <a:latin typeface="Calibri" pitchFamily="34" charset="0"/>
              </a:rPr>
              <a:t>Ручаться за кого-то</a:t>
            </a:r>
          </a:p>
          <a:p>
            <a:r>
              <a:rPr lang="ru-RU" sz="2400">
                <a:latin typeface="Calibri" pitchFamily="34" charset="0"/>
              </a:rPr>
              <a:t>Близко</a:t>
            </a:r>
          </a:p>
          <a:p>
            <a:endParaRPr lang="ru-RU" sz="2400">
              <a:latin typeface="Calibri" pitchFamily="34" charset="0"/>
            </a:endParaRPr>
          </a:p>
          <a:p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235" y="566950"/>
            <a:ext cx="517978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62466" name="TextBox 2"/>
          <p:cNvSpPr txBox="1">
            <a:spLocks noChangeArrowheads="1"/>
          </p:cNvSpPr>
          <p:nvPr/>
        </p:nvSpPr>
        <p:spPr bwMode="auto">
          <a:xfrm>
            <a:off x="500063" y="1071563"/>
            <a:ext cx="7215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800">
              <a:latin typeface="Constantia" pitchFamily="18" charset="0"/>
            </a:endParaRPr>
          </a:p>
          <a:p>
            <a:pPr algn="ctr"/>
            <a:endParaRPr lang="ru-RU" sz="1800">
              <a:latin typeface="Constantia" pitchFamily="18" charset="0"/>
            </a:endParaRPr>
          </a:p>
          <a:p>
            <a:pPr algn="ctr"/>
            <a:endParaRPr lang="ru-RU" sz="1800">
              <a:latin typeface="Constantia" pitchFamily="18" charset="0"/>
            </a:endParaRPr>
          </a:p>
          <a:p>
            <a:pPr algn="ctr"/>
            <a:endParaRPr lang="ru-RU" sz="1800">
              <a:latin typeface="Constantia" pitchFamily="18" charset="0"/>
            </a:endParaRPr>
          </a:p>
        </p:txBody>
      </p:sp>
      <p:pic>
        <p:nvPicPr>
          <p:cNvPr id="7" name="Рисунок 6" descr="5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4714875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357313"/>
            <a:ext cx="2209800" cy="1600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11" name="Picture 4" descr="0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357313"/>
            <a:ext cx="2286000" cy="1524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12" name="Picture 7" descr="1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1428750"/>
            <a:ext cx="2057400" cy="1524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13" name="Picture 11" descr="1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4000500"/>
            <a:ext cx="2514600" cy="16002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14" name="Picture 9" descr="1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50" y="4000500"/>
            <a:ext cx="2286000" cy="1524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71750" y="714375"/>
            <a:ext cx="393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onstantia" pitchFamily="18" charset="0"/>
              </a:rPr>
              <a:t>ПОДБЕРИ КАРТИНКУ</a:t>
            </a:r>
          </a:p>
        </p:txBody>
      </p:sp>
      <p:sp useBgFill="1">
        <p:nvSpPr>
          <p:cNvPr id="20" name="Скругленный прямоугольник 19"/>
          <p:cNvSpPr/>
          <p:nvPr/>
        </p:nvSpPr>
        <p:spPr>
          <a:xfrm>
            <a:off x="714375" y="3071813"/>
            <a:ext cx="1428750" cy="842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Жить как 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Кошка с собакой</a:t>
            </a:r>
          </a:p>
        </p:txBody>
      </p:sp>
      <p:sp useBgFill="1">
        <p:nvSpPr>
          <p:cNvPr id="22" name="Скругленный прямоугольник 21"/>
          <p:cNvSpPr/>
          <p:nvPr/>
        </p:nvSpPr>
        <p:spPr>
          <a:xfrm>
            <a:off x="4071938" y="3071813"/>
            <a:ext cx="1357312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Медведь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 ухо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наступил</a:t>
            </a:r>
          </a:p>
        </p:txBody>
      </p:sp>
      <p:sp useBgFill="1">
        <p:nvSpPr>
          <p:cNvPr id="25" name="Скругленный прямоугольник 24"/>
          <p:cNvSpPr/>
          <p:nvPr/>
        </p:nvSpPr>
        <p:spPr>
          <a:xfrm>
            <a:off x="6643688" y="3071813"/>
            <a:ext cx="142875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Делать из мухи слона</a:t>
            </a:r>
          </a:p>
        </p:txBody>
      </p:sp>
      <p:sp useBgFill="1">
        <p:nvSpPr>
          <p:cNvPr id="27" name="Скругленный прямоугольник 26"/>
          <p:cNvSpPr/>
          <p:nvPr/>
        </p:nvSpPr>
        <p:spPr>
          <a:xfrm>
            <a:off x="928688" y="5715000"/>
            <a:ext cx="148272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>
                <a:solidFill>
                  <a:srgbClr val="FFFFFF"/>
                </a:solidFill>
                <a:cs typeface="Arial" charset="0"/>
              </a:rPr>
              <a:t>Вертеться как белка</a:t>
            </a:r>
          </a:p>
          <a:p>
            <a:pPr algn="ctr"/>
            <a:r>
              <a:rPr lang="ru-RU" sz="1800">
                <a:solidFill>
                  <a:srgbClr val="FFFFFF"/>
                </a:solidFill>
                <a:cs typeface="Arial" charset="0"/>
              </a:rPr>
              <a:t>в колесе</a:t>
            </a:r>
          </a:p>
        </p:txBody>
      </p:sp>
      <p:sp useBgFill="1">
        <p:nvSpPr>
          <p:cNvPr id="29" name="Скругленный прямоугольник 28"/>
          <p:cNvSpPr/>
          <p:nvPr/>
        </p:nvSpPr>
        <p:spPr>
          <a:xfrm>
            <a:off x="4286250" y="5715000"/>
            <a:ext cx="114300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Ехать зайцем</a:t>
            </a:r>
          </a:p>
        </p:txBody>
      </p:sp>
      <p:sp>
        <p:nvSpPr>
          <p:cNvPr id="62479" name="TextBox 31"/>
          <p:cNvSpPr txBox="1">
            <a:spLocks noChangeArrowheads="1"/>
          </p:cNvSpPr>
          <p:nvPr/>
        </p:nvSpPr>
        <p:spPr bwMode="auto">
          <a:xfrm>
            <a:off x="2143125" y="13573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bg1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62480" name="TextBox 33"/>
          <p:cNvSpPr txBox="1">
            <a:spLocks noChangeArrowheads="1"/>
          </p:cNvSpPr>
          <p:nvPr/>
        </p:nvSpPr>
        <p:spPr bwMode="auto">
          <a:xfrm>
            <a:off x="4286250" y="1357313"/>
            <a:ext cx="1144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onstantia" pitchFamily="18" charset="0"/>
              </a:rPr>
              <a:t>2</a:t>
            </a:r>
            <a:r>
              <a:rPr lang="ru-RU" sz="1800">
                <a:solidFill>
                  <a:schemeClr val="bg1"/>
                </a:solidFill>
                <a:latin typeface="Constantia" pitchFamily="18" charset="0"/>
              </a:rPr>
              <a:t>2</a:t>
            </a:r>
            <a:endParaRPr lang="ru-RU" sz="1800">
              <a:latin typeface="Constantia" pitchFamily="18" charset="0"/>
            </a:endParaRPr>
          </a:p>
        </p:txBody>
      </p:sp>
      <p:sp>
        <p:nvSpPr>
          <p:cNvPr id="62481" name="TextBox 34"/>
          <p:cNvSpPr txBox="1">
            <a:spLocks noChangeArrowheads="1"/>
          </p:cNvSpPr>
          <p:nvPr/>
        </p:nvSpPr>
        <p:spPr bwMode="auto">
          <a:xfrm>
            <a:off x="7500938" y="1357313"/>
            <a:ext cx="395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onstantia" pitchFamily="18" charset="0"/>
              </a:rPr>
              <a:t>3</a:t>
            </a:r>
            <a:r>
              <a:rPr lang="ru-RU" sz="1800">
                <a:solidFill>
                  <a:schemeClr val="bg1"/>
                </a:solidFill>
                <a:latin typeface="Constantia" pitchFamily="18" charset="0"/>
              </a:rPr>
              <a:t>3</a:t>
            </a:r>
            <a:endParaRPr lang="ru-RU" sz="1800">
              <a:latin typeface="Constantia" pitchFamily="18" charset="0"/>
            </a:endParaRPr>
          </a:p>
        </p:txBody>
      </p:sp>
      <p:sp>
        <p:nvSpPr>
          <p:cNvPr id="62482" name="TextBox 35"/>
          <p:cNvSpPr txBox="1">
            <a:spLocks noChangeArrowheads="1"/>
          </p:cNvSpPr>
          <p:nvPr/>
        </p:nvSpPr>
        <p:spPr bwMode="auto">
          <a:xfrm>
            <a:off x="214313" y="40719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onstantia" pitchFamily="18" charset="0"/>
              </a:rPr>
              <a:t>4</a:t>
            </a:r>
            <a:r>
              <a:rPr lang="ru-RU" sz="1800">
                <a:solidFill>
                  <a:schemeClr val="bg1"/>
                </a:solidFill>
                <a:latin typeface="Constantia" pitchFamily="18" charset="0"/>
              </a:rPr>
              <a:t>4</a:t>
            </a:r>
            <a:endParaRPr lang="ru-RU" sz="1800">
              <a:latin typeface="Constantia" pitchFamily="18" charset="0"/>
            </a:endParaRPr>
          </a:p>
        </p:txBody>
      </p:sp>
      <p:sp>
        <p:nvSpPr>
          <p:cNvPr id="62483" name="TextBox 36"/>
          <p:cNvSpPr txBox="1">
            <a:spLocks noChangeArrowheads="1"/>
          </p:cNvSpPr>
          <p:nvPr/>
        </p:nvSpPr>
        <p:spPr bwMode="auto">
          <a:xfrm>
            <a:off x="4572000" y="4000500"/>
            <a:ext cx="29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bg1"/>
                </a:solidFill>
                <a:latin typeface="Constantia" pitchFamily="18" charset="0"/>
              </a:rPr>
              <a:t>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786842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Закончи фразеологизм, используя слова для справок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857365"/>
            <a:ext cx="52864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Смотреть как …на новые ворота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967335"/>
            <a:ext cx="457203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Голодный как 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890663"/>
            <a:ext cx="389508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Пустить … в огород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813993"/>
            <a:ext cx="3823651" cy="4723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Купить … в мешке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473" y="5500703"/>
            <a:ext cx="652452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Ползти как сонная …</a:t>
            </a:r>
          </a:p>
        </p:txBody>
      </p:sp>
      <p:pic>
        <p:nvPicPr>
          <p:cNvPr id="14" name="Рисунок 13" descr="31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628775"/>
            <a:ext cx="22145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59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2786063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24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3429000"/>
            <a:ext cx="2143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x_76ed0fd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4214813"/>
            <a:ext cx="15716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264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6499">
            <a:off x="5105400" y="5467350"/>
            <a:ext cx="13954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5" y="214290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Подведём итоги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1643063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entury Gothic" pitchFamily="34" charset="0"/>
              </a:rPr>
              <a:t>1. </a:t>
            </a:r>
            <a:r>
              <a:rPr lang="ru-RU" sz="3200">
                <a:latin typeface="Century Gothic" pitchFamily="34" charset="0"/>
              </a:rPr>
              <a:t>Что такое фразеологизмы?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786063"/>
            <a:ext cx="8715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entury Gothic" pitchFamily="34" charset="0"/>
              </a:rPr>
              <a:t>2. </a:t>
            </a:r>
            <a:r>
              <a:rPr lang="ru-RU" sz="3200">
                <a:latin typeface="Century Gothic" pitchFamily="34" charset="0"/>
              </a:rPr>
              <a:t>Чем они отличаются от свободных сочетаний слов?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4714875"/>
            <a:ext cx="82867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Century Gothic" pitchFamily="34" charset="0"/>
              </a:rPr>
              <a:t>3. </a:t>
            </a:r>
            <a:r>
              <a:rPr lang="ru-RU" sz="3200">
                <a:latin typeface="Century Gothic" pitchFamily="34" charset="0"/>
              </a:rPr>
              <a:t>Приведите примеры фразеологических оборотов.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428605"/>
            <a:ext cx="807249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Оцените, как вы работали на уроке</a:t>
            </a:r>
          </a:p>
        </p:txBody>
      </p:sp>
      <p:sp>
        <p:nvSpPr>
          <p:cNvPr id="6" name="Овальная выноска 5"/>
          <p:cNvSpPr>
            <a:spLocks noChangeArrowheads="1"/>
          </p:cNvSpPr>
          <p:nvPr/>
        </p:nvSpPr>
        <p:spPr bwMode="auto">
          <a:xfrm>
            <a:off x="684213" y="1484313"/>
            <a:ext cx="2232025" cy="1357312"/>
          </a:xfrm>
          <a:prstGeom prst="wedgeEllipseCallout">
            <a:avLst>
              <a:gd name="adj1" fmla="val -49787"/>
              <a:gd name="adj2" fmla="val 60875"/>
            </a:avLst>
          </a:prstGeom>
          <a:solidFill>
            <a:schemeClr val="accent1"/>
          </a:solidFill>
          <a:ln w="38100" algn="ctr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Cambria" pitchFamily="18" charset="0"/>
              </a:rPr>
              <a:t>Засучив </a:t>
            </a:r>
          </a:p>
          <a:p>
            <a:pPr algn="ctr"/>
            <a:r>
              <a:rPr lang="ru-RU" sz="2400">
                <a:solidFill>
                  <a:srgbClr val="FFFFFF"/>
                </a:solidFill>
                <a:latin typeface="Cambria" pitchFamily="18" charset="0"/>
              </a:rPr>
              <a:t>рукава</a:t>
            </a:r>
          </a:p>
        </p:txBody>
      </p:sp>
      <p:sp>
        <p:nvSpPr>
          <p:cNvPr id="7" name="Овальная выноска 6"/>
          <p:cNvSpPr>
            <a:spLocks noChangeArrowheads="1"/>
          </p:cNvSpPr>
          <p:nvPr/>
        </p:nvSpPr>
        <p:spPr bwMode="auto">
          <a:xfrm>
            <a:off x="6357938" y="1357313"/>
            <a:ext cx="2246312" cy="1214437"/>
          </a:xfrm>
          <a:prstGeom prst="wedgeEllipseCallout">
            <a:avLst>
              <a:gd name="adj1" fmla="val 32968"/>
              <a:gd name="adj2" fmla="val 76273"/>
            </a:avLst>
          </a:prstGeom>
          <a:solidFill>
            <a:schemeClr val="accent1"/>
          </a:solidFill>
          <a:ln w="38100" algn="ctr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Cambria" pitchFamily="18" charset="0"/>
              </a:rPr>
              <a:t>Не покладая рук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071938" y="1357313"/>
            <a:ext cx="1857375" cy="1785937"/>
          </a:xfrm>
          <a:prstGeom prst="cloudCallout">
            <a:avLst>
              <a:gd name="adj1" fmla="val -63516"/>
              <a:gd name="adj2" fmla="val 130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cs typeface="Arial" charset="0"/>
              </a:rPr>
              <a:t>Тяп-ляп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643688" y="3571875"/>
            <a:ext cx="1714500" cy="1071563"/>
          </a:xfrm>
          <a:prstGeom prst="wedgeRectCallout">
            <a:avLst>
              <a:gd name="adj1" fmla="val -37906"/>
              <a:gd name="adj2" fmla="val 1080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cs typeface="Arial" charset="0"/>
              </a:rPr>
              <a:t>В поте лица</a:t>
            </a:r>
          </a:p>
        </p:txBody>
      </p:sp>
      <p:sp>
        <p:nvSpPr>
          <p:cNvPr id="11" name="Выноска-облако 10"/>
          <p:cNvSpPr>
            <a:spLocks noChangeArrowheads="1"/>
          </p:cNvSpPr>
          <p:nvPr/>
        </p:nvSpPr>
        <p:spPr bwMode="auto">
          <a:xfrm>
            <a:off x="1476375" y="3644900"/>
            <a:ext cx="1857375" cy="1296988"/>
          </a:xfrm>
          <a:prstGeom prst="cloudCallout">
            <a:avLst>
              <a:gd name="adj1" fmla="val -31796"/>
              <a:gd name="adj2" fmla="val 81824"/>
            </a:avLst>
          </a:prstGeom>
          <a:solidFill>
            <a:schemeClr val="accent1"/>
          </a:solidFill>
          <a:ln w="38100" algn="ctr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Cambria" pitchFamily="18" charset="0"/>
              </a:rPr>
              <a:t>Рука об руку</a:t>
            </a:r>
          </a:p>
        </p:txBody>
      </p:sp>
      <p:sp>
        <p:nvSpPr>
          <p:cNvPr id="12" name="Скругленная прямоугольная выноска 11"/>
          <p:cNvSpPr>
            <a:spLocks noChangeArrowheads="1"/>
          </p:cNvSpPr>
          <p:nvPr/>
        </p:nvSpPr>
        <p:spPr bwMode="auto">
          <a:xfrm>
            <a:off x="4071938" y="4724400"/>
            <a:ext cx="1285875" cy="1490663"/>
          </a:xfrm>
          <a:prstGeom prst="wedgeRoundRectCallout">
            <a:avLst>
              <a:gd name="adj1" fmla="val -50370"/>
              <a:gd name="adj2" fmla="val 71514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Cambria" pitchFamily="18" charset="0"/>
              </a:rPr>
              <a:t>Через пень колоду</a:t>
            </a:r>
          </a:p>
        </p:txBody>
      </p:sp>
      <p:pic>
        <p:nvPicPr>
          <p:cNvPr id="13" name="Рисунок 12" descr="school0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636"/>
            <a:ext cx="1181100" cy="14287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  <a:effectLst>
            <a:softEdge rad="317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4"/>
          <p:cNvSpPr txBox="1">
            <a:spLocks noChangeArrowheads="1"/>
          </p:cNvSpPr>
          <p:nvPr/>
        </p:nvSpPr>
        <p:spPr bwMode="auto">
          <a:xfrm>
            <a:off x="2124074" y="571480"/>
            <a:ext cx="3805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Источники</a:t>
            </a:r>
            <a:r>
              <a:rPr lang="ru-RU" sz="1800" dirty="0"/>
              <a:t>: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71472" y="2143116"/>
            <a:ext cx="7848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1.Аксёнова М. Знаем ли мы русский язык? -  М.:ЗАО Издательство </a:t>
            </a:r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Центрполиграф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,2012.</a:t>
            </a:r>
          </a:p>
          <a:p>
            <a:pPr marL="342900" indent="-342900"/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2. </a:t>
            </a:r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Вартаньян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Э. Из жизни слов. -  М.: 1963.</a:t>
            </a:r>
          </a:p>
          <a:p>
            <a:pPr marL="342900" indent="-342900"/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3. </a:t>
            </a:r>
            <a:r>
              <a:rPr lang="ru-RU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Вартаньян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Э. Путешествие в слово. – М.:1982.</a:t>
            </a:r>
          </a:p>
          <a:p>
            <a:pPr marL="342900" indent="-342900"/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4.Иллюстрации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Электронный ресурс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–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URL: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http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polyidioms.narod.ru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dic.academik.ru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3"/>
              </a:rPr>
              <a:t>slovoborg.su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zooclub.ru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4"/>
              </a:rPr>
              <a:t>картинки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4"/>
              </a:rPr>
              <a:t>@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4"/>
              </a:rPr>
              <a:t>mail.ru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дата обращения: 15.12.2012).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67252"/>
            <a:ext cx="424847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Фразеологические обороты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977788"/>
            <a:ext cx="3816424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«Живописный способ выражаться посредством кратких, метких, сочных, образных иносказательных речений»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Э.А.Вартаньян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4355" y="277679"/>
            <a:ext cx="741682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Сравните сочетания слов в левой и в правой колонках: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071688"/>
            <a:ext cx="80121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Calibri" pitchFamily="34" charset="0"/>
              </a:rPr>
              <a:t>вешать пальто           вешать голову</a:t>
            </a:r>
          </a:p>
          <a:p>
            <a:r>
              <a:rPr lang="ru-RU" sz="3600" dirty="0">
                <a:latin typeface="Calibri" pitchFamily="34" charset="0"/>
              </a:rPr>
              <a:t>сесть в лодку             сесть в калошу</a:t>
            </a:r>
          </a:p>
          <a:p>
            <a:r>
              <a:rPr lang="ru-RU" sz="3600" dirty="0">
                <a:latin typeface="Calibri" pitchFamily="34" charset="0"/>
              </a:rPr>
              <a:t>гонять мяч                  гонять лодыря</a:t>
            </a:r>
          </a:p>
          <a:p>
            <a:r>
              <a:rPr lang="ru-RU" sz="3600" dirty="0">
                <a:latin typeface="Calibri" pitchFamily="34" charset="0"/>
              </a:rPr>
              <a:t>клевать пшено          клевать носом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2571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Устойчивые сочетания , или несвободные сочетания, называются </a:t>
            </a:r>
            <a:r>
              <a:rPr lang="ru-RU" dirty="0" smtClean="0">
                <a:solidFill>
                  <a:schemeClr val="accent2"/>
                </a:solidFill>
              </a:rPr>
              <a:t>ФРАЗЕОЛОГИЗМАМИ.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Фразеологизм: фраза – «логос», т.е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фраза – слово.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russianculture.ru/Culture_img/39-78-1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92150"/>
            <a:ext cx="3860800" cy="57578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0" y="1928813"/>
            <a:ext cx="4572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>
                <a:latin typeface="Calibri" pitchFamily="34" charset="0"/>
              </a:rPr>
              <a:t>Ещё великий М. В. Ломоносов называл устойчивые сочетания </a:t>
            </a:r>
            <a:r>
              <a:rPr lang="ru-RU" sz="1800" b="1">
                <a:latin typeface="Calibri" pitchFamily="34" charset="0"/>
              </a:rPr>
              <a:t>«фразесами»,</a:t>
            </a:r>
            <a:r>
              <a:rPr lang="ru-RU" sz="1800">
                <a:latin typeface="Calibri" pitchFamily="34" charset="0"/>
              </a:rPr>
              <a:t> </a:t>
            </a:r>
          </a:p>
          <a:p>
            <a:pPr algn="ctr"/>
            <a:r>
              <a:rPr lang="ru-RU" sz="1800">
                <a:latin typeface="Calibri" pitchFamily="34" charset="0"/>
              </a:rPr>
              <a:t>« </a:t>
            </a:r>
            <a:r>
              <a:rPr lang="ru-RU" sz="1800" b="1">
                <a:latin typeface="Calibri" pitchFamily="34" charset="0"/>
              </a:rPr>
              <a:t>российскими пословиями</a:t>
            </a:r>
            <a:r>
              <a:rPr lang="ru-RU" sz="1800">
                <a:latin typeface="Calibri" pitchFamily="34" charset="0"/>
              </a:rPr>
              <a:t>», предлагая включить их в словарь. Учёные поняли, что фразеологизмы создают как бы особый ярус в языке. Родился новый раздел о языке – фразеология. </a:t>
            </a:r>
          </a:p>
          <a:p>
            <a:pPr algn="ctr"/>
            <a:r>
              <a:rPr lang="ru-RU" sz="1800">
                <a:latin typeface="Calibri" pitchFamily="34" charset="0"/>
              </a:rPr>
              <a:t>Фразеологизмы по-своему отражают жизнь нашего народа с очень далёких времён, в них выражен дух народа, его история, обычаи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1"/>
          <p:cNvSpPr>
            <a:spLocks noChangeArrowheads="1"/>
          </p:cNvSpPr>
          <p:nvPr/>
        </p:nvSpPr>
        <p:spPr bwMode="auto">
          <a:xfrm>
            <a:off x="2286000" y="185896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800">
              <a:latin typeface="Constantia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0"/>
            <a:ext cx="850106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latin typeface="Monotype Corsiva" pitchFamily="66" charset="0"/>
              </a:rPr>
              <a:t>«</a:t>
            </a:r>
            <a:r>
              <a:rPr lang="ru-RU" sz="3200" b="1" i="1" dirty="0"/>
              <a:t>Неспроста и </a:t>
            </a:r>
            <a:r>
              <a:rPr lang="ru-RU" sz="3200" b="1" i="1" dirty="0" err="1"/>
              <a:t>неспуста</a:t>
            </a:r>
            <a:r>
              <a:rPr lang="ru-RU" sz="3200" b="1" i="1" dirty="0"/>
              <a:t> слово молвится и до веку не сломится»</a:t>
            </a:r>
            <a:r>
              <a:rPr lang="ru-RU" sz="3200" dirty="0"/>
              <a:t>- говорят в народе. И действительно, каждое выражение, ставшее фразеологизмом, имеет своё основание, часто – в глубокой древности. Знание происхождения таких выражений открывает нам глаза на многие интересные факты из истории народа</a:t>
            </a:r>
            <a:r>
              <a:rPr lang="ru-RU" sz="3200" b="1" i="1" dirty="0"/>
              <a:t>. </a:t>
            </a:r>
          </a:p>
          <a:p>
            <a:pPr algn="ctr"/>
            <a:r>
              <a:rPr lang="ru-RU" sz="3200" b="1" i="1" dirty="0"/>
              <a:t>Со значением </a:t>
            </a:r>
            <a:r>
              <a:rPr lang="ru-RU" sz="3200" dirty="0"/>
              <a:t> фразеологизмов можно познакомиться в специальном словаре фразеологизмов – «Фразеологическом словаре».</a:t>
            </a:r>
          </a:p>
        </p:txBody>
      </p:sp>
      <p:pic>
        <p:nvPicPr>
          <p:cNvPr id="4" name="Рисунок 3" descr="3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572125"/>
            <a:ext cx="19288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8625" y="357188"/>
            <a:ext cx="79295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latin typeface="Microsoft Sans Serif" pitchFamily="34" charset="0"/>
                <a:cs typeface="Microsoft Sans Serif" pitchFamily="34" charset="0"/>
              </a:rPr>
              <a:t>Многие устойчивые обороты пришли к нам из </a:t>
            </a:r>
            <a:r>
              <a:rPr lang="ru-RU" sz="2400" b="1" u="sng" dirty="0">
                <a:latin typeface="Microsoft Sans Serif" pitchFamily="34" charset="0"/>
                <a:cs typeface="Microsoft Sans Serif" pitchFamily="34" charset="0"/>
              </a:rPr>
              <a:t>мифов</a:t>
            </a:r>
            <a:r>
              <a:rPr lang="ru-RU" sz="2400" i="1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2400" b="1" i="1" dirty="0">
                <a:latin typeface="Microsoft Sans Serif" pitchFamily="34" charset="0"/>
                <a:cs typeface="Microsoft Sans Serif" pitchFamily="34" charset="0"/>
              </a:rPr>
              <a:t>и стали принадлежностью нашего языка.</a:t>
            </a:r>
          </a:p>
          <a:p>
            <a:pPr algn="ctr"/>
            <a:endParaRPr lang="ru-RU" sz="2400" b="1" i="1" dirty="0">
              <a:latin typeface="Monotype Corsiva" pitchFamily="66" charset="0"/>
            </a:endParaRPr>
          </a:p>
          <a:p>
            <a:pPr algn="ctr"/>
            <a:endParaRPr lang="ru-RU" sz="2400" b="1" i="1" dirty="0">
              <a:latin typeface="Monotype Corsiva" pitchFamily="66" charset="0"/>
            </a:endParaRPr>
          </a:p>
          <a:p>
            <a:pPr algn="ctr"/>
            <a:endParaRPr lang="ru-RU" sz="2400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1" y="1192198"/>
            <a:ext cx="3240407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Яблоко раздора</a:t>
            </a:r>
            <a:r>
              <a:rPr lang="ru-RU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8" name="Picture 2" descr="C:\Documents and Settings\АЛЕНА\Рабочий стол\1273689710_199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099" y="1779576"/>
            <a:ext cx="2507040" cy="4000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916238" y="1196975"/>
            <a:ext cx="62277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На свадьбе присутствовали три богини: Афродита, Афина и Гера. Желая поссорить их между собой, богиня раздора Эрида бросила в толпу золотое яблоко с надписью «прекраснейшей». Между богинями завязался спор. Каждая считала, что яблоко предназначено ей. В спор вмешался сын троянского царя Парис. Он присудил яблоко Афродите – богине красоты. Разгорелась кровопролитная война.</a:t>
            </a:r>
          </a:p>
          <a:p>
            <a:r>
              <a:rPr lang="ru-RU" sz="2400">
                <a:latin typeface="Constantia" pitchFamily="18" charset="0"/>
              </a:rPr>
              <a:t>С тех пор мы называем повод для разногласий, спора ЯБЛОКОМ РАЗДОРА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zaghigaem-vmeste.ru/wp-content/uploads/2011/10/a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286250"/>
            <a:ext cx="2071687" cy="2219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228569" y="749281"/>
            <a:ext cx="307183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Ахиллесова   пята             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981075"/>
            <a:ext cx="63373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onstantia" pitchFamily="18" charset="0"/>
              </a:rPr>
              <a:t>Ахилл-  герой  легенд Древней Греции.  </a:t>
            </a:r>
            <a:r>
              <a:rPr lang="ru-RU" sz="2400" dirty="0" smtClean="0">
                <a:latin typeface="Constantia" pitchFamily="18" charset="0"/>
              </a:rPr>
              <a:t>Непобедимый  </a:t>
            </a:r>
            <a:r>
              <a:rPr lang="ru-RU" sz="2400" dirty="0">
                <a:latin typeface="Constantia" pitchFamily="18" charset="0"/>
              </a:rPr>
              <a:t>воин. </a:t>
            </a:r>
          </a:p>
          <a:p>
            <a:r>
              <a:rPr lang="ru-RU" sz="2400" dirty="0">
                <a:latin typeface="Constantia" pitchFamily="18" charset="0"/>
              </a:rPr>
              <a:t>Мать Ахилла, желая сделать сына неуязвимым, окунула мальчика в воды священной реки Стикс. Но когда мать окунала Ахилла, она держала его за пятку (пяту), и пятка оказалась незащищённой.</a:t>
            </a:r>
          </a:p>
          <a:p>
            <a:r>
              <a:rPr lang="ru-RU" sz="2400" dirty="0">
                <a:latin typeface="Constantia" pitchFamily="18" charset="0"/>
              </a:rPr>
              <a:t>В одном из состязаний Парис, противник Ахилла, пустил стрелу в пятку Ахилла и убил его.</a:t>
            </a:r>
          </a:p>
          <a:p>
            <a:r>
              <a:rPr lang="ru-RU" sz="2400" dirty="0">
                <a:latin typeface="Constantia" pitchFamily="18" charset="0"/>
              </a:rPr>
              <a:t>Всякое слабое, уязвимое место человека</a:t>
            </a:r>
          </a:p>
          <a:p>
            <a:r>
              <a:rPr lang="ru-RU" sz="2400" dirty="0">
                <a:latin typeface="Constantia" pitchFamily="18" charset="0"/>
              </a:rPr>
              <a:t>( в характере, привычках, склонностях) называют АХИЛЛЕСОВОЙ ПЯТОЙ.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" y="785813"/>
            <a:ext cx="8358188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К фразеологическим выражениям многие учёные относят пословицы, поговорки, а также меткие выражения писателей, которые настолько часто стали употребляться в речи, что их называют </a:t>
            </a:r>
            <a:r>
              <a:rPr lang="ru-RU" sz="2400" b="1">
                <a:latin typeface="Constantia" pitchFamily="18" charset="0"/>
              </a:rPr>
              <a:t>« крылатыми</a:t>
            </a:r>
            <a:r>
              <a:rPr lang="ru-RU" sz="2400">
                <a:latin typeface="Constantia" pitchFamily="18" charset="0"/>
              </a:rPr>
              <a:t>»:</a:t>
            </a:r>
          </a:p>
          <a:p>
            <a:endParaRPr lang="ru-RU" sz="2400">
              <a:latin typeface="Constantia" pitchFamily="18" charset="0"/>
            </a:endParaRPr>
          </a:p>
          <a:p>
            <a:r>
              <a:rPr lang="ru-RU" sz="2800" b="1">
                <a:latin typeface="Constantia" pitchFamily="18" charset="0"/>
              </a:rPr>
              <a:t>А воз и ныне там. (И.Крылов)</a:t>
            </a:r>
          </a:p>
          <a:p>
            <a:r>
              <a:rPr lang="ru-RU" sz="2800" b="1">
                <a:latin typeface="Constantia" pitchFamily="18" charset="0"/>
              </a:rPr>
              <a:t>Слона-то я и не приметил. (И.Крылов)</a:t>
            </a:r>
          </a:p>
          <a:p>
            <a:r>
              <a:rPr lang="ru-RU" sz="2800" b="1">
                <a:latin typeface="Constantia" pitchFamily="18" charset="0"/>
              </a:rPr>
              <a:t>Счастливые часов не наблюдают. (А.Грибоедов</a:t>
            </a:r>
            <a:r>
              <a:rPr lang="ru-RU" sz="1800" b="1">
                <a:latin typeface="Constantia" pitchFamily="18" charset="0"/>
              </a:rPr>
              <a:t>)</a:t>
            </a:r>
          </a:p>
          <a:p>
            <a:endParaRPr lang="ru-RU" sz="1800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Есть специальный словарь </a:t>
            </a:r>
          </a:p>
          <a:p>
            <a:r>
              <a:rPr lang="ru-RU">
                <a:latin typeface="Constantia" pitchFamily="18" charset="0"/>
              </a:rPr>
              <a:t>«Крылатые слова» , его авторы</a:t>
            </a:r>
          </a:p>
          <a:p>
            <a:r>
              <a:rPr lang="ru-RU">
                <a:latin typeface="Constantia" pitchFamily="18" charset="0"/>
              </a:rPr>
              <a:t> Н.С.Ашукин и М.Г. Ашукина.</a:t>
            </a:r>
          </a:p>
        </p:txBody>
      </p:sp>
      <p:pic>
        <p:nvPicPr>
          <p:cNvPr id="49154" name="Picture 2" descr="http://antik-war.lv/download/file.php?id=707712&amp;mode=view/10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4143375"/>
            <a:ext cx="35718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Литей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818</Words>
  <Application>Microsoft Office PowerPoint</Application>
  <PresentationFormat>Экран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Поток</vt:lpstr>
      <vt:lpstr>Яркая</vt:lpstr>
      <vt:lpstr>Литейная</vt:lpstr>
      <vt:lpstr>МБОУ «Кардымовская средняя общеобразовательная школа имени Героя Советского Союза С.Н.Решетова»</vt:lpstr>
      <vt:lpstr>Слайд 2</vt:lpstr>
      <vt:lpstr>Слайд 3</vt:lpstr>
      <vt:lpstr>Устойчивые сочетания , или несвободные сочетания, называются ФРАЗЕОЛОГИЗМАМИ.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У</cp:lastModifiedBy>
  <cp:revision>57</cp:revision>
  <dcterms:created xsi:type="dcterms:W3CDTF">2012-08-04T09:14:40Z</dcterms:created>
  <dcterms:modified xsi:type="dcterms:W3CDTF">2013-01-24T10:39:49Z</dcterms:modified>
</cp:coreProperties>
</file>