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15" r:id="rId2"/>
    <p:sldMasterId id="2147483948" r:id="rId3"/>
    <p:sldMasterId id="2147483961" r:id="rId4"/>
    <p:sldMasterId id="2147483997" r:id="rId5"/>
    <p:sldMasterId id="2147484009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8" r:id="rId8"/>
    <p:sldId id="257" r:id="rId9"/>
    <p:sldId id="268" r:id="rId10"/>
    <p:sldId id="279" r:id="rId11"/>
    <p:sldId id="280" r:id="rId12"/>
    <p:sldId id="260" r:id="rId13"/>
    <p:sldId id="261" r:id="rId14"/>
    <p:sldId id="262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4EC"/>
    <a:srgbClr val="99CCFF"/>
    <a:srgbClr val="6600FF"/>
    <a:srgbClr val="3333FF"/>
    <a:srgbClr val="FFFFFF"/>
    <a:srgbClr val="FFFACD"/>
    <a:srgbClr val="CC0000"/>
    <a:srgbClr val="484BB8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205ACAB-C6BF-4E56-B873-3B6D435E03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9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A57F579-BDE0-4279-9FFF-CA94BAB38D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FBF86-2AA7-4443-A00C-C444D22D3477}" type="slidenum">
              <a:rPr lang="ru-RU"/>
              <a:pPr/>
              <a:t>1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93F8E-EC2A-47D2-91FB-687689558F5C}" type="slidenum">
              <a:rPr lang="ru-RU"/>
              <a:pPr/>
              <a:t>10</a:t>
            </a:fld>
            <a:endParaRPr lang="ru-RU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6D89A-7E05-4081-876E-9DADD5D74AFE}" type="slidenum">
              <a:rPr lang="ru-RU"/>
              <a:pPr/>
              <a:t>2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5F096-028F-4F07-8536-A5ABC16BD30F}" type="slidenum">
              <a:rPr lang="ru-RU"/>
              <a:pPr/>
              <a:t>3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6731F-75D0-4B51-86CC-EDAA68ADEF68}" type="slidenum">
              <a:rPr lang="ru-RU"/>
              <a:pPr/>
              <a:t>4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34BE4-F5C8-421C-9A56-AF842B3F07F5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8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D2938-00D1-4B49-B627-13B22A742985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89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E606B-E33A-4B88-B1B2-71E7F7D5AED7}" type="slidenum">
              <a:rPr lang="ru-RU"/>
              <a:pPr/>
              <a:t>7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A35EB-2B93-4089-AF62-EFEDA6CCD540}" type="slidenum">
              <a:rPr lang="ru-RU"/>
              <a:pPr/>
              <a:t>8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20E9D-796B-48E4-B81B-4626D0EAFD93}" type="slidenum">
              <a:rPr lang="ru-RU"/>
              <a:pPr/>
              <a:t>9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7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7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67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678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78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78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9EE54D-22A1-4571-9147-51A3AD967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78" grpId="0"/>
      <p:bldP spid="6677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7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7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7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12C4AC-BD41-4B73-A03A-F5F60C2203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BE2ED-7CEE-4BD6-B04D-DCF325F950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4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65814F-6C96-4344-AD6D-A8845CB8FC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7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81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1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1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8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8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820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820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820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6F8E0D-1BFC-4B17-BD24-4049808D7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85798-5479-408D-B546-536B87209C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2769A6-EF87-4535-BD81-9BBDCF08D6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5AB06-F3A2-4F42-A516-13DBDA5651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77BAC-52B7-4CBA-84B8-DC2E3C5679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D1F58-3599-45F1-9B67-35A2803D55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0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10158-4526-475C-B208-8F1924552B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C51E7-25D7-4B68-9730-5C568F60D2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0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0113C-50CF-4D30-AF9F-79D990733E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9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E4E66-40F2-4492-BBB8-85C4D72140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1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2100D-A5DE-4BCE-BB82-3C80AECA30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2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5A03F1-B0EF-459D-87DD-CC8B9A32F6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3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C3B35E-664D-4B4A-82C6-CC2B3C809D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5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1C-7D13-4FE2-9E50-D6FD93596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E062-BB8E-4932-94FD-639A75EA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19B4BB-2BD5-4170-9E61-05F2C49D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C77-D0D7-48E3-99DA-5C458895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D337-148C-4CED-9998-7AA230737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32AEE0-EEB4-4B97-824E-70A9C777AC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912-4D11-4714-8CAB-ACFB749D9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5C47-E305-4BF9-89C7-A1D476345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56CB-9AEA-4147-81CF-6A53DEF32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C12F-819B-460A-9A87-0DF5CE001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DBCA-70E4-4DD3-A946-BE8525CD7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E7A6-70AA-4E27-8EA0-3F3B29249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188EC2-A82C-4E2C-A560-A9E76B0CFF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87E3-2DEE-417B-B479-04A991127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5DBF-4AE9-4782-964D-C4FFA678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B7E9E87D-55F4-4F94-ACCE-27123478B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E3D6A-A6C1-4005-B776-75BA9376E0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2F88-579E-4CDA-80C8-F0F0E7A5A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6025-B433-48D9-82A1-837798A43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3F5-3EFF-4477-8723-F63DA023DD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E7AF-CE04-4866-B2EF-1E2F010051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75BC-0C68-4DE0-AA31-6F21A56FC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0443-AD96-4CE3-BE84-362FA6C2E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C765-B6F8-433E-AF73-86D60AD47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B177-1339-456F-ADEF-3DC47418C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60F2DB-8A94-4718-9267-A91FD6AE5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2DFB2E-CFAB-4982-91C8-49F6AA9BB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52E2F9-72D2-4341-8387-1C00332E3A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6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8DF8E8-DC31-4EEF-952D-33C99F1BB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DF7A-2E16-4B74-8B8A-2BDA7139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1D73-90EF-42D9-945C-6B4A21D20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D57F8-FAE9-4B25-B085-FF461EB38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7C4F-C6FA-488D-A739-9D30FFAE7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9EF09B-AA03-42BF-88BE-1027F757D0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1CE5-D27E-4114-9B18-CB6E2B692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E944-887F-42E7-B79F-E5FDE706A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A6-3B4F-4A7E-B2F4-6094DD3DA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577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77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77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77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77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77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57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577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577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577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4D454E-2963-4AA4-BF12-C22641F7AF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8D9A47-B592-4DEA-A4AB-4ACE47C5A8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1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3F52F-A911-4211-A4BC-44A3135D29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4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4DE9-0E4B-4A6E-B75A-32125E724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E6DF-6C1D-4D6F-974E-985DEED281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2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82B-3307-4D39-9133-ACDB946D5E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1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6C38-DC61-4D41-A795-4BC917B652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33231-4AC3-47B5-9E1A-41EF88A7F3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2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4DD7-ABB6-4BC2-919D-093446DE96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2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5FE3-0B4D-4F3E-9F0C-78395D89AA0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5603-5F4C-48CA-89F7-4BF0071E5D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AA82-E827-4363-A62B-DBEA5365C8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8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1A810-2F60-442E-9E7A-49376D37BE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4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9A3CEF5-784F-424F-B449-1AE44BC2B2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1A796EF-A041-4460-AEE1-E11C7E1797C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A8C5544-B6CD-4AAA-8876-9FB327173CB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5E0B5-4724-403A-8B70-EFF39372DC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3A90E1-135B-4B89-B7B5-CBCBB6C6B6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4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55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6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7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7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C2FDF5D-F9F7-4601-BC19-14F126B76E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57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57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57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7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920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5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57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57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57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57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7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57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57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758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7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1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7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7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7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D87A07C-B9D3-44FA-A53A-9C89AB58D3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7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918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923304-54E0-46B1-A853-2765BD4D2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D923304-54E0-46B1-A853-2765BD4D2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2FDF5D-F9F7-4601-BC19-14F126B7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567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67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56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6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6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7BE7C4-2661-4005-B45E-0D06700459C6}" type="slidenum">
              <a:rPr lang="ru-RU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67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67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97675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924800" cy="1524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05" name="Picture 9" descr="j0428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4384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50721" y="1295400"/>
            <a:ext cx="7086600" cy="251460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/>
              <a:t>«Интеграция в творчестве»</a:t>
            </a:r>
            <a:endParaRPr lang="ru-RU" sz="66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6600FF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/>
              </a:rPr>
              <a:t> </a:t>
            </a:r>
            <a:endParaRPr lang="ru-RU" sz="3200" b="1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67640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137160" indent="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old C\Мои документы\Мои рисунки\Коллекция картинок (Microsoft)\AG00315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3" y="4191000"/>
            <a:ext cx="15097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698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CCFF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585">
            <a:off x="-76481" y="1346007"/>
            <a:ext cx="5517923" cy="413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3901" y="381000"/>
            <a:ext cx="4876800" cy="3886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Реализация образовательной области «Художественное творчество»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EEC4EC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6"/>
          <a:stretch/>
        </p:blipFill>
        <p:spPr>
          <a:xfrm>
            <a:off x="838200" y="228600"/>
            <a:ext cx="3299395" cy="3425825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38600"/>
            <a:ext cx="8686800" cy="26670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b="1" dirty="0" smtClean="0"/>
              <a:t>В соответствии с ФГТ образовательная деятельность с детьми должна строиться с учетом принципа интеграции образовательных областей.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1" y="533400"/>
            <a:ext cx="3962400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E9935B"/>
            </a:gs>
            <a:gs pos="80000">
              <a:schemeClr val="tx2">
                <a:lumMod val="90000"/>
              </a:schemeClr>
            </a:gs>
            <a:gs pos="27000">
              <a:srgbClr val="CC0000"/>
            </a:gs>
            <a:gs pos="74000">
              <a:srgbClr val="E4E48D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019800" cy="565150"/>
          </a:xfrm>
        </p:spPr>
        <p:txBody>
          <a:bodyPr/>
          <a:lstStyle/>
          <a:p>
            <a:r>
              <a:rPr lang="ru-RU" sz="3400" b="1" dirty="0" smtClean="0"/>
              <a:t>ПРИНЦИП ИНТЕГРАЦИИ:</a:t>
            </a:r>
            <a:endParaRPr lang="ru-RU" sz="3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8169" y="1678831"/>
            <a:ext cx="4286647" cy="321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17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4724400" cy="4843463"/>
          </a:xfrm>
        </p:spPr>
        <p:txBody>
          <a:bodyPr/>
          <a:lstStyle/>
          <a:p>
            <a:r>
              <a:rPr lang="ru-RU" sz="3200" i="1" dirty="0"/>
              <a:t>с</a:t>
            </a:r>
            <a:r>
              <a:rPr lang="ru-RU" sz="3200" i="1" dirty="0" smtClean="0"/>
              <a:t>остояние связанности, взаимопроникновения и взаимодействия отдельных образовательных областей, обеспечивающее целостность образовательного пространства.</a:t>
            </a:r>
            <a:endParaRPr lang="ru-RU" sz="3200" i="1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90500" y="1426718"/>
            <a:ext cx="3048000" cy="1155281"/>
          </a:xfrm>
          <a:prstGeom prst="wedgeRectCallout">
            <a:avLst>
              <a:gd name="adj1" fmla="val 102763"/>
              <a:gd name="adj2" fmla="val 6253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художественной литературы: чтение, обсуждение, разучивание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705600" y="4800600"/>
            <a:ext cx="2296287" cy="1371600"/>
          </a:xfrm>
          <a:prstGeom prst="wedgeRectCallout">
            <a:avLst>
              <a:gd name="adj1" fmla="val -89405"/>
              <a:gd name="adj2" fmla="val -1201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Двигательная: подвижные игры, игровые упражнения, соревнования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6200" y="2819401"/>
            <a:ext cx="3276600" cy="1676400"/>
          </a:xfrm>
          <a:prstGeom prst="wedgeRectCallout">
            <a:avLst>
              <a:gd name="adj1" fmla="val 75501"/>
              <a:gd name="adj2" fmla="val -499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Музыкально-художественная: слушание, исполнение, импровизация, подвижные игры с музыкальным сопровождением.</a:t>
            </a:r>
            <a:endParaRPr lang="ru-RU" dirty="0"/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3567040" y="5265986"/>
            <a:ext cx="2909959" cy="1211014"/>
          </a:xfrm>
          <a:prstGeom prst="wedgeRectCallout">
            <a:avLst>
              <a:gd name="adj1" fmla="val 11485"/>
              <a:gd name="adj2" fmla="val -15523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Трудовая: дежурство, поручения, совместные действия, реализация проектов</a:t>
            </a:r>
            <a:endParaRPr lang="ru-RU" dirty="0"/>
          </a:p>
        </p:txBody>
      </p:sp>
      <p:sp>
        <p:nvSpPr>
          <p:cNvPr id="429058" name="AutoShape 2"/>
          <p:cNvSpPr>
            <a:spLocks noChangeArrowheads="1"/>
          </p:cNvSpPr>
          <p:nvPr/>
        </p:nvSpPr>
        <p:spPr bwMode="auto">
          <a:xfrm>
            <a:off x="7147753" y="1981200"/>
            <a:ext cx="1854134" cy="2369722"/>
          </a:xfrm>
          <a:prstGeom prst="wedgeRectCallout">
            <a:avLst>
              <a:gd name="adj1" fmla="val -97947"/>
              <a:gd name="adj2" fmla="val 305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Продуктивная: мастерская по изготовлению продуктов детского творчества, реализация проектов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ru-R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9060" name="AutoShape 4"/>
          <p:cNvSpPr>
            <a:spLocks noChangeArrowheads="1"/>
          </p:cNvSpPr>
          <p:nvPr/>
        </p:nvSpPr>
        <p:spPr bwMode="auto">
          <a:xfrm>
            <a:off x="1138626" y="242014"/>
            <a:ext cx="2595174" cy="909426"/>
          </a:xfrm>
          <a:prstGeom prst="wedgeRectCallout">
            <a:avLst>
              <a:gd name="adj1" fmla="val 120834"/>
              <a:gd name="adj2" fmla="val 216116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Игровая: сюжетные игры, игры с правилами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4459137" y="242014"/>
            <a:ext cx="2817964" cy="1129586"/>
          </a:xfrm>
          <a:prstGeom prst="wedgeRectCallout">
            <a:avLst>
              <a:gd name="adj1" fmla="val -1083"/>
              <a:gd name="adj2" fmla="val 22993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Коммуникативная: беседа, речевая ситуация, ситуативный разговор</a:t>
            </a:r>
            <a:endParaRPr lang="ru-R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76200" y="5029200"/>
            <a:ext cx="3352800" cy="1676400"/>
          </a:xfrm>
          <a:prstGeom prst="wedgeRectCallout">
            <a:avLst>
              <a:gd name="adj1" fmla="val 94971"/>
              <a:gd name="adj2" fmla="val -12030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Познавательно-исследовательская: наблюдение, экскурсия, коллекционирование, моделирование, реализация проектов 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29063" name="Oval 7"/>
          <p:cNvSpPr>
            <a:spLocks noChangeArrowheads="1"/>
          </p:cNvSpPr>
          <p:nvPr/>
        </p:nvSpPr>
        <p:spPr bwMode="auto">
          <a:xfrm>
            <a:off x="3583101" y="2110535"/>
            <a:ext cx="2741499" cy="200426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9064" name="WordArt 8"/>
          <p:cNvSpPr>
            <a:spLocks noChangeArrowheads="1" noChangeShapeType="1" noTextEdit="1"/>
          </p:cNvSpPr>
          <p:nvPr/>
        </p:nvSpPr>
        <p:spPr bwMode="auto">
          <a:xfrm>
            <a:off x="3733800" y="2602631"/>
            <a:ext cx="2362199" cy="1020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Виды</a:t>
            </a:r>
          </a:p>
          <a:p>
            <a:pPr algn="ctr"/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 деятельности</a:t>
            </a:r>
            <a:endParaRPr lang="ru-RU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pic>
        <p:nvPicPr>
          <p:cNvPr id="429065" name="Picture 9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1943"/>
            <a:ext cx="1905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7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2" grpId="0" animBg="1"/>
      <p:bldP spid="429058" grpId="0" animBg="1"/>
      <p:bldP spid="429060" grpId="0" animBg="1"/>
      <p:bldP spid="429061" grpId="0" animBg="1"/>
      <p:bldP spid="429062" grpId="0" animBg="1"/>
      <p:bldP spid="429063" grpId="0" animBg="1"/>
      <p:bldP spid="4290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000">
              <a:schemeClr val="bg1"/>
            </a:gs>
            <a:gs pos="0">
              <a:schemeClr val="bg1">
                <a:lumMod val="60000"/>
                <a:lumOff val="40000"/>
              </a:schemeClr>
            </a:gs>
            <a:gs pos="89000">
              <a:schemeClr val="accent1">
                <a:tint val="44500"/>
                <a:satMod val="160000"/>
              </a:schemeClr>
            </a:gs>
            <a:gs pos="55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14202"/>
            <a:ext cx="8385175" cy="1431925"/>
          </a:xfrm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Образовательная область «Художественное творчество» интегрируется: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2668" y="1781826"/>
            <a:ext cx="2719192" cy="14185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образовательной областью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«Коммуникация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324600" y="1617945"/>
            <a:ext cx="2514600" cy="15824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 образовательной областью </a:t>
            </a:r>
            <a:r>
              <a:rPr lang="ru-RU" b="1" dirty="0">
                <a:latin typeface="Times New Roman"/>
                <a:ea typeface="Calibri"/>
              </a:rPr>
              <a:t>«Познание» 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66800" y="5183594"/>
            <a:ext cx="2774515" cy="15636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 образовательной областью </a:t>
            </a:r>
            <a:r>
              <a:rPr lang="ru-RU" b="1" dirty="0">
                <a:latin typeface="Times New Roman"/>
                <a:ea typeface="Calibri"/>
              </a:rPr>
              <a:t>«Безопасность»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71578" y="5172112"/>
            <a:ext cx="2628900" cy="15600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 образовательной областью </a:t>
            </a:r>
            <a:r>
              <a:rPr lang="ru-RU" b="1" dirty="0">
                <a:latin typeface="Times New Roman"/>
                <a:ea typeface="Calibri"/>
              </a:rPr>
              <a:t>«Труд»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971800" y="3200400"/>
            <a:ext cx="3352800" cy="20159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 образовательной областью </a:t>
            </a:r>
            <a:r>
              <a:rPr lang="ru-RU" b="1" dirty="0">
                <a:latin typeface="Times New Roman"/>
                <a:ea typeface="Calibri"/>
              </a:rPr>
              <a:t>«Музыка»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, «Чтение художественной литературы», «Физическая культура»</a:t>
            </a:r>
            <a:endParaRPr lang="ru-RU" dirty="0"/>
          </a:p>
        </p:txBody>
      </p:sp>
      <p:sp>
        <p:nvSpPr>
          <p:cNvPr id="10" name="Двойная стрелка влево/вверх 9"/>
          <p:cNvSpPr/>
          <p:nvPr/>
        </p:nvSpPr>
        <p:spPr>
          <a:xfrm flipV="1">
            <a:off x="3505200" y="1987461"/>
            <a:ext cx="1143000" cy="1201456"/>
          </a:xfrm>
          <a:prstGeom prst="leftUpArrow">
            <a:avLst>
              <a:gd name="adj1" fmla="val 1712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flipH="1" flipV="1">
            <a:off x="4876800" y="2039652"/>
            <a:ext cx="989557" cy="1181623"/>
          </a:xfrm>
          <a:prstGeom prst="leftUpArrow">
            <a:avLst>
              <a:gd name="adj1" fmla="val 1740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3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F00"/>
            </a:gs>
            <a:gs pos="68000">
              <a:schemeClr val="accent1">
                <a:lumMod val="75000"/>
              </a:schemeClr>
            </a:gs>
            <a:gs pos="34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458200" cy="1079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smtClean="0"/>
              <a:t/>
            </a:r>
            <a:br>
              <a:rPr lang="ru-RU" sz="4400" b="1" i="1" smtClean="0"/>
            </a:br>
            <a:r>
              <a:rPr lang="ru-RU" sz="4400" b="1" i="1" smtClean="0"/>
              <a:t>Интегрированный подход предполагает:</a:t>
            </a:r>
            <a:r>
              <a:rPr lang="ru-RU" sz="3200" b="1" i="1" smtClean="0"/>
              <a:t/>
            </a:r>
            <a:br>
              <a:rPr lang="ru-RU" sz="3200" b="1" i="1" smtClean="0"/>
            </a:br>
            <a:endParaRPr lang="ru-RU" sz="3200" b="1" i="1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763000" cy="21336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dirty="0" smtClean="0"/>
              <a:t>календарно-тематическое планирование непосредственно-образовательной деятельности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78"/>
            <a:ext cx="4641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91238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02" y="3581400"/>
            <a:ext cx="4088380" cy="3066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Примерный календарь праздников и развлечений для детей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sz="28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06123"/>
              </p:ext>
            </p:extLst>
          </p:nvPr>
        </p:nvGraphicFramePr>
        <p:xfrm>
          <a:off x="304801" y="1447800"/>
          <a:ext cx="8610599" cy="50634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8039"/>
                <a:gridCol w="2655606"/>
                <a:gridCol w="4586954"/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Итоговое мероприятие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 «Мой город»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Досуг: «Мы Россияне».</a:t>
                      </a:r>
                      <a:endParaRPr lang="ru-RU" dirty="0" smtClean="0"/>
                    </a:p>
                    <a:p>
                      <a:r>
                        <a:rPr lang="ru-RU" baseline="0" dirty="0" smtClean="0"/>
                        <a:t>Выставка рисунков детей: «Город, в котором я живу»</a:t>
                      </a:r>
                    </a:p>
                  </a:txBody>
                  <a:tcPr>
                    <a:solidFill>
                      <a:srgbClr val="EEC4EC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Профессии. Труд взрослых.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Досуг: «Профессий в мире  много»</a:t>
                      </a:r>
                      <a:r>
                        <a:rPr lang="ru-RU" baseline="0" dirty="0" smtClean="0"/>
                        <a:t> (встреча с художником по декоративно-прикладному искусству)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Времена</a:t>
                      </a:r>
                      <a:r>
                        <a:rPr lang="ru-RU" baseline="0" dirty="0" smtClean="0"/>
                        <a:t> года. Осень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Театральное представление «Четыре времени года»</a:t>
                      </a:r>
                      <a:r>
                        <a:rPr lang="ru-RU" baseline="0" dirty="0" smtClean="0"/>
                        <a:t> (изготовление с детьми и родителями атрибутов и декораций)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Времена года. Зима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Зимний праздник «Новый год»</a:t>
                      </a:r>
                      <a:r>
                        <a:rPr lang="ru-RU" baseline="0" dirty="0" smtClean="0"/>
                        <a:t> (мастерская Деда Мороза)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</a:tr>
              <a:tr h="797719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 русской народной сказки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Викторина: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«Сказка ложь – да в ней намек…» (изготовление поделок к сказкам из природного материала)</a:t>
                      </a:r>
                      <a:endParaRPr lang="ru-RU" dirty="0"/>
                    </a:p>
                  </a:txBody>
                  <a:tcPr>
                    <a:solidFill>
                      <a:srgbClr val="EEC4EC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20700">
              <a:schemeClr val="accent1">
                <a:lumMod val="20000"/>
                <a:lumOff val="80000"/>
              </a:schemeClr>
            </a:gs>
            <a:gs pos="0">
              <a:schemeClr val="accent3">
                <a:lumMod val="75000"/>
              </a:schemeClr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381999" cy="6491287"/>
          </a:xfrm>
          <a:gradFill>
            <a:gsLst>
              <a:gs pos="12963">
                <a:schemeClr val="tx2">
                  <a:lumMod val="25000"/>
                  <a:lumOff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87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cap="rnd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Организация интегрированного художественно-образовательного пространства детского сада предусматривает координацию действий всех участников педагогического процесса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942556" cy="2956917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21110" cy="73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38" y="1905000"/>
            <a:ext cx="1057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анавес 1">
    <a:dk1>
      <a:srgbClr val="602000"/>
    </a:dk1>
    <a:lt1>
      <a:srgbClr val="FFFFFF"/>
    </a:lt1>
    <a:dk2>
      <a:srgbClr val="800000"/>
    </a:dk2>
    <a:lt2>
      <a:srgbClr val="FFFFCC"/>
    </a:lt2>
    <a:accent1>
      <a:srgbClr val="FF3300"/>
    </a:accent1>
    <a:accent2>
      <a:srgbClr val="000000"/>
    </a:accent2>
    <a:accent3>
      <a:srgbClr val="C0AAAA"/>
    </a:accent3>
    <a:accent4>
      <a:srgbClr val="DADADA"/>
    </a:accent4>
    <a:accent5>
      <a:srgbClr val="FFADAA"/>
    </a:accent5>
    <a:accent6>
      <a:srgbClr val="000000"/>
    </a:accent6>
    <a:hlink>
      <a:srgbClr val="EBF25A"/>
    </a:hlink>
    <a:folHlink>
      <a:srgbClr val="F2AA68"/>
    </a:folHlink>
  </a:clrScheme>
</a:themeOverride>
</file>

<file path=ppt/theme/themeOverride2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3.xml><?xml version="1.0" encoding="utf-8"?>
<a:themeOverride xmlns:a="http://schemas.openxmlformats.org/drawingml/2006/main">
  <a:clrScheme name="Точки 5">
    <a:dk1>
      <a:srgbClr val="5B5E52"/>
    </a:dk1>
    <a:lt1>
      <a:srgbClr val="FFFFFF"/>
    </a:lt1>
    <a:dk2>
      <a:srgbClr val="686B5D"/>
    </a:dk2>
    <a:lt2>
      <a:srgbClr val="CCD5C7"/>
    </a:lt2>
    <a:accent1>
      <a:srgbClr val="809EA8"/>
    </a:accent1>
    <a:accent2>
      <a:srgbClr val="4F5147"/>
    </a:accent2>
    <a:accent3>
      <a:srgbClr val="B9BAB6"/>
    </a:accent3>
    <a:accent4>
      <a:srgbClr val="DADADA"/>
    </a:accent4>
    <a:accent5>
      <a:srgbClr val="C0CCD1"/>
    </a:accent5>
    <a:accent6>
      <a:srgbClr val="47493F"/>
    </a:accent6>
    <a:hlink>
      <a:srgbClr val="AAA854"/>
    </a:hlink>
    <a:folHlink>
      <a:srgbClr val="E1D09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2007</TotalTime>
  <Words>324</Words>
  <Application>Microsoft Office PowerPoint</Application>
  <PresentationFormat>Экран (4:3)</PresentationFormat>
  <Paragraphs>59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Точки</vt:lpstr>
      <vt:lpstr>Занавес</vt:lpstr>
      <vt:lpstr>Апекс</vt:lpstr>
      <vt:lpstr>Symphony</vt:lpstr>
      <vt:lpstr>Эркер</vt:lpstr>
      <vt:lpstr>Трава</vt:lpstr>
      <vt:lpstr> </vt:lpstr>
      <vt:lpstr>Реализация образовательной области «Художественное творчество»</vt:lpstr>
      <vt:lpstr>Презентация PowerPoint</vt:lpstr>
      <vt:lpstr>ПРИНЦИП ИНТЕГРАЦИИ:</vt:lpstr>
      <vt:lpstr>Презентация PowerPoint</vt:lpstr>
      <vt:lpstr>Образовательная область «Художественное творчество» интегрируется:</vt:lpstr>
      <vt:lpstr> Интегрированный подход предполагает: </vt:lpstr>
      <vt:lpstr>Примерный календарь праздников и развлечений для детей</vt:lpstr>
      <vt:lpstr>      Организация интегрированного художественно-образовательного пространства детского сада предусматривает координацию действий всех участников педагогического процесса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cp:lastPrinted>1601-01-01T00:00:00Z</cp:lastPrinted>
  <dcterms:created xsi:type="dcterms:W3CDTF">1601-01-01T00:00:00Z</dcterms:created>
  <dcterms:modified xsi:type="dcterms:W3CDTF">2011-12-09T08:44:42Z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