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73" r:id="rId5"/>
    <p:sldId id="258" r:id="rId6"/>
    <p:sldId id="274" r:id="rId7"/>
    <p:sldId id="275" r:id="rId8"/>
    <p:sldId id="276" r:id="rId9"/>
    <p:sldId id="262" r:id="rId10"/>
    <p:sldId id="257" r:id="rId11"/>
    <p:sldId id="261" r:id="rId12"/>
    <p:sldId id="264" r:id="rId13"/>
    <p:sldId id="266" r:id="rId14"/>
    <p:sldId id="267" r:id="rId15"/>
    <p:sldId id="268" r:id="rId16"/>
    <p:sldId id="272" r:id="rId17"/>
    <p:sldId id="269" r:id="rId18"/>
    <p:sldId id="270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2592288"/>
          </a:xfrm>
        </p:spPr>
        <p:txBody>
          <a:bodyPr>
            <a:normAutofit fontScale="90000"/>
          </a:bodyPr>
          <a:lstStyle/>
          <a:p>
            <a:r>
              <a:rPr lang="ru-RU" dirty="0"/>
              <a:t>Психолого-педагогическое сопровождение адаптации учащихся 10-го класса к новой ситуации обучения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0436" y="2714625"/>
            <a:ext cx="5400001" cy="35999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2714625"/>
            <a:ext cx="5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611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Психолого-педагогическое сопровождение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Психолого-педагогическое сопровождение сегодня является не просто суммой разнообразных методов коррекционно-развивающей работы с детьми, но выступает как комплексная технология, особая культура поддержки и помощи ребенку в решение задач развития, обучения, воспитания, социализации.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20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Тревожность.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82089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Подросток переживает эмоциональный дискомфорт прежде всего из-за неопределенности представлений о требованиях учителей, об </a:t>
            </a:r>
            <a:r>
              <a:rPr lang="en-US" dirty="0"/>
              <a:t> </a:t>
            </a:r>
            <a:r>
              <a:rPr lang="ru-RU" dirty="0"/>
              <a:t>особенностях</a:t>
            </a:r>
            <a:r>
              <a:rPr lang="en-US" dirty="0"/>
              <a:t> </a:t>
            </a:r>
            <a:r>
              <a:rPr lang="ru-RU" dirty="0"/>
              <a:t> и условиях обучения, о ценностях и нормах поведения в коллективе </a:t>
            </a:r>
            <a:r>
              <a:rPr lang="en-US" dirty="0"/>
              <a:t> </a:t>
            </a:r>
            <a:r>
              <a:rPr lang="ru-RU" dirty="0"/>
              <a:t>класса</a:t>
            </a:r>
            <a:r>
              <a:rPr lang="en-US" dirty="0"/>
              <a:t> </a:t>
            </a:r>
            <a:r>
              <a:rPr lang="ru-RU" dirty="0"/>
              <a:t>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/>
              <a:t>. </a:t>
            </a:r>
          </a:p>
          <a:p>
            <a:r>
              <a:rPr lang="ru-RU" dirty="0"/>
              <a:t>Это состояние можно назвать состоянием внутренней напряженности, настороженности, затрудняющей принятие как интеллектуальных, так и личностных решений. Такое психологическое напряжение, будучи достаточно длительным, может привести к школьной </a:t>
            </a:r>
            <a:r>
              <a:rPr lang="ru-RU" dirty="0" err="1" smtClean="0"/>
              <a:t>дезадаптации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861049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Проведенный анализ результатов диагностики, позволил определить следующие показатели: </a:t>
            </a:r>
          </a:p>
          <a:p>
            <a:r>
              <a:rPr lang="ru-RU" dirty="0" smtClean="0"/>
              <a:t>Уровень и характер школьной тревожности каждого учащегося класса по всем факторам;</a:t>
            </a:r>
          </a:p>
          <a:p>
            <a:r>
              <a:rPr lang="ru-RU" dirty="0" smtClean="0"/>
              <a:t>Количество учащихся в классе с низким и высоким уровнем тревожности;</a:t>
            </a:r>
          </a:p>
          <a:p>
            <a:r>
              <a:rPr lang="ru-RU" dirty="0" smtClean="0"/>
              <a:t>Общие показатели уровня тревожности по классу;</a:t>
            </a:r>
          </a:p>
          <a:p>
            <a:r>
              <a:rPr lang="ru-RU" dirty="0" smtClean="0"/>
              <a:t>Выявить наиболее тревожные факторы.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35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9577064" cy="576064"/>
          </a:xfrm>
        </p:spPr>
        <p:txBody>
          <a:bodyPr>
            <a:noAutofit/>
          </a:bodyPr>
          <a:lstStyle/>
          <a:p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900" b="1" u="sng" dirty="0">
                <a:latin typeface="Times New Roman" pitchFamily="18" charset="0"/>
                <a:cs typeface="Times New Roman" pitchFamily="18" charset="0"/>
              </a:rPr>
              <a:t>школьной тревожности </a:t>
            </a: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ФИЛЛИПСА</a:t>
            </a:r>
            <a:endParaRPr lang="ru-RU" sz="29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908720"/>
          <a:ext cx="8640960" cy="566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840760"/>
              </a:tblGrid>
              <a:tr h="388943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Позволяет определить уровень тревожности учащихся по восьми факторам, содержательная характеристика, которых представлена в таблице . 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894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Факторы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Содержательная характеристика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Общая тревожность по школе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эмоциональное состояние ребенка, связанное с различными формами его включения в жизнь школы.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Переживание социального стресса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Эмоциональное состояние ребенка, на фоне которого развиваются его социальные контакты (прежде всего со сверстниками).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Фрустрация потребности в достижении успеха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Неблагоприятный психический фон, не позволяющий ребенку развивать свои потребности в успехе, достижении высокого результата.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Страх самовыражения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Негативные эмоциональные переживания ситуаций, сопряженных с необходимостью самораскрытия, предъявления себя другим, демонстрации своих возможностей.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Страх ситуации проверки знаний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Негативное отношение и переживание тревоги в ситуациях проверки (особенно-публичной) знаний, достижений, возможностей.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Страх не соответствовать ожиданиям окружающих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Ориентация на значимость других в оценке своих результатов, поступков, и мыслей, тревога по поводу оценок, даваемых окружающим, ожидание негативных оценок.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Низкая физиологическая сопротивляемость стрессу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Особенности психофизиологической организации, снижающие приспособляемость ребенка к ситуациям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стрессогенного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характера, повышающие вероятность неадекватного, деструктивного реагирования на тревожный фактор среды.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и страхи в отношениях с учителем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Общий негативный эмоциональный фон отношений со взрослыми в школе, снижающий успешность обучения ребёнка.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667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5" y="188640"/>
            <a:ext cx="6933457" cy="129614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Диагностика самочувствия, активности, настроения ОПРОСНИК САН.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7" y="1700807"/>
            <a:ext cx="84969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1200" dirty="0"/>
              <a:t>С целью выявления оперативной самооценки самочувствия, активности и настроения учащихся 10-х классов в адаптационный период, была проведена диагностика по методике САН. Результаты диагностики представлены </a:t>
            </a:r>
            <a:r>
              <a:rPr lang="ru-RU" sz="1200" dirty="0" smtClean="0"/>
              <a:t>в таблице:</a:t>
            </a:r>
          </a:p>
          <a:p>
            <a:endParaRPr lang="ru-RU" sz="16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2148400"/>
              </p:ext>
            </p:extLst>
          </p:nvPr>
        </p:nvGraphicFramePr>
        <p:xfrm>
          <a:off x="539551" y="2996952"/>
          <a:ext cx="8136905" cy="2142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128"/>
                <a:gridCol w="865043"/>
                <a:gridCol w="865043"/>
                <a:gridCol w="1075387"/>
                <a:gridCol w="792088"/>
                <a:gridCol w="927103"/>
                <a:gridCol w="1017113"/>
              </a:tblGrid>
              <a:tr h="65887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Параметры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10а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10Б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плохое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плохое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Самочувствие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Настроение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83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480720" cy="112107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Диагностика школьной мотивации.</a:t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Диагностика школьной мотивации.</a:t>
            </a:r>
          </a:p>
          <a:p>
            <a:endParaRPr lang="ru-RU" dirty="0"/>
          </a:p>
          <a:p>
            <a:r>
              <a:rPr lang="ru-RU" dirty="0"/>
              <a:t>Диагностика проводилась с целью, определения отношения учащихся 10-х классов к школе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0526359"/>
              </p:ext>
            </p:extLst>
          </p:nvPr>
        </p:nvGraphicFramePr>
        <p:xfrm>
          <a:off x="395535" y="2996952"/>
          <a:ext cx="835293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5"/>
                <a:gridCol w="792088"/>
                <a:gridCol w="86409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r>
                        <a:rPr lang="ru-RU" baseline="0" dirty="0" smtClean="0"/>
                        <a:t> школьная мотивация , учебная активность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Хорошая школьная мотивация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Положительное отношение к школе , но школа привлекает не учебными сторонами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 школьная мотивация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Негативное отношение к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6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96752"/>
            <a:ext cx="6450128" cy="251047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 Диагностика состояния психологического климата в коллективе.</a:t>
            </a:r>
            <a:br>
              <a:rPr lang="ru-RU" sz="27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34888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Анализ </a:t>
            </a:r>
            <a:r>
              <a:rPr lang="ru-RU" dirty="0"/>
              <a:t>результатов диагностики определения психологического климата в классном коллективе показывает: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1344839"/>
              </p:ext>
            </p:extLst>
          </p:nvPr>
        </p:nvGraphicFramePr>
        <p:xfrm>
          <a:off x="539552" y="3429000"/>
          <a:ext cx="7776864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ru-RU" baseline="0" dirty="0" smtClean="0"/>
                        <a:t> классы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высоко оценивают психологический климат в классе, им нравятся люди, с которыми они учатся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64%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высоко оценивают психологический климат в классе, им нравятся люди, с которыми они учатся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27%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оценивает психологический климат в классе, как очень плохой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42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Анализ результатов диагностики по 10а классу: </a:t>
            </a:r>
          </a:p>
          <a:p>
            <a:r>
              <a:rPr lang="ru-RU" dirty="0"/>
              <a:t>44 % - учащихся класса тревожность не выявлена;</a:t>
            </a:r>
          </a:p>
          <a:p>
            <a:r>
              <a:rPr lang="ru-RU" dirty="0"/>
              <a:t>22 % - учащихся выявлены факторы с высоким уровнем тревожности;</a:t>
            </a:r>
          </a:p>
          <a:p>
            <a:r>
              <a:rPr lang="ru-RU" dirty="0"/>
              <a:t>22 % - учащихся повышенный уровень тревожности выявлен по большинству факторов;</a:t>
            </a:r>
          </a:p>
          <a:p>
            <a:endParaRPr lang="ru-RU" dirty="0"/>
          </a:p>
          <a:p>
            <a:r>
              <a:rPr lang="ru-RU" dirty="0"/>
              <a:t>Самым тревожным фактором по классу является - страх самовыражения.</a:t>
            </a:r>
          </a:p>
          <a:p>
            <a:endParaRPr lang="ru-RU" dirty="0"/>
          </a:p>
          <a:p>
            <a:r>
              <a:rPr lang="ru-RU" dirty="0"/>
              <a:t>Анализ результатов диагностики по 10б классу: </a:t>
            </a:r>
          </a:p>
          <a:p>
            <a:r>
              <a:rPr lang="ru-RU" dirty="0"/>
              <a:t>29 % - учащихся класса тревожность не выявлена;</a:t>
            </a:r>
          </a:p>
          <a:p>
            <a:r>
              <a:rPr lang="ru-RU" dirty="0"/>
              <a:t>18 % - учащихся выявлены факторы с высоким уровнем тревожности;</a:t>
            </a:r>
          </a:p>
          <a:p>
            <a:r>
              <a:rPr lang="ru-RU" dirty="0"/>
              <a:t>35 % - учащихся повышенный уровень тревожности выявлен по одному фактору;</a:t>
            </a:r>
          </a:p>
          <a:p>
            <a:r>
              <a:rPr lang="ru-RU" dirty="0"/>
              <a:t>35 % - учащихся повышенный уровень тревожности по 2-3 факторам;</a:t>
            </a:r>
          </a:p>
          <a:p>
            <a:endParaRPr lang="ru-RU" dirty="0"/>
          </a:p>
          <a:p>
            <a:r>
              <a:rPr lang="ru-RU" dirty="0"/>
              <a:t>По классу повышенной тревожности не выявлено.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24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260649"/>
            <a:ext cx="8260672" cy="648071"/>
          </a:xfrm>
        </p:spPr>
        <p:txBody>
          <a:bodyPr/>
          <a:lstStyle/>
          <a:p>
            <a:r>
              <a:rPr lang="ru-RU" dirty="0" smtClean="0"/>
              <a:t>Выводы и рекомендации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68760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анализ </a:t>
            </a:r>
            <a:r>
              <a:rPr lang="ru-RU" dirty="0"/>
              <a:t>результатов диагностики учащихся 10-х классов показывает, что адаптационный период для большинства школьников проходит успешно;</a:t>
            </a:r>
          </a:p>
          <a:p>
            <a:r>
              <a:rPr lang="ru-RU" dirty="0"/>
              <a:t>высокого уровня тревожности в 10б классе не выявлено, в 10а - у двух учащихся;</a:t>
            </a:r>
          </a:p>
          <a:p>
            <a:r>
              <a:rPr lang="ru-RU" dirty="0"/>
              <a:t>учащиеся показывают достаточно высокий уровень работоспособности и хорошую школьную мотивацию;</a:t>
            </a:r>
          </a:p>
          <a:p>
            <a:r>
              <a:rPr lang="ru-RU" dirty="0"/>
              <a:t>идет стабильное формирование классных коллективов, о чем свидетельствуют данные диагностики психологического климата классного коллектива;</a:t>
            </a:r>
          </a:p>
          <a:p>
            <a:r>
              <a:rPr lang="ru-RU" dirty="0"/>
              <a:t>по результатам диагностики ученица 10а класса не адаптировалась к обучению в старшей школе;</a:t>
            </a:r>
          </a:p>
          <a:p>
            <a:r>
              <a:rPr lang="ru-RU" dirty="0"/>
              <a:t>учащимся с повышенным уровнем тревожности, оказать психологическую и педагогическую поддержку; </a:t>
            </a:r>
          </a:p>
          <a:p>
            <a:r>
              <a:rPr lang="ru-RU" dirty="0"/>
              <a:t>классному руководителю 10а класса продолжить работу по формированию классного коллектива с учетом данных психологической диагностики; </a:t>
            </a:r>
          </a:p>
          <a:p>
            <a:r>
              <a:rPr lang="ru-RU" dirty="0"/>
              <a:t>учителям-предметникам учесть данные психологической диагностики в своей педагогической деятельности.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34323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Адаптационный период успешно проходят большинство учащихся 10-х классов, идет стабильное формирование классных коллективов;</a:t>
            </a:r>
          </a:p>
          <a:p>
            <a:r>
              <a:rPr lang="ru-RU" dirty="0"/>
              <a:t>Выбор профилей обучения сделан учащимися самостоятельно и осознанно; состав профильных групп оставить без изменений;</a:t>
            </a:r>
          </a:p>
          <a:p>
            <a:r>
              <a:rPr lang="ru-RU" dirty="0"/>
              <a:t>Организовать психологическую и педагогическую поддержку учащимися, у которых выявлена тревожность по отношению к школе;</a:t>
            </a:r>
          </a:p>
          <a:p>
            <a:r>
              <a:rPr lang="ru-RU" dirty="0"/>
              <a:t>Классному руководителю 10а учесть данные психологической диагностики при формировании классного коллектива;</a:t>
            </a:r>
          </a:p>
          <a:p>
            <a:r>
              <a:rPr lang="ru-RU" dirty="0"/>
              <a:t>Учителям-предметникам учесть данные психологической диагностики в своей работе;</a:t>
            </a:r>
          </a:p>
          <a:p>
            <a:r>
              <a:rPr lang="ru-RU" dirty="0"/>
              <a:t>Психологу школы совместно с классными руководителями, довести до сведения родителей учащихся 10-х классов, результаты диагностики.</a:t>
            </a:r>
          </a:p>
        </p:txBody>
      </p:sp>
    </p:spTree>
    <p:extLst>
      <p:ext uri="{BB962C8B-B14F-4D97-AF65-F5344CB8AC3E}">
        <p14:creationId xmlns="" xmlns:p14="http://schemas.microsoft.com/office/powerpoint/2010/main" val="7414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1476375" y="1196975"/>
            <a:ext cx="5975350" cy="43926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solidFill>
                  <a:srgbClr val="0000FF">
                    <a:alpha val="78038"/>
                  </a:srgbClr>
                </a:solidFill>
                <a:latin typeface="Impact"/>
              </a:rPr>
              <a:t>Спасибо за </a:t>
            </a:r>
          </a:p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solidFill>
                  <a:srgbClr val="0000FF">
                    <a:alpha val="78038"/>
                  </a:srgbClr>
                </a:solidFill>
                <a:latin typeface="Impact"/>
              </a:rPr>
              <a:t>внимание!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6534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 </a:t>
            </a:r>
            <a:r>
              <a:rPr lang="ru-RU" b="1" i="1" dirty="0"/>
              <a:t>Адаптация</a:t>
            </a:r>
            <a:r>
              <a:rPr lang="en-US" b="1" i="1" dirty="0"/>
              <a:t> </a:t>
            </a:r>
            <a:r>
              <a:rPr lang="ru-RU" i="1" dirty="0"/>
              <a:t> - это совокупность физиологических, психологических, социальных реакций, лежащих в основе приспособления организма, личности, и их систем к изменению окружающих условий жизни, направленных на создание предпосылок нормального функционирования в непривычных условиях обитания и деятельности.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76347"/>
            <a:ext cx="2909887" cy="432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413338"/>
            <a:ext cx="51844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Немаловажен и тот факт, что само по себе успешное трудовое и профессиональное самоопределение повышает адаптивность организма, является источником жизненной активности и позитивных тенденций в дальнейшем развитии личности и совершенствовании здоровья.</a:t>
            </a:r>
          </a:p>
        </p:txBody>
      </p:sp>
    </p:spTree>
    <p:extLst>
      <p:ext uri="{BB962C8B-B14F-4D97-AF65-F5344CB8AC3E}">
        <p14:creationId xmlns="" xmlns:p14="http://schemas.microsoft.com/office/powerpoint/2010/main" val="36876533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как приспособление человека к условиям социальной среды - предполагает: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адекватное восприятие окружающей действительности и самого себя;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адекватную систему отношений и общения с окружающими;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способность к труду, обучению, к организации досуга и отдыха;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способность к самообслуживанию и самоорганизации, 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взаимообслуживанию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коллективе;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изменчивость (адаптивность) поведения в соответствии с ролевыми ожиданиями других.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9109957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>
          <a:xfrm>
            <a:off x="636587" y="51926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Психологические трудности юношеского возраста</a:t>
            </a: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3" name="Group 27"/>
          <p:cNvGraphicFramePr>
            <a:graphicFrameLocks/>
          </p:cNvGraphicFramePr>
          <p:nvPr/>
        </p:nvGraphicFramePr>
        <p:xfrm>
          <a:off x="323528" y="1916832"/>
          <a:ext cx="8507413" cy="4708525"/>
        </p:xfrm>
        <a:graphic>
          <a:graphicData uri="http://schemas.openxmlformats.org/drawingml/2006/table">
            <a:tbl>
              <a:tblPr/>
              <a:tblGrid>
                <a:gridCol w="4700588"/>
                <a:gridCol w="3806825"/>
              </a:tblGrid>
              <a:tr h="1120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Психофизиологический уровень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Психологический уровень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Незавершенность физического развития.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Синдром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дисморфофобии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(физическая непривлекательность).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Неустойчивость эмоциональной сферы.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Высокий уровень личностной тревожности.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Задержка развития теоретического мышления.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Нереалистичность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воображения.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Несформированность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волевой сферы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индивидуальные </a:t>
            </a:r>
            <a:r>
              <a:rPr lang="en-US" dirty="0"/>
              <a:t> </a:t>
            </a:r>
            <a:r>
              <a:rPr lang="ru-RU" dirty="0" smtClean="0"/>
              <a:t>особенности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ru-RU" dirty="0"/>
              <a:t>учащихся</a:t>
            </a:r>
            <a:r>
              <a:rPr lang="en-US" dirty="0"/>
              <a:t> </a:t>
            </a:r>
            <a:r>
              <a:rPr lang="ru-RU" dirty="0"/>
              <a:t> в адаптационном процессе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адаптация в новом коллективе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адаптация к увеличившейся учебной нагрузке по определенному профилю, к новым требованиям учителей.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меняются критерии оценок, теряется статус ученика среди сверстников и подростку вновь приходится формировать представления о себе в глазах окружающих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личностном и межличностном уровнях возникают следующие проблемы</a:t>
            </a: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ru-RU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40200" y="1600200"/>
            <a:ext cx="5003800" cy="4924425"/>
          </a:xfrm>
          <a:prstGeom prst="rect">
            <a:avLst/>
          </a:prstGeom>
        </p:spPr>
        <p:txBody>
          <a:bodyPr/>
          <a:lstStyle/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проблема самосознания; </a:t>
            </a: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проблема личностного роста;</a:t>
            </a: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неадекватный уровень притязаний;</a:t>
            </a: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несформированность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жизненных планов;</a:t>
            </a: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несформированность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потребностей;</a:t>
            </a: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низкая социальная активность при стремлении к социальному одобрению и так далее 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84313"/>
            <a:ext cx="3668713" cy="475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all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Проблемы 10 класса.</a:t>
            </a:r>
          </a:p>
        </p:txBody>
      </p:sp>
      <p:pic>
        <p:nvPicPr>
          <p:cNvPr id="3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773238"/>
            <a:ext cx="4100512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980728"/>
            <a:ext cx="432048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современного Х класса важной является проблема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социально-психологической адаптации к новому коллективу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Сегодня редко кто продолжает обучение в 10 классе в том же классном коллективе, в котором учился раньше. Кто-то переходит в другую школу, гимназию, лицей. Кто-то в параллельный класс в своей же школе. Кто-то остается в своем классе, но сюда приходят новые ученики. Иными словами, классный коллектив часто оказывается совсем другим. А поскольку после 9 класса уходят из школы чаще всего слабоуспевающие ученики, то средний интеллектуальный уровень в старшей школе оказывается сравнительно высоким. В  результате бывший отличник может неожиданно для себя оказаться средним или даже слабым учеником.  А бывший «твердый четверочник» – неуспевающим. Родители не всегда задумываются об этом, почему вдруг их ребенок становится мрачным, подавленным или, напротив, злобным и агрессивным.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3384376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Другая нередко встречающаяся в 10 классе проблема – </a:t>
            </a:r>
            <a:r>
              <a:rPr lang="ru-RU" b="1" i="1" dirty="0" smtClean="0"/>
              <a:t>установка на продление моратория</a:t>
            </a:r>
            <a:r>
              <a:rPr lang="ru-RU" i="1" dirty="0" smtClean="0"/>
              <a:t>.</a:t>
            </a:r>
            <a:r>
              <a:rPr lang="ru-RU" dirty="0" smtClean="0"/>
              <a:t> После напряженного 9 класса с его заботами и проблемами завершения неполного среднего образования и перехода к новому этапу и в преддверии напряженного периода окончания полной средней школы и поступления в институт многие юноши и девушки «расслабляются», они как бы впадают в беззаботное детство: неожиданно на первый план выступает общение со сверстниками (как у подростков), снижается интерес к учебе, а повышается к спорту, досугу и всему, что – не учеба и не работа</a:t>
            </a:r>
          </a:p>
        </p:txBody>
      </p:sp>
      <p:pic>
        <p:nvPicPr>
          <p:cNvPr id="3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888" y="333375"/>
            <a:ext cx="431482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/>
              <a:t>Дезадаптация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3" y="1052736"/>
            <a:ext cx="88216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</a:t>
            </a:r>
            <a:r>
              <a:rPr lang="en-US" dirty="0"/>
              <a:t> </a:t>
            </a:r>
            <a:r>
              <a:rPr lang="ru-RU" dirty="0"/>
              <a:t>учащийся</a:t>
            </a:r>
            <a:r>
              <a:rPr lang="en-US" dirty="0"/>
              <a:t> </a:t>
            </a:r>
            <a:r>
              <a:rPr lang="ru-RU" dirty="0"/>
              <a:t> становится недисциплинированным, </a:t>
            </a:r>
          </a:p>
          <a:p>
            <a:r>
              <a:rPr lang="ru-RU" dirty="0" smtClean="0"/>
              <a:t>2.невнимательным</a:t>
            </a:r>
            <a:r>
              <a:rPr lang="ru-RU" dirty="0"/>
              <a:t>, безответственным, 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ru-RU" dirty="0" smtClean="0"/>
              <a:t>отстает </a:t>
            </a:r>
            <a:r>
              <a:rPr lang="ru-RU" dirty="0"/>
              <a:t>в учебе, 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ru-RU" dirty="0" smtClean="0"/>
              <a:t>быстро </a:t>
            </a:r>
            <a:r>
              <a:rPr lang="ru-RU" dirty="0"/>
              <a:t>утомляется и просто не хочет идти в школу. </a:t>
            </a:r>
            <a:endParaRPr lang="ru-RU" dirty="0" smtClean="0"/>
          </a:p>
          <a:p>
            <a:r>
              <a:rPr lang="ru-RU" dirty="0" smtClean="0"/>
              <a:t>Дети</a:t>
            </a:r>
            <a:r>
              <a:rPr lang="ru-RU" dirty="0"/>
              <a:t>, систематически ослабленные, являются наиболее подверженными </a:t>
            </a:r>
            <a:r>
              <a:rPr lang="ru-RU" dirty="0" err="1"/>
              <a:t>дезадаптации</a:t>
            </a:r>
            <a:r>
              <a:rPr lang="ru-RU" dirty="0"/>
              <a:t>. И, конечно же, невозможно говорить об адекватном восприятии подростком окружающей действительности через призму собственной </a:t>
            </a:r>
          </a:p>
          <a:p>
            <a:r>
              <a:rPr lang="ru-RU" dirty="0"/>
              <a:t>тревожности, об адекватной системе </a:t>
            </a:r>
            <a:r>
              <a:rPr lang="ru-RU" dirty="0" smtClean="0"/>
              <a:t>отношений </a:t>
            </a:r>
            <a:r>
              <a:rPr lang="ru-RU" dirty="0"/>
              <a:t>и общения с одноклассниками и учителями.</a:t>
            </a:r>
          </a:p>
          <a:p>
            <a:r>
              <a:rPr lang="ru-RU" dirty="0"/>
              <a:t>Все это усложняет сам учебный процесс, продуктивная работа на уроке становится проблематичной. Даже потенциальный отличник может превратиться в отстающего и прогульщика.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53136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460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358</TotalTime>
  <Words>1264</Words>
  <Application>Microsoft Office PowerPoint</Application>
  <PresentationFormat>Экран (4:3)</PresentationFormat>
  <Paragraphs>175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Психолого-педагогическое сопровождение адаптации учащихся 10-го класса к новой ситуации обучения  </vt:lpstr>
      <vt:lpstr>Слайд 2</vt:lpstr>
      <vt:lpstr>Слайд 3</vt:lpstr>
      <vt:lpstr>Слайд 4</vt:lpstr>
      <vt:lpstr> индивидуальные  особенности  учащихся  в адаптационном процессе. </vt:lpstr>
      <vt:lpstr>Слайд 6</vt:lpstr>
      <vt:lpstr>Слайд 7</vt:lpstr>
      <vt:lpstr>Слайд 8</vt:lpstr>
      <vt:lpstr>Дезадаптация</vt:lpstr>
      <vt:lpstr>Психолого-педагогическое сопровождение</vt:lpstr>
      <vt:lpstr>Тревожность.</vt:lpstr>
      <vt:lpstr>Тест школьной тревожности ФИЛЛИПСА</vt:lpstr>
      <vt:lpstr> Диагностика самочувствия, активности, настроения ОПРОСНИК САН. </vt:lpstr>
      <vt:lpstr>Диагностика школьной мотивации.  </vt:lpstr>
      <vt:lpstr> Диагностика состояния психологического климата в коллективе.  </vt:lpstr>
      <vt:lpstr>Анализ результатов диагностики</vt:lpstr>
      <vt:lpstr>Выводы и рекомендации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адаптации учащихся 10-го класса к новой ситуации обучения  </dc:title>
  <dc:creator>Наташа</dc:creator>
  <cp:lastModifiedBy>Татьяна Леонидовна</cp:lastModifiedBy>
  <cp:revision>30</cp:revision>
  <dcterms:created xsi:type="dcterms:W3CDTF">2013-10-24T14:39:12Z</dcterms:created>
  <dcterms:modified xsi:type="dcterms:W3CDTF">2013-10-30T09:02:40Z</dcterms:modified>
</cp:coreProperties>
</file>