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2" r:id="rId4"/>
    <p:sldId id="263" r:id="rId5"/>
    <p:sldId id="265" r:id="rId6"/>
    <p:sldId id="266" r:id="rId7"/>
    <p:sldId id="268" r:id="rId8"/>
    <p:sldId id="270" r:id="rId9"/>
    <p:sldId id="271" r:id="rId10"/>
    <p:sldId id="273" r:id="rId11"/>
    <p:sldId id="275" r:id="rId12"/>
    <p:sldId id="27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11.01.2015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11.01.2015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11.01.2015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11.01.2015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11.01.2015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11.01.2015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yandex.ru/images/search?source=wiz&amp;img_url=http://static.newsland.com/news_images/605/605913.png&amp;uinfo=sw-1366-sh-768-ww-1349-wh-643-pd-1-wp-16x9_1366x768&amp;_=1416329614213&amp;viewport=wide&amp;p=4&amp;text=%D0%BA%D0%BE%D0%BD%D0%B2%D0%B5%D0%BA%D1%86%D0%B8%D1%8F%20%D0%BF%D1%80%D0%B0%D0%B2%20%D1%80%D0%B5%D0%B1%D0%B5%D0%BD%D0%BA%D0%B0%20%D0%B2%20%D0%BA%D0%B0%D1%80%D1%82%D0%B8%D0%BD%D0%BA%D0%B0%D1%85&amp;noreask=1&amp;pos=139&amp;rpt=simage&amp;lr=194&amp;pin=1"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yandex.ru/images/search?source=wiz&amp;img_url=http://files.pravovaya-podderzhka.webnode.ru/200000007-788a77a7fd/zakon.png&amp;uinfo=sw-1366-sh-768-ww-1349-wh-643-pd-1-wp-16x9_1366x768&amp;_=1416329744133&amp;viewport=wide&amp;p=6&amp;text=%D0%BA%D0%BE%D0%BD%D0%B2%D0%B5%D0%BA%D1%86%D0%B8%D1%8F%20%D0%BF%D1%80%D0%B0%D0%B2%20%D1%80%D0%B5%D0%B1%D0%B5%D0%BD%D0%BA%D0%B0%20%D0%B2%20%D0%BA%D0%B0%D1%80%D1%82%D0%B8%D0%BD%D0%BA%D0%B0%D1%85&amp;noreask=1&amp;pos=207&amp;rpt=simage&amp;lr=194&amp;pin=1"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andex.ru/images/search?source=wiz&amp;img_url=http://ds15-ros.edu.yar.ru/usloviya_obrazovaniya/e11597a5e5f4b9193045ad163033643488513887.preview_w440_h311.jpg&amp;uinfo=sw-1366-sh-768-ww-1349-wh-643-pd-1-wp-16x9_1366x768&amp;_=1416329288106&amp;viewport=wide&amp;p=1&amp;text=%D0%BA%D0%BE%D0%BD%D0%B2%D0%B5%D0%BA%D1%86%D0%B8%D1%8F%20%D0%BF%D1%80%D0%B0%D0%B2%20%D1%80%D0%B5%D0%B1%D0%B5%D0%BD%D0%BA%D0%B0%20%D0%B2%20%D0%BA%D0%B0%D1%80%D1%82%D0%B8%D0%BD%D0%BA%D0%B0%D1%85&amp;noreask=1&amp;pos=57&amp;rpt=simage&amp;lr=194&amp;pin=1"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75000"/>
            </a:schemeClr>
          </a:solidFill>
        </p:spPr>
        <p:txBody>
          <a:bodyPr/>
          <a:lstStyle/>
          <a:p>
            <a:pPr algn="ctr"/>
            <a:r>
              <a:rPr lang="ru-RU" dirty="0" smtClean="0"/>
              <a:t>Права ребенка</a:t>
            </a:r>
            <a:endParaRPr lang="ru-RU" dirty="0"/>
          </a:p>
        </p:txBody>
      </p:sp>
      <p:pic>
        <p:nvPicPr>
          <p:cNvPr id="3" name="Рисунок 2" descr="Иван Яворский"/>
          <p:cNvPicPr/>
          <p:nvPr/>
        </p:nvPicPr>
        <p:blipFill>
          <a:blip r:embed="rId2"/>
          <a:srcRect/>
          <a:stretch>
            <a:fillRect/>
          </a:stretch>
        </p:blipFill>
        <p:spPr bwMode="auto">
          <a:xfrm>
            <a:off x="2285984" y="1785926"/>
            <a:ext cx="4804016" cy="4513703"/>
          </a:xfrm>
          <a:prstGeom prst="rect">
            <a:avLst/>
          </a:prstGeom>
          <a:noFill/>
          <a:ln w="9525">
            <a:noFill/>
            <a:miter lim="800000"/>
            <a:headEnd/>
            <a:tailEnd/>
          </a:ln>
        </p:spPr>
      </p:pic>
    </p:spTree>
    <p:extLst>
      <p:ext uri="{BB962C8B-B14F-4D97-AF65-F5344CB8AC3E}">
        <p14:creationId xmlns="" xmlns:p14="http://schemas.microsoft.com/office/powerpoint/2010/main" val="317512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7931224" cy="3143272"/>
          </a:xfrm>
          <a:solidFill>
            <a:srgbClr val="7030A0"/>
          </a:solidFill>
        </p:spPr>
        <p:txBody>
          <a:bodyPr>
            <a:noAutofit/>
          </a:bodyPr>
          <a:lstStyle/>
          <a:p>
            <a:pPr algn="just"/>
            <a:r>
              <a:rPr lang="ru-RU" sz="2200" dirty="0" smtClean="0">
                <a:effectLst/>
                <a:latin typeface="Times New Roman" panose="02020603050405020304" pitchFamily="18" charset="0"/>
                <a:cs typeface="Times New Roman" panose="02020603050405020304" pitchFamily="18" charset="0"/>
              </a:rPr>
              <a:t>Жестокое </a:t>
            </a:r>
            <a:r>
              <a:rPr lang="ru-RU" sz="2200" dirty="0">
                <a:effectLst/>
                <a:latin typeface="Times New Roman" panose="02020603050405020304" pitchFamily="18" charset="0"/>
                <a:cs typeface="Times New Roman" panose="02020603050405020304" pitchFamily="18" charset="0"/>
              </a:rPr>
              <a:t>обращение с детьми (</a:t>
            </a:r>
            <a:r>
              <a:rPr lang="ru-RU" sz="2200" dirty="0" err="1">
                <a:effectLst/>
                <a:latin typeface="Times New Roman" panose="02020603050405020304" pitchFamily="18" charset="0"/>
                <a:cs typeface="Times New Roman" panose="02020603050405020304" pitchFamily="18" charset="0"/>
              </a:rPr>
              <a:t>child</a:t>
            </a:r>
            <a:r>
              <a:rPr lang="ru-RU" sz="2200" dirty="0">
                <a:effectLst/>
                <a:latin typeface="Times New Roman" panose="02020603050405020304" pitchFamily="18" charset="0"/>
                <a:cs typeface="Times New Roman" panose="02020603050405020304" pitchFamily="18" charset="0"/>
              </a:rPr>
              <a:t> </a:t>
            </a:r>
            <a:r>
              <a:rPr lang="ru-RU" sz="2200" dirty="0" err="1">
                <a:effectLst/>
                <a:latin typeface="Times New Roman" panose="02020603050405020304" pitchFamily="18" charset="0"/>
                <a:cs typeface="Times New Roman" panose="02020603050405020304" pitchFamily="18" charset="0"/>
              </a:rPr>
              <a:t>abuse</a:t>
            </a:r>
            <a:r>
              <a:rPr lang="ru-RU" sz="2200" dirty="0">
                <a:effectLst/>
                <a:latin typeface="Times New Roman" panose="02020603050405020304" pitchFamily="18" charset="0"/>
                <a:cs typeface="Times New Roman" panose="02020603050405020304" pitchFamily="18" charset="0"/>
              </a:rPr>
              <a:t>). Одной из глобальных проблем в области защиты прав детей признается проблема жестокого обращения с детьми. Под жестоким обращением понимаются «все формы физического или психического насилия, причинение побоев или нанесение оскорблений, невнимательное, небрежное или жестокое обращение, эксплуатация, включая сексуальные посягательства на ребенка». Насилие имеет четыре основные формы : физическое, сексуальное, психическое, социальное. </a:t>
            </a:r>
            <a:endParaRPr lang="ru-RU" sz="2200" dirty="0">
              <a:latin typeface="Times New Roman" panose="02020603050405020304" pitchFamily="18" charset="0"/>
              <a:cs typeface="Times New Roman" panose="02020603050405020304" pitchFamily="18" charset="0"/>
            </a:endParaRPr>
          </a:p>
        </p:txBody>
      </p:sp>
      <p:pic>
        <p:nvPicPr>
          <p:cNvPr id="5" name="Объект 4" descr="http://im3-tub-ru.yandex.net/i?id=02b0e7e8921307803d007d3c0e5e9eec-50-144&amp;n=21">
            <a:hlinkClick r:id="rId2"/>
          </p:cNvPr>
          <p:cNvPicPr>
            <a:picLocks noGrp="1"/>
          </p:cNvPicPr>
          <p:nvPr>
            <p:ph sz="half" idx="1"/>
          </p:nvPr>
        </p:nvPicPr>
        <p:blipFill>
          <a:blip r:embed="rId3"/>
          <a:srcRect/>
          <a:stretch>
            <a:fillRect/>
          </a:stretch>
        </p:blipFill>
        <p:spPr bwMode="auto">
          <a:xfrm>
            <a:off x="928662" y="3714752"/>
            <a:ext cx="2928958" cy="2876330"/>
          </a:xfrm>
          <a:prstGeom prst="rect">
            <a:avLst/>
          </a:prstGeom>
          <a:noFill/>
          <a:ln w="9525">
            <a:noFill/>
            <a:miter lim="800000"/>
            <a:headEnd/>
            <a:tailEnd/>
          </a:ln>
        </p:spPr>
      </p:pic>
      <p:pic>
        <p:nvPicPr>
          <p:cNvPr id="6" name="Объект 5" descr="Знакомимся с конвенцией о правах ребенка"/>
          <p:cNvPicPr>
            <a:picLocks noGrp="1"/>
          </p:cNvPicPr>
          <p:nvPr>
            <p:ph sz="half" idx="2"/>
          </p:nvPr>
        </p:nvPicPr>
        <p:blipFill>
          <a:blip r:embed="rId4"/>
          <a:srcRect/>
          <a:stretch>
            <a:fillRect/>
          </a:stretch>
        </p:blipFill>
        <p:spPr bwMode="auto">
          <a:xfrm>
            <a:off x="4643438" y="3786190"/>
            <a:ext cx="3744416" cy="2808312"/>
          </a:xfrm>
          <a:prstGeom prst="rect">
            <a:avLst/>
          </a:prstGeom>
          <a:noFill/>
          <a:ln w="9525">
            <a:noFill/>
            <a:miter lim="800000"/>
            <a:headEnd/>
            <a:tailEnd/>
          </a:ln>
        </p:spPr>
      </p:pic>
    </p:spTree>
    <p:extLst>
      <p:ext uri="{BB962C8B-B14F-4D97-AF65-F5344CB8AC3E}">
        <p14:creationId xmlns="" xmlns:p14="http://schemas.microsoft.com/office/powerpoint/2010/main" val="240042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24" y="714356"/>
            <a:ext cx="7523231" cy="5645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570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90000"/>
            </a:schemeClr>
          </a:solidFill>
        </p:spPr>
        <p:txBody>
          <a:bodyPr/>
          <a:lstStyle/>
          <a:p>
            <a:r>
              <a:rPr lang="ru-RU" dirty="0" smtClean="0"/>
              <a:t>Презентация «Права ребенка»</a:t>
            </a:r>
            <a:endParaRPr lang="ru-RU" dirty="0"/>
          </a:p>
        </p:txBody>
      </p:sp>
      <p:sp>
        <p:nvSpPr>
          <p:cNvPr id="3" name="Текст 2"/>
          <p:cNvSpPr>
            <a:spLocks noGrp="1"/>
          </p:cNvSpPr>
          <p:nvPr>
            <p:ph type="body" idx="1"/>
          </p:nvPr>
        </p:nvSpPr>
        <p:spPr>
          <a:solidFill>
            <a:srgbClr val="00B050"/>
          </a:solidFill>
        </p:spPr>
        <p:txBody>
          <a:bodyPr/>
          <a:lstStyle/>
          <a:p>
            <a:pPr algn="ctr"/>
            <a:r>
              <a:rPr lang="ru-RU" dirty="0" smtClean="0"/>
              <a:t>Подготовил 5 «Г» класс</a:t>
            </a:r>
          </a:p>
          <a:p>
            <a:pPr algn="ctr"/>
            <a:r>
              <a:rPr lang="ru-RU" dirty="0" smtClean="0"/>
              <a:t>Классный руководитель: </a:t>
            </a:r>
            <a:r>
              <a:rPr lang="ru-RU" dirty="0" err="1"/>
              <a:t>Г</a:t>
            </a:r>
            <a:r>
              <a:rPr lang="ru-RU" dirty="0" err="1" smtClean="0"/>
              <a:t>араева</a:t>
            </a:r>
            <a:r>
              <a:rPr lang="ru-RU" dirty="0" smtClean="0"/>
              <a:t> А.Ш.</a:t>
            </a:r>
            <a:endParaRPr lang="ru-RU" dirty="0"/>
          </a:p>
        </p:txBody>
      </p:sp>
    </p:spTree>
    <p:extLst>
      <p:ext uri="{BB962C8B-B14F-4D97-AF65-F5344CB8AC3E}">
        <p14:creationId xmlns="" xmlns:p14="http://schemas.microsoft.com/office/powerpoint/2010/main" val="238010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643446"/>
            <a:ext cx="8143932" cy="1785104"/>
          </a:xfrm>
          <a:prstGeom prst="rect">
            <a:avLst/>
          </a:prstGeom>
          <a:solidFill>
            <a:schemeClr val="accent6">
              <a:lumMod val="75000"/>
            </a:schemeClr>
          </a:solidFill>
        </p:spPr>
        <p:txBody>
          <a:bodyPr wrap="square">
            <a:spAutoFit/>
          </a:bodyPr>
          <a:lstStyle/>
          <a:p>
            <a:pPr algn="just"/>
            <a:r>
              <a:rPr lang="ru-RU" sz="2200" dirty="0">
                <a:latin typeface="Times New Roman" panose="02020603050405020304" pitchFamily="18" charset="0"/>
                <a:cs typeface="Times New Roman" panose="02020603050405020304" pitchFamily="18" charset="0"/>
              </a:rPr>
              <a:t>Ты живешь в семье, у тебя такие заботливые родители, такой уютный дом. Если же постучится к тебе беда, вспомни, что тебя защищает Конвенция о правах ребенка, а вместе с ней – самая главная в мире организация – ООН (Организация Объединенных Наций) </a:t>
            </a:r>
          </a:p>
        </p:txBody>
      </p:sp>
      <p:pic>
        <p:nvPicPr>
          <p:cNvPr id="3" name="Рисунок 2" descr="Подробно"/>
          <p:cNvPicPr/>
          <p:nvPr/>
        </p:nvPicPr>
        <p:blipFill>
          <a:blip r:embed="rId2"/>
          <a:srcRect/>
          <a:stretch>
            <a:fillRect/>
          </a:stretch>
        </p:blipFill>
        <p:spPr bwMode="auto">
          <a:xfrm>
            <a:off x="1571604" y="357166"/>
            <a:ext cx="6124670" cy="4109586"/>
          </a:xfrm>
          <a:prstGeom prst="rect">
            <a:avLst/>
          </a:prstGeom>
          <a:noFill/>
          <a:ln w="9525">
            <a:noFill/>
            <a:miter lim="800000"/>
            <a:headEnd/>
            <a:tailEnd/>
          </a:ln>
        </p:spPr>
      </p:pic>
    </p:spTree>
    <p:extLst>
      <p:ext uri="{BB962C8B-B14F-4D97-AF65-F5344CB8AC3E}">
        <p14:creationId xmlns="" xmlns:p14="http://schemas.microsoft.com/office/powerpoint/2010/main" val="85511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85728"/>
            <a:ext cx="5089768" cy="480994"/>
          </a:xfrm>
          <a:solidFill>
            <a:schemeClr val="accent6">
              <a:lumMod val="75000"/>
            </a:schemeClr>
          </a:solidFill>
        </p:spPr>
        <p:txBody>
          <a:bodyPr>
            <a:normAutofit/>
          </a:bodyPr>
          <a:lstStyle/>
          <a:p>
            <a:pPr algn="ctr"/>
            <a:r>
              <a:rPr lang="ru-RU" sz="2300" dirty="0" smtClean="0">
                <a:latin typeface="Times New Roman" pitchFamily="18" charset="0"/>
                <a:cs typeface="Times New Roman" pitchFamily="18" charset="0"/>
              </a:rPr>
              <a:t>Запомни:</a:t>
            </a:r>
            <a:endParaRPr lang="ru-RU" sz="2300" dirty="0">
              <a:latin typeface="Times New Roman" pitchFamily="18" charset="0"/>
              <a:cs typeface="Times New Roman" pitchFamily="18" charset="0"/>
            </a:endParaRPr>
          </a:p>
        </p:txBody>
      </p:sp>
      <p:sp>
        <p:nvSpPr>
          <p:cNvPr id="3" name="Текст 2"/>
          <p:cNvSpPr>
            <a:spLocks noGrp="1"/>
          </p:cNvSpPr>
          <p:nvPr>
            <p:ph type="body" idx="2"/>
          </p:nvPr>
        </p:nvSpPr>
        <p:spPr>
          <a:xfrm>
            <a:off x="285720" y="928670"/>
            <a:ext cx="8570388" cy="1714512"/>
          </a:xfrm>
          <a:solidFill>
            <a:schemeClr val="accent3">
              <a:lumMod val="75000"/>
            </a:schemeClr>
          </a:solidFill>
        </p:spPr>
        <p:txBody>
          <a:bodyPr>
            <a:normAutofit fontScale="85000" lnSpcReduction="20000"/>
          </a:bodyPr>
          <a:lstStyle/>
          <a:p>
            <a:pPr algn="just"/>
            <a:r>
              <a:rPr lang="ru-RU" sz="2600" dirty="0">
                <a:latin typeface="Times New Roman" pitchFamily="18" charset="0"/>
                <a:cs typeface="Times New Roman" pitchFamily="18" charset="0"/>
              </a:rPr>
              <a:t>ПРАВА РЕБЕНКА (</a:t>
            </a:r>
            <a:r>
              <a:rPr lang="ru-RU" sz="2600" dirty="0" err="1">
                <a:latin typeface="Times New Roman" pitchFamily="18" charset="0"/>
                <a:cs typeface="Times New Roman" pitchFamily="18" charset="0"/>
              </a:rPr>
              <a:t>Rights</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of</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children</a:t>
            </a:r>
            <a:r>
              <a:rPr lang="ru-RU" sz="2600" dirty="0">
                <a:latin typeface="Times New Roman" pitchFamily="18" charset="0"/>
                <a:cs typeface="Times New Roman" pitchFamily="18" charset="0"/>
              </a:rPr>
              <a:t>) – это те права и свободы, которыми должен обладать каждый ребенок (ребенком признается каждый человек до 18 лет) вне зависимости от каких-либо различий: расы, пола, языка, религии, места рождения, национального или социального происхождения, имущественного, сословного или иного положения.</a:t>
            </a:r>
          </a:p>
          <a:p>
            <a:pPr algn="just"/>
            <a:endParaRPr lang="ru-RU" dirty="0"/>
          </a:p>
        </p:txBody>
      </p:sp>
      <p:pic>
        <p:nvPicPr>
          <p:cNvPr id="5" name="Объект 4" descr="Блог Радимы Руслановны - Портал профессионального образования Чеченской республики"/>
          <p:cNvPicPr>
            <a:picLocks noGrp="1"/>
          </p:cNvPicPr>
          <p:nvPr>
            <p:ph sz="half" idx="1"/>
          </p:nvPr>
        </p:nvPicPr>
        <p:blipFill>
          <a:blip r:embed="rId2"/>
          <a:srcRect/>
          <a:stretch>
            <a:fillRect/>
          </a:stretch>
        </p:blipFill>
        <p:spPr bwMode="auto">
          <a:xfrm>
            <a:off x="2571736" y="2714620"/>
            <a:ext cx="4009355" cy="3978275"/>
          </a:xfrm>
          <a:prstGeom prst="rect">
            <a:avLst/>
          </a:prstGeom>
          <a:noFill/>
          <a:ln w="9525">
            <a:noFill/>
            <a:miter lim="800000"/>
            <a:headEnd/>
            <a:tailEnd/>
          </a:ln>
        </p:spPr>
      </p:pic>
    </p:spTree>
    <p:extLst>
      <p:ext uri="{BB962C8B-B14F-4D97-AF65-F5344CB8AC3E}">
        <p14:creationId xmlns="" xmlns:p14="http://schemas.microsoft.com/office/powerpoint/2010/main" val="196214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14348" y="4572008"/>
            <a:ext cx="7772400" cy="1992854"/>
          </a:xfrm>
          <a:solidFill>
            <a:srgbClr val="00B0F0"/>
          </a:solidFill>
        </p:spPr>
        <p:txBody>
          <a:bodyPr>
            <a:normAutofit lnSpcReduction="10000"/>
          </a:bodyPr>
          <a:lstStyle/>
          <a:p>
            <a:pPr algn="just"/>
            <a:r>
              <a:rPr lang="ru-RU" sz="2200" dirty="0">
                <a:latin typeface="Times New Roman" pitchFamily="18" charset="0"/>
                <a:cs typeface="Times New Roman" pitchFamily="18" charset="0"/>
              </a:rPr>
              <a:t>Для гармоничного развития личности ребенок должен расти в атмосфере любви и добра, в семье, среди близких и любящих людей. Задача взрослых – помочь ребенку подготовиться к самостоятельной жизни, стать полноправным членом общества, создать ребенку условия для нормального физического и интеллектуального развития.</a:t>
            </a:r>
          </a:p>
          <a:p>
            <a:pPr algn="ctr"/>
            <a:endParaRPr lang="ru-RU" dirty="0"/>
          </a:p>
        </p:txBody>
      </p:sp>
      <p:pic>
        <p:nvPicPr>
          <p:cNvPr id="4" name="Рисунок 3" descr="Конвенция о правах ребенка конвенция принята единогласно Генеральной Ассамблеей ООН 20 ноября 1989 года и открыта для подписания"/>
          <p:cNvPicPr/>
          <p:nvPr/>
        </p:nvPicPr>
        <p:blipFill>
          <a:blip r:embed="rId2"/>
          <a:srcRect/>
          <a:stretch>
            <a:fillRect/>
          </a:stretch>
        </p:blipFill>
        <p:spPr bwMode="auto">
          <a:xfrm>
            <a:off x="785786" y="357166"/>
            <a:ext cx="7500990" cy="3929090"/>
          </a:xfrm>
          <a:prstGeom prst="rect">
            <a:avLst/>
          </a:prstGeom>
          <a:noFill/>
          <a:ln w="9525">
            <a:noFill/>
            <a:miter lim="800000"/>
            <a:headEnd/>
            <a:tailEnd/>
          </a:ln>
        </p:spPr>
      </p:pic>
    </p:spTree>
    <p:extLst>
      <p:ext uri="{BB962C8B-B14F-4D97-AF65-F5344CB8AC3E}">
        <p14:creationId xmlns="" xmlns:p14="http://schemas.microsoft.com/office/powerpoint/2010/main" val="6121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57158" y="3500438"/>
            <a:ext cx="8286808" cy="3071834"/>
          </a:xfrm>
          <a:solidFill>
            <a:schemeClr val="accent1"/>
          </a:solidFill>
        </p:spPr>
        <p:txBody>
          <a:bodyPr>
            <a:noAutofit/>
          </a:bodyPr>
          <a:lstStyle/>
          <a:p>
            <a:pPr algn="just"/>
            <a:r>
              <a:rPr lang="ru-RU" sz="2200" dirty="0">
                <a:latin typeface="Times New Roman" panose="02020603050405020304" pitchFamily="18" charset="0"/>
                <a:cs typeface="Times New Roman" panose="02020603050405020304" pitchFamily="18" charset="0"/>
              </a:rPr>
              <a:t>Права детей в России. Сегодня в России права детей регулируются следующими основными законами: – Конституция Российской Федерации. – Семейный кодекс Российской Федерации. – Основы законодательства Российской Федерации об охране здоровья граждан. – Федеральный закон об образовании. – Закон об основных гарантиях прав ребенка в Российской Федерации. – Закон о дополнительных гарантиях социальной защиты детей- сирот и детей, оставшихся без попечения родителей. – Закон о социальной защите инвалидов в Российской Федерации. </a:t>
            </a:r>
          </a:p>
          <a:p>
            <a:endParaRPr lang="ru-RU" sz="1600" dirty="0"/>
          </a:p>
        </p:txBody>
      </p:sp>
      <p:pic>
        <p:nvPicPr>
          <p:cNvPr id="5" name="Рисунок 4" descr="http://im2-tub-ru.yandex.net/i?id=a3b696d43867d8eb424a98caf1c28335-99-144&amp;n=21">
            <a:hlinkClick r:id="rId2"/>
          </p:cNvPr>
          <p:cNvPicPr/>
          <p:nvPr/>
        </p:nvPicPr>
        <p:blipFill>
          <a:blip r:embed="rId3"/>
          <a:srcRect/>
          <a:stretch>
            <a:fillRect/>
          </a:stretch>
        </p:blipFill>
        <p:spPr bwMode="auto">
          <a:xfrm>
            <a:off x="2357422" y="285728"/>
            <a:ext cx="4230231" cy="2948907"/>
          </a:xfrm>
          <a:prstGeom prst="rect">
            <a:avLst/>
          </a:prstGeom>
          <a:noFill/>
          <a:ln w="9525">
            <a:noFill/>
            <a:miter lim="800000"/>
            <a:headEnd/>
            <a:tailEnd/>
          </a:ln>
        </p:spPr>
      </p:pic>
    </p:spTree>
    <p:extLst>
      <p:ext uri="{BB962C8B-B14F-4D97-AF65-F5344CB8AC3E}">
        <p14:creationId xmlns="" xmlns:p14="http://schemas.microsoft.com/office/powerpoint/2010/main" val="186382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368190412"/>
              </p:ext>
            </p:extLst>
          </p:nvPr>
        </p:nvGraphicFramePr>
        <p:xfrm>
          <a:off x="428596" y="428604"/>
          <a:ext cx="8373616" cy="6000792"/>
        </p:xfrm>
        <a:graphic>
          <a:graphicData uri="http://schemas.openxmlformats.org/drawingml/2006/table">
            <a:tbl>
              <a:tblPr firstRow="1" firstCol="1" bandRow="1">
                <a:tableStyleId>{5C22544A-7EE6-4342-B048-85BDC9FD1C3A}</a:tableStyleId>
              </a:tblPr>
              <a:tblGrid>
                <a:gridCol w="8373616"/>
              </a:tblGrid>
              <a:tr h="600079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2000" b="1" dirty="0">
                          <a:effectLst/>
                          <a:latin typeface="Times New Roman" panose="02020603050405020304" pitchFamily="18" charset="0"/>
                          <a:cs typeface="Times New Roman" panose="02020603050405020304" pitchFamily="18" charset="0"/>
                        </a:rPr>
                        <a:t>В соответствии основным принципом защиты прав детей : </a:t>
                      </a:r>
                      <a:endParaRPr lang="ru-RU" sz="2000" b="1" dirty="0" smtClean="0">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15000"/>
                        </a:lnSpc>
                        <a:spcBef>
                          <a:spcPts val="0"/>
                        </a:spcBef>
                        <a:spcAft>
                          <a:spcPts val="0"/>
                        </a:spcAft>
                        <a:buClrTx/>
                        <a:buSzTx/>
                        <a:buFontTx/>
                        <a:buAutoNum type="arabicPeriod"/>
                        <a:tabLst/>
                        <a:defRPr/>
                      </a:pPr>
                      <a:r>
                        <a:rPr lang="ru-RU" sz="2000" b="1" dirty="0" smtClean="0">
                          <a:effectLst/>
                          <a:latin typeface="Times New Roman" panose="02020603050405020304" pitchFamily="18" charset="0"/>
                          <a:cs typeface="Times New Roman" panose="02020603050405020304" pitchFamily="18" charset="0"/>
                        </a:rPr>
                        <a:t>Ребенок </a:t>
                      </a:r>
                      <a:r>
                        <a:rPr lang="ru-RU" sz="2000" b="1" dirty="0">
                          <a:effectLst/>
                          <a:latin typeface="Times New Roman" panose="02020603050405020304" pitchFamily="18" charset="0"/>
                          <a:cs typeface="Times New Roman" panose="02020603050405020304" pitchFamily="18" charset="0"/>
                        </a:rPr>
                        <a:t>имеет право на жизнь и здоровое развитие. </a:t>
                      </a:r>
                      <a:endParaRPr lang="ru-RU" sz="2000" b="1" dirty="0" smtClean="0">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15000"/>
                        </a:lnSpc>
                        <a:spcBef>
                          <a:spcPts val="0"/>
                        </a:spcBef>
                        <a:spcAft>
                          <a:spcPts val="0"/>
                        </a:spcAft>
                        <a:buClrTx/>
                        <a:buSzTx/>
                        <a:buFontTx/>
                        <a:buAutoNum type="arabicPeriod"/>
                        <a:tabLst/>
                        <a:defRPr/>
                      </a:pPr>
                      <a:r>
                        <a:rPr lang="ru-RU" sz="2000" b="1" dirty="0" smtClean="0">
                          <a:effectLst/>
                          <a:latin typeface="Times New Roman" panose="02020603050405020304" pitchFamily="18" charset="0"/>
                          <a:cs typeface="Times New Roman" panose="02020603050405020304" pitchFamily="18" charset="0"/>
                        </a:rPr>
                        <a:t>Ребенок </a:t>
                      </a:r>
                      <a:r>
                        <a:rPr lang="ru-RU" sz="2000" b="1" dirty="0">
                          <a:effectLst/>
                          <a:latin typeface="Times New Roman" panose="02020603050405020304" pitchFamily="18" charset="0"/>
                          <a:cs typeface="Times New Roman" panose="02020603050405020304" pitchFamily="18" charset="0"/>
                        </a:rPr>
                        <a:t>имеет право на сохранение своей индивидуальности, включая гражданство, имя и семейные связи. </a:t>
                      </a:r>
                      <a:endParaRPr lang="ru-RU" sz="2000" b="1" dirty="0" smtClean="0">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15000"/>
                        </a:lnSpc>
                        <a:spcBef>
                          <a:spcPts val="0"/>
                        </a:spcBef>
                        <a:spcAft>
                          <a:spcPts val="0"/>
                        </a:spcAft>
                        <a:buClrTx/>
                        <a:buSzTx/>
                        <a:buFontTx/>
                        <a:buAutoNum type="arabicPeriod"/>
                        <a:tabLst/>
                        <a:defRPr/>
                      </a:pPr>
                      <a:r>
                        <a:rPr lang="ru-RU" sz="2000" b="1" dirty="0" smtClean="0">
                          <a:effectLst/>
                          <a:latin typeface="Times New Roman" panose="02020603050405020304" pitchFamily="18" charset="0"/>
                          <a:cs typeface="Times New Roman" panose="02020603050405020304" pitchFamily="18" charset="0"/>
                        </a:rPr>
                        <a:t>Ребенок </a:t>
                      </a:r>
                      <a:r>
                        <a:rPr lang="ru-RU" sz="2000" b="1" dirty="0">
                          <a:effectLst/>
                          <a:latin typeface="Times New Roman" panose="02020603050405020304" pitchFamily="18" charset="0"/>
                          <a:cs typeface="Times New Roman" panose="02020603050405020304" pitchFamily="18" charset="0"/>
                        </a:rPr>
                        <a:t>имеет право на свободу личности, свободу мысли, совести и религии. Это право включает в себя свободу выражать свое мнение в устной, письменной или печатной форме, в форме произведений искусства или с помощью других средств по выбору ребенка</a:t>
                      </a:r>
                      <a:r>
                        <a:rPr lang="ru-RU" sz="2000" b="1" dirty="0" smtClean="0">
                          <a:effectLst/>
                          <a:latin typeface="Times New Roman" panose="02020603050405020304" pitchFamily="18" charset="0"/>
                          <a:cs typeface="Times New Roman" panose="02020603050405020304" pitchFamily="18" charset="0"/>
                        </a:rPr>
                        <a:t>.«</a:t>
                      </a:r>
                    </a:p>
                    <a:p>
                      <a:pPr marL="457200" marR="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ru-RU" sz="2000" b="1" kern="1200" dirty="0" smtClean="0">
                          <a:solidFill>
                            <a:schemeClr val="lt1"/>
                          </a:solidFill>
                          <a:effectLst/>
                          <a:latin typeface="Times New Roman" panose="02020603050405020304" pitchFamily="18" charset="0"/>
                          <a:ea typeface="+mn-ea"/>
                          <a:cs typeface="Times New Roman" panose="02020603050405020304" pitchFamily="18" charset="0"/>
                        </a:rPr>
                        <a:t>Ребенок имеет право на защиту от всех форм физического или психологического насилия, эксплуатации, оскорбления, небрежного или грубого обращения как со стороны родителей, так и законных опекунов или любого другого лица, заботящегося о ребенке. </a:t>
                      </a:r>
                    </a:p>
                    <a:p>
                      <a:pPr marL="457200" marR="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ru-RU" sz="2000" b="1" kern="1200" dirty="0" smtClean="0">
                          <a:solidFill>
                            <a:schemeClr val="lt1"/>
                          </a:solidFill>
                          <a:effectLst/>
                          <a:latin typeface="Times New Roman" panose="02020603050405020304" pitchFamily="18" charset="0"/>
                          <a:ea typeface="+mn-ea"/>
                          <a:cs typeface="Times New Roman" panose="02020603050405020304" pitchFamily="18" charset="0"/>
                        </a:rPr>
                        <a:t>Ребенок, лишенный своего семейного окружения, имеет право на особую защиту и помощь, предоставляемые государством. </a:t>
                      </a:r>
                    </a:p>
                    <a:p>
                      <a:pPr algn="just">
                        <a:lnSpc>
                          <a:spcPct val="115000"/>
                        </a:lnSpc>
                        <a:spcAft>
                          <a:spcPts val="0"/>
                        </a:spcAft>
                      </a:pPr>
                      <a:endParaRPr lang="ru-RU" sz="2100" dirty="0">
                        <a:effectLst/>
                      </a:endParaRPr>
                    </a:p>
                    <a:p>
                      <a:pPr algn="just">
                        <a:lnSpc>
                          <a:spcPct val="115000"/>
                        </a:lnSpc>
                        <a:spcAft>
                          <a:spcPts val="0"/>
                        </a:spcAft>
                      </a:pPr>
                      <a:r>
                        <a:rPr lang="ru-RU" sz="2100" dirty="0">
                          <a:effectLst/>
                        </a:rPr>
                        <a:t> </a:t>
                      </a:r>
                      <a:endParaRPr lang="ru-RU" sz="2100" dirty="0">
                        <a:effectLst/>
                        <a:latin typeface="Calibri"/>
                        <a:ea typeface="Times New Roman"/>
                        <a:cs typeface="Times New Roman"/>
                      </a:endParaRPr>
                    </a:p>
                  </a:txBody>
                  <a:tcPr marL="9525" marR="9525" marT="9525" marB="9525" anchor="ctr">
                    <a:solidFill>
                      <a:schemeClr val="accent6">
                        <a:lumMod val="75000"/>
                      </a:schemeClr>
                    </a:solidFill>
                  </a:tcPr>
                </a:tc>
              </a:tr>
            </a:tbl>
          </a:graphicData>
        </a:graphic>
      </p:graphicFrame>
    </p:spTree>
    <p:extLst>
      <p:ext uri="{BB962C8B-B14F-4D97-AF65-F5344CB8AC3E}">
        <p14:creationId xmlns="" xmlns:p14="http://schemas.microsoft.com/office/powerpoint/2010/main" val="222547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a:xfrm>
            <a:off x="214282" y="3643314"/>
            <a:ext cx="8786874" cy="2857520"/>
          </a:xfrm>
          <a:solidFill>
            <a:srgbClr val="C00000"/>
          </a:solidFill>
        </p:spPr>
        <p:txBody>
          <a:bodyPr>
            <a:noAutofit/>
          </a:bodyPr>
          <a:lstStyle/>
          <a:p>
            <a:pPr algn="l"/>
            <a:r>
              <a:rPr lang="ru-RU" sz="1800" dirty="0">
                <a:latin typeface="Times New Roman" panose="02020603050405020304" pitchFamily="18" charset="0"/>
                <a:cs typeface="Times New Roman" panose="02020603050405020304" pitchFamily="18" charset="0"/>
              </a:rPr>
              <a:t>6. Ребенок имеет право на уровень жизни, необходимый для его физического, умственного, духовного, нравственного и социального развития. Неполноценный в умственном или физическом отношении ребенок должен вести полноценную и достойную жизнь в условиях, которые обеспечивают его достоинство, способствуют его уверенности в себе и облегчают его активное участие в жизни общества. </a:t>
            </a:r>
            <a:endParaRPr lang="ru-RU" sz="1800" dirty="0" smtClean="0">
              <a:latin typeface="Times New Roman" panose="02020603050405020304" pitchFamily="18" charset="0"/>
              <a:cs typeface="Times New Roman" panose="02020603050405020304" pitchFamily="18" charset="0"/>
            </a:endParaRPr>
          </a:p>
          <a:p>
            <a:pPr algn="l"/>
            <a:r>
              <a:rPr lang="ru-RU" sz="1800" dirty="0" smtClean="0">
                <a:latin typeface="Times New Roman" panose="02020603050405020304" pitchFamily="18" charset="0"/>
                <a:cs typeface="Times New Roman" panose="02020603050405020304" pitchFamily="18" charset="0"/>
              </a:rPr>
              <a:t>7</a:t>
            </a:r>
            <a:r>
              <a:rPr lang="ru-RU" sz="1800" dirty="0">
                <a:latin typeface="Times New Roman" panose="02020603050405020304" pitchFamily="18" charset="0"/>
                <a:cs typeface="Times New Roman" panose="02020603050405020304" pitchFamily="18" charset="0"/>
              </a:rPr>
              <a:t>. Ребенок имеет право на здравоохранение и социальное обеспечение, включая социальное страхование. </a:t>
            </a:r>
            <a:endParaRPr lang="ru-RU" sz="1800" dirty="0" smtClean="0">
              <a:latin typeface="Times New Roman" panose="02020603050405020304" pitchFamily="18" charset="0"/>
              <a:cs typeface="Times New Roman" panose="02020603050405020304" pitchFamily="18" charset="0"/>
            </a:endParaRPr>
          </a:p>
          <a:p>
            <a:pPr algn="l"/>
            <a:r>
              <a:rPr lang="ru-RU" sz="1800" dirty="0" smtClean="0">
                <a:latin typeface="Times New Roman" panose="02020603050405020304" pitchFamily="18" charset="0"/>
                <a:cs typeface="Times New Roman" panose="02020603050405020304" pitchFamily="18" charset="0"/>
              </a:rPr>
              <a:t>8</a:t>
            </a:r>
            <a:r>
              <a:rPr lang="ru-RU" sz="1800" dirty="0">
                <a:latin typeface="Times New Roman" panose="02020603050405020304" pitchFamily="18" charset="0"/>
                <a:cs typeface="Times New Roman" panose="02020603050405020304" pitchFamily="18" charset="0"/>
              </a:rPr>
              <a:t>. Ребенок имеет право на образование, которое должно быть направлено на развитие личности, талантов и умственных и физических способностей ребенка в их самом полном объеме. </a:t>
            </a:r>
          </a:p>
          <a:p>
            <a:pPr algn="l"/>
            <a:endParaRPr lang="ru-RU" dirty="0">
              <a:latin typeface="Times New Roman" panose="02020603050405020304" pitchFamily="18" charset="0"/>
              <a:cs typeface="Times New Roman" panose="02020603050405020304" pitchFamily="18" charset="0"/>
            </a:endParaRPr>
          </a:p>
        </p:txBody>
      </p:sp>
      <p:pic>
        <p:nvPicPr>
          <p:cNvPr id="5" name="Рисунок 4" descr="http://im1-tub-ru.yandex.net/i?id=cb64bbf948f01c7831a2a57936f05d0b-40-144&amp;n=21">
            <a:hlinkClick r:id="rId2"/>
          </p:cNvPr>
          <p:cNvPicPr/>
          <p:nvPr/>
        </p:nvPicPr>
        <p:blipFill>
          <a:blip r:embed="rId3"/>
          <a:srcRect/>
          <a:stretch>
            <a:fillRect/>
          </a:stretch>
        </p:blipFill>
        <p:spPr bwMode="auto">
          <a:xfrm>
            <a:off x="1714480" y="214290"/>
            <a:ext cx="4786346" cy="3214710"/>
          </a:xfrm>
          <a:prstGeom prst="rect">
            <a:avLst/>
          </a:prstGeom>
          <a:noFill/>
          <a:ln w="9525">
            <a:noFill/>
            <a:miter lim="800000"/>
            <a:headEnd/>
            <a:tailEnd/>
          </a:ln>
        </p:spPr>
      </p:pic>
    </p:spTree>
    <p:extLst>
      <p:ext uri="{BB962C8B-B14F-4D97-AF65-F5344CB8AC3E}">
        <p14:creationId xmlns="" xmlns:p14="http://schemas.microsoft.com/office/powerpoint/2010/main" val="239338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785794"/>
            <a:ext cx="7816952" cy="5509200"/>
          </a:xfrm>
          <a:prstGeom prst="rect">
            <a:avLst/>
          </a:prstGeom>
          <a:solidFill>
            <a:srgbClr val="92D050"/>
          </a:solidFill>
        </p:spPr>
        <p:txBody>
          <a:bodyPr wrap="square">
            <a:spAutoFit/>
          </a:bodyPr>
          <a:lstStyle/>
          <a:p>
            <a:pPr algn="just"/>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9</a:t>
            </a:r>
            <a:r>
              <a:rPr lang="ru-RU" sz="2200" dirty="0">
                <a:latin typeface="Times New Roman" panose="02020603050405020304" pitchFamily="18" charset="0"/>
                <a:cs typeface="Times New Roman" panose="02020603050405020304" pitchFamily="18" charset="0"/>
              </a:rPr>
              <a:t>. Ребенок имеет право пользоваться родным языком, исповедовать религию своих родителей, даже если он принадлежит к этнической, религиозной или языковой группе, которая в данном государстве составляет меньшинство.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10</a:t>
            </a:r>
            <a:r>
              <a:rPr lang="ru-RU" sz="2200" dirty="0">
                <a:latin typeface="Times New Roman" panose="02020603050405020304" pitchFamily="18" charset="0"/>
                <a:cs typeface="Times New Roman" panose="02020603050405020304" pitchFamily="18" charset="0"/>
              </a:rPr>
              <a:t>. Ребенок имеет право на отдых и досуг, право участвовать в играх и развлекательных мероприятиях, соответствующих его возрасту, свободно участвовать в культурной жизни и заниматься искусством.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11</a:t>
            </a:r>
            <a:r>
              <a:rPr lang="ru-RU" sz="2200" dirty="0">
                <a:latin typeface="Times New Roman" panose="02020603050405020304" pitchFamily="18" charset="0"/>
                <a:cs typeface="Times New Roman" panose="02020603050405020304" pitchFamily="18" charset="0"/>
              </a:rPr>
              <a:t>. Ребенок имеет право на защиту от экономической эксплуатации и от выполнения любой работы, которая может представлять опасность для его здоровья, либо наносить ущерб физическому, умственному, духовному, моральному и социальному развитию. </a:t>
            </a:r>
            <a:endParaRPr lang="ru-RU" sz="2200" dirty="0" smtClean="0">
              <a:latin typeface="Times New Roman" panose="02020603050405020304" pitchFamily="18" charset="0"/>
              <a:cs typeface="Times New Roman" panose="02020603050405020304" pitchFamily="18" charset="0"/>
            </a:endParaRPr>
          </a:p>
          <a:p>
            <a:pPr algn="just"/>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4437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8604"/>
            <a:ext cx="7744944" cy="6124754"/>
          </a:xfrm>
          <a:prstGeom prst="rect">
            <a:avLst/>
          </a:prstGeom>
          <a:solidFill>
            <a:srgbClr val="FF0000"/>
          </a:solidFill>
        </p:spPr>
        <p:txBody>
          <a:bodyPr wrap="square">
            <a:spAutoFit/>
          </a:bodyPr>
          <a:lstStyle/>
          <a:p>
            <a:pPr algn="just"/>
            <a:r>
              <a:rPr lang="ru-RU" sz="2200" dirty="0">
                <a:latin typeface="Times New Roman" panose="02020603050405020304" pitchFamily="18" charset="0"/>
                <a:cs typeface="Times New Roman" panose="02020603050405020304" pitchFamily="18" charset="0"/>
              </a:rPr>
              <a:t>12. Ребенок имеет право на защиту от всех форм сексуальной эксплуатации и сексуального совращения.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13</a:t>
            </a:r>
            <a:r>
              <a:rPr lang="ru-RU" sz="2200" dirty="0">
                <a:latin typeface="Times New Roman" panose="02020603050405020304" pitchFamily="18" charset="0"/>
                <a:cs typeface="Times New Roman" panose="02020603050405020304" pitchFamily="18" charset="0"/>
              </a:rPr>
              <a:t>. Государства-участники обеспечивают, чтобы ни один ребенок не был подвергнут пыткам или другим жестоким, бесчеловечным или унижающим достоинство видам обращения или наказания; ни один ребенок не был лишен свободы незаконным или произвольным образом; каждый лишенный свободы ребенок имел право на незамедлительный доступ к правовой и другой соответствующей помощи.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14</a:t>
            </a:r>
            <a:r>
              <a:rPr lang="ru-RU" sz="2200" dirty="0">
                <a:latin typeface="Times New Roman" panose="02020603050405020304" pitchFamily="18" charset="0"/>
                <a:cs typeface="Times New Roman" panose="02020603050405020304" pitchFamily="18" charset="0"/>
              </a:rPr>
              <a:t>. Государства обязуются принимать меры для борьбы с незаконным перемещением и невозвращением детей из-за границы.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15</a:t>
            </a:r>
            <a:r>
              <a:rPr lang="ru-RU" sz="2200" dirty="0">
                <a:latin typeface="Times New Roman" panose="02020603050405020304" pitchFamily="18" charset="0"/>
                <a:cs typeface="Times New Roman" panose="02020603050405020304" pitchFamily="18" charset="0"/>
              </a:rPr>
              <a:t>. Государства обязуются уважать и соблюдать нормы международного гуманитарного права в отношении детей, попавших в зону вооруженного конфликта. Государства принимают все возможные меры для того, чтобы лица младше 15 лет не принимали прямого участия в военных действиях. </a:t>
            </a:r>
          </a:p>
          <a:p>
            <a:endParaRPr lang="ru-RU" dirty="0"/>
          </a:p>
        </p:txBody>
      </p:sp>
    </p:spTree>
    <p:extLst>
      <p:ext uri="{BB962C8B-B14F-4D97-AF65-F5344CB8AC3E}">
        <p14:creationId xmlns="" xmlns:p14="http://schemas.microsoft.com/office/powerpoint/2010/main" val="3230802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102</TotalTime>
  <Words>793</Words>
  <Application>Microsoft Office PowerPoint</Application>
  <PresentationFormat>Экран (4:3)</PresentationFormat>
  <Paragraphs>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Литейная</vt:lpstr>
      <vt:lpstr>Права ребенка</vt:lpstr>
      <vt:lpstr>Слайд 2</vt:lpstr>
      <vt:lpstr>Запомни:</vt:lpstr>
      <vt:lpstr>Слайд 4</vt:lpstr>
      <vt:lpstr>Слайд 5</vt:lpstr>
      <vt:lpstr>Слайд 6</vt:lpstr>
      <vt:lpstr>Слайд 7</vt:lpstr>
      <vt:lpstr>Слайд 8</vt:lpstr>
      <vt:lpstr>Слайд 9</vt:lpstr>
      <vt:lpstr>Жестокое обращение с детьми (child abuse). Одной из глобальных проблем в области защиты прав детей признается проблема жестокого обращения с детьми. Под жестоким обращением понимаются «все формы физического или психического насилия, причинение побоев или нанесение оскорблений, невнимательное, небрежное или жестокое обращение, эксплуатация, включая сексуальные посягательства на ребенка». Насилие имеет четыре основные формы : физическое, сексуальное, психическое, социальное. </vt:lpstr>
      <vt:lpstr>Слайд 11</vt:lpstr>
      <vt:lpstr>Презентация «Права ребенка»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ребенка</dc:title>
  <dc:creator>Администратор</dc:creator>
  <cp:lastModifiedBy>Home</cp:lastModifiedBy>
  <cp:revision>12</cp:revision>
  <dcterms:created xsi:type="dcterms:W3CDTF">2014-11-19T05:29:52Z</dcterms:created>
  <dcterms:modified xsi:type="dcterms:W3CDTF">2015-01-11T09:57:32Z</dcterms:modified>
</cp:coreProperties>
</file>