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88" r:id="rId5"/>
    <p:sldId id="259" r:id="rId6"/>
    <p:sldId id="266" r:id="rId7"/>
    <p:sldId id="268" r:id="rId8"/>
    <p:sldId id="275" r:id="rId9"/>
    <p:sldId id="260" r:id="rId10"/>
    <p:sldId id="261" r:id="rId11"/>
    <p:sldId id="262" r:id="rId12"/>
    <p:sldId id="276" r:id="rId13"/>
    <p:sldId id="267" r:id="rId14"/>
    <p:sldId id="277" r:id="rId15"/>
    <p:sldId id="264" r:id="rId16"/>
    <p:sldId id="273" r:id="rId17"/>
    <p:sldId id="269" r:id="rId18"/>
    <p:sldId id="270" r:id="rId19"/>
    <p:sldId id="272" r:id="rId20"/>
    <p:sldId id="274" r:id="rId21"/>
    <p:sldId id="290" r:id="rId22"/>
    <p:sldId id="289" r:id="rId23"/>
    <p:sldId id="284" r:id="rId24"/>
    <p:sldId id="278" r:id="rId25"/>
    <p:sldId id="279" r:id="rId26"/>
    <p:sldId id="283" r:id="rId27"/>
    <p:sldId id="281" r:id="rId28"/>
    <p:sldId id="291" r:id="rId29"/>
    <p:sldId id="287" r:id="rId30"/>
    <p:sldId id="286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0" autoAdjust="0"/>
  </p:normalViewPr>
  <p:slideViewPr>
    <p:cSldViewPr>
      <p:cViewPr varScale="1">
        <p:scale>
          <a:sx n="53" d="100"/>
          <a:sy n="53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DBB1-BF02-4AD3-875A-8A5CBA9FA15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B61A-19EA-42E6-BE0D-EE3919386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BB61A-19EA-42E6-BE0D-EE3919386FF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BB61A-19EA-42E6-BE0D-EE3919386FF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84962-8D64-4215-BA49-534179704C7A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84962-8D64-4215-BA49-534179704C7A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84962-8D64-4215-BA49-534179704C7A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84962-8D64-4215-BA49-534179704C7A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84962-8D64-4215-BA49-534179704C7A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84962-8D64-4215-BA49-534179704C7A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84962-8D64-4215-BA49-534179704C7A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84962-8D64-4215-BA49-534179704C7A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84962-8D64-4215-BA49-534179704C7A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84962-8D64-4215-BA49-534179704C7A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84962-8D64-4215-BA49-534179704C7A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984962-8D64-4215-BA49-534179704C7A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/index.php?title=%D0%A4%D0%B0%D0%B9%D0%BB:Bundesarchiv_Bild_101I-006-2212-30,_Russland,_Gefangene_russische_Soldaten.jpg&amp;filetimestamp=2008121220260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Cambodia-2005-choen_ek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Srebrenica2007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ru.wikipedia.org/wiki/%D0%A4%D0%B0%D0%B9%D0%BB:Rwanda_genocide_wanted_poster_2-20-03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DurbanSign1989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A4%D0%B0%D0%B9%D0%BB:Camp_x-ray_detainee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276872"/>
            <a:ext cx="72152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Нарушения 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и 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защита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прав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 человека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520" y="149585"/>
            <a:ext cx="52565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Мир - это свобода,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основанная на признании прав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всякого человека.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3300"/>
                </a:solidFill>
                <a:latin typeface="Monotype Corsiva" pitchFamily="66" charset="0"/>
                <a:cs typeface="Arial" pitchFamily="34" charset="0"/>
              </a:rPr>
              <a:t>Марк  Туллий  Цицерон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653136"/>
            <a:ext cx="6516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032F31"/>
                </a:solidFill>
              </a:rPr>
              <a:t>Выполнила</a:t>
            </a:r>
            <a:r>
              <a:rPr lang="ru-RU" b="1" dirty="0" smtClean="0">
                <a:solidFill>
                  <a:srgbClr val="032F31"/>
                </a:solidFill>
              </a:rPr>
              <a:t> :</a:t>
            </a:r>
            <a:r>
              <a:rPr lang="ru-RU" b="1" dirty="0" err="1" smtClean="0">
                <a:solidFill>
                  <a:srgbClr val="032F31"/>
                </a:solidFill>
              </a:rPr>
              <a:t>Тотрова</a:t>
            </a:r>
            <a:r>
              <a:rPr lang="ru-RU" b="1" dirty="0" smtClean="0">
                <a:solidFill>
                  <a:srgbClr val="032F31"/>
                </a:solidFill>
              </a:rPr>
              <a:t> Лариса </a:t>
            </a:r>
            <a:r>
              <a:rPr lang="ru-RU" b="1" dirty="0" err="1" smtClean="0">
                <a:solidFill>
                  <a:srgbClr val="032F31"/>
                </a:solidFill>
              </a:rPr>
              <a:t>Казбековна</a:t>
            </a:r>
            <a:r>
              <a:rPr lang="ru-RU" b="1" dirty="0" smtClean="0">
                <a:solidFill>
                  <a:srgbClr val="032F31"/>
                </a:solidFill>
              </a:rPr>
              <a:t/>
            </a:r>
            <a:br>
              <a:rPr lang="ru-RU" b="1" dirty="0" smtClean="0">
                <a:solidFill>
                  <a:srgbClr val="032F31"/>
                </a:solidFill>
              </a:rPr>
            </a:br>
            <a:r>
              <a:rPr lang="ru-RU" b="1" dirty="0" smtClean="0">
                <a:solidFill>
                  <a:srgbClr val="032F31"/>
                </a:solidFill>
              </a:rPr>
              <a:t>         учитель истории и обществознания </a:t>
            </a:r>
            <a:br>
              <a:rPr lang="ru-RU" b="1" dirty="0" smtClean="0">
                <a:solidFill>
                  <a:srgbClr val="032F31"/>
                </a:solidFill>
              </a:rPr>
            </a:br>
            <a:r>
              <a:rPr lang="ru-RU" b="1" dirty="0" smtClean="0">
                <a:solidFill>
                  <a:srgbClr val="032F31"/>
                </a:solidFill>
              </a:rPr>
              <a:t>МБОУ «СОШ №1 с.Октябрьское»</a:t>
            </a:r>
            <a:endParaRPr lang="ru-RU" b="1" dirty="0">
              <a:solidFill>
                <a:srgbClr val="032F3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2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1934" y="785794"/>
            <a:ext cx="507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11 </a:t>
            </a:r>
            <a:r>
              <a:rPr lang="ru-RU" sz="2400" b="1" dirty="0" err="1" smtClean="0">
                <a:solidFill>
                  <a:schemeClr val="bg1"/>
                </a:solidFill>
              </a:rPr>
              <a:t>млн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</a:rPr>
              <a:t> человек на оккупированных территориях СССР      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071810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 </a:t>
            </a:r>
            <a:r>
              <a:rPr lang="ru-RU" sz="2400" b="1" dirty="0" err="1" smtClean="0">
                <a:solidFill>
                  <a:schemeClr val="bg1"/>
                </a:solidFill>
              </a:rPr>
              <a:t>млн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</a:rPr>
              <a:t> евреев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Bundesarchiv Bild 101I-006-2212-30, Russland, Gefangene russische Soldat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4143372" cy="29109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8" y="5500702"/>
            <a:ext cx="2159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200 </a:t>
            </a:r>
            <a:r>
              <a:rPr lang="ru-RU" sz="2400" b="1" dirty="0" err="1" smtClean="0">
                <a:solidFill>
                  <a:schemeClr val="bg1"/>
                </a:solidFill>
              </a:rPr>
              <a:t>тыс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</a:rPr>
              <a:t> цыган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692696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</a:rPr>
              <a:t>В</a:t>
            </a:r>
            <a:r>
              <a:rPr lang="ru-RU" sz="2000" b="1" dirty="0" smtClean="0">
                <a:solidFill>
                  <a:srgbClr val="003300"/>
                </a:solidFill>
              </a:rPr>
              <a:t> годы Второй мировой войны фашисты уничтожили</a:t>
            </a:r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18435" name="Picture 3" descr="C:\Documents and Settings\Admin\Мои документы\Мои рисунки\e010e383cb3694b5dc5ae20233104498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283968" y="2200628"/>
            <a:ext cx="4641728" cy="3003491"/>
          </a:xfrm>
          <a:prstGeom prst="rect">
            <a:avLst/>
          </a:prstGeom>
          <a:noFill/>
        </p:spPr>
      </p:pic>
      <p:pic>
        <p:nvPicPr>
          <p:cNvPr id="18437" name="Picture 5" descr="C:\Documents and Settings\Admin\Рабочий стол\работа\презентации\ВОВ\Data\  1\0625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-1" y="3786190"/>
            <a:ext cx="4143373" cy="30718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ru/thumb/6/6c/Cambodia-2005-choen_ek1.jpg/200px-Cambodia-2005-choen_ek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upload.wikimedia.org/wikipedia/commons/thumb/9/9e/Rwanda_genocide_wanted_poster_2-20-03.jpg/220px-Rwanda_genocide_wanted_poster_2-20-03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340768"/>
            <a:ext cx="235745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404664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В 1975—1979 годах в Камбодже было уничтожено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1052736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3 </a:t>
            </a:r>
            <a:r>
              <a:rPr lang="ru-RU" sz="2400" b="1" dirty="0" err="1" smtClean="0">
                <a:solidFill>
                  <a:srgbClr val="003300"/>
                </a:solidFill>
              </a:rPr>
              <a:t>млн</a:t>
            </a:r>
            <a:r>
              <a:rPr lang="en-US" sz="2400" b="1" dirty="0" smtClean="0">
                <a:solidFill>
                  <a:srgbClr val="003300"/>
                </a:solidFill>
              </a:rPr>
              <a:t>.</a:t>
            </a:r>
            <a:r>
              <a:rPr lang="ru-RU" sz="2400" b="1" dirty="0" smtClean="0">
                <a:solidFill>
                  <a:srgbClr val="003300"/>
                </a:solidFill>
              </a:rPr>
              <a:t> человек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2214554"/>
            <a:ext cx="3226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Руанде 1994 года истреблено</a:t>
            </a:r>
            <a:endParaRPr lang="ru-RU" sz="2000" dirty="0">
              <a:solidFill>
                <a:srgbClr val="003300"/>
              </a:solidFill>
            </a:endParaRPr>
          </a:p>
        </p:txBody>
      </p:sp>
      <p:pic>
        <p:nvPicPr>
          <p:cNvPr id="9" name="Рисунок 8" descr="http://upload.wikimedia.org/wikipedia/commons/thumb/b/ba/Srebrenica2007.jpg/200px-Srebrenica2007.jpg">
            <a:hlinkClick r:id="rId6"/>
          </p:cNvPr>
          <p:cNvPicPr/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285720" y="4000504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3968" y="6021288"/>
            <a:ext cx="3685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от 8 до 10 </a:t>
            </a:r>
            <a:r>
              <a:rPr lang="ru-RU" sz="2000" b="1" dirty="0" err="1" smtClean="0">
                <a:solidFill>
                  <a:srgbClr val="003300"/>
                </a:solidFill>
              </a:rPr>
              <a:t>тыс</a:t>
            </a:r>
            <a:r>
              <a:rPr lang="en-US" sz="2000" b="1" dirty="0" smtClean="0">
                <a:solidFill>
                  <a:srgbClr val="003300"/>
                </a:solidFill>
              </a:rPr>
              <a:t>.</a:t>
            </a:r>
            <a:r>
              <a:rPr lang="ru-RU" sz="2000" b="1" dirty="0" smtClean="0">
                <a:solidFill>
                  <a:srgbClr val="003300"/>
                </a:solidFill>
              </a:rPr>
              <a:t> человек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5085184"/>
            <a:ext cx="45005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В окрестностях г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Сребреница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1995</a:t>
            </a:r>
            <a:r>
              <a:rPr lang="ru-RU" sz="2000" b="1" dirty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г</a:t>
            </a:r>
            <a:r>
              <a:rPr lang="en-US" sz="2000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ыло уничтожено 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2852936"/>
            <a:ext cx="3013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800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ТЫС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ЧЕЛОВЕК</a:t>
            </a:r>
            <a:endParaRPr lang="ru-RU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143116"/>
            <a:ext cx="28440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Расизм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332656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3300"/>
                </a:solidFill>
              </a:rPr>
              <a:t>Расизм в США</a:t>
            </a:r>
            <a:endParaRPr lang="ru-RU" sz="2800" b="1" u="sng" dirty="0">
              <a:solidFill>
                <a:srgbClr val="00330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771800" y="764704"/>
            <a:ext cx="6143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Впервые африканские невольники были завезены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британскую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Вирджинию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английскими колонистами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1619 году.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состоянию на 1860 год, из 12-миллионного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населения 15 американских штатов, где сохранялось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рабство, 4 миллиона были рабами.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1,5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семей, живущих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этих штатах, более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390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тыс. семей имели рабов.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356992"/>
            <a:ext cx="5148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3300"/>
                </a:solidFill>
              </a:rPr>
              <a:t>Чернокожие в Америке: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300"/>
                </a:solidFill>
              </a:rPr>
              <a:t> не допускались к участию в выборах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300"/>
                </a:solidFill>
              </a:rPr>
              <a:t> не могли учиться вместе с белыми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300"/>
                </a:solidFill>
              </a:rPr>
              <a:t> должны были занимать специально </a:t>
            </a:r>
          </a:p>
          <a:p>
            <a:pPr algn="just"/>
            <a:r>
              <a:rPr lang="ru-RU" sz="1600" b="1" dirty="0" smtClean="0">
                <a:solidFill>
                  <a:srgbClr val="003300"/>
                </a:solidFill>
              </a:rPr>
              <a:t> отведенные места в транспорте и т</a:t>
            </a:r>
            <a:r>
              <a:rPr lang="en-US" sz="1600" b="1" dirty="0" smtClean="0">
                <a:solidFill>
                  <a:srgbClr val="003300"/>
                </a:solidFill>
              </a:rPr>
              <a:t>.</a:t>
            </a:r>
            <a:r>
              <a:rPr lang="ru-RU" sz="1600" b="1" dirty="0" err="1" smtClean="0">
                <a:solidFill>
                  <a:srgbClr val="003300"/>
                </a:solidFill>
              </a:rPr>
              <a:t>д</a:t>
            </a:r>
            <a:r>
              <a:rPr lang="en-US" sz="1600" b="1" dirty="0" smtClean="0">
                <a:solidFill>
                  <a:srgbClr val="003300"/>
                </a:solidFill>
              </a:rPr>
              <a:t>.</a:t>
            </a:r>
            <a:endParaRPr lang="ru-RU" sz="1600" b="1" dirty="0" smtClean="0">
              <a:solidFill>
                <a:srgbClr val="00330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3300"/>
                </a:solidFill>
              </a:rPr>
              <a:t>В 60-е годы 20 века в США развернулось движение за гражданские права </a:t>
            </a:r>
          </a:p>
          <a:p>
            <a:pPr algn="just"/>
            <a:r>
              <a:rPr lang="ru-RU" sz="1600" b="1" dirty="0" smtClean="0">
                <a:solidFill>
                  <a:srgbClr val="003300"/>
                </a:solidFill>
              </a:rPr>
              <a:t>чернокожего населения</a:t>
            </a:r>
            <a:r>
              <a:rPr lang="en-US" sz="1600" b="1" dirty="0" smtClean="0">
                <a:solidFill>
                  <a:srgbClr val="003300"/>
                </a:solidFill>
              </a:rPr>
              <a:t>.</a:t>
            </a:r>
            <a:endParaRPr lang="ru-RU" sz="1600" b="1" dirty="0" smtClean="0">
              <a:solidFill>
                <a:srgbClr val="00330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3300"/>
                </a:solidFill>
              </a:rPr>
              <a:t>Расовая дискриминация была запрещена</a:t>
            </a:r>
            <a:r>
              <a:rPr lang="en-US" sz="1600" b="1" dirty="0" smtClean="0">
                <a:solidFill>
                  <a:srgbClr val="003300"/>
                </a:solidFill>
              </a:rPr>
              <a:t>.</a:t>
            </a:r>
            <a:endParaRPr lang="ru-RU" sz="1600" b="1" dirty="0" smtClean="0">
              <a:solidFill>
                <a:srgbClr val="003300"/>
              </a:solidFill>
            </a:endParaRPr>
          </a:p>
          <a:p>
            <a:endParaRPr lang="ru-RU" sz="1600" dirty="0"/>
          </a:p>
        </p:txBody>
      </p:sp>
      <p:pic>
        <p:nvPicPr>
          <p:cNvPr id="7" name="Рисунок 6" descr="untitled.bmp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5724128" y="3789040"/>
            <a:ext cx="3168848" cy="2422052"/>
          </a:xfrm>
          <a:prstGeom prst="rect">
            <a:avLst/>
          </a:prstGeom>
        </p:spPr>
      </p:pic>
      <p:pic>
        <p:nvPicPr>
          <p:cNvPr id="8" name="Рисунок 7" descr="FMTJ5CAK1JWGPCALN98UPCA8NZFRFCADEVQ16CAWBWT1NCAE66ADACAOSDK37CAVJ3NPRCAMV3AM3CASSPE8ZCAYF9CANCA90SWLVCANOPM5BCA5O987YCAE2DNTLCAQIGSA0CA7JT3ZXCA0V5PCECADTFD9P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12" y="404664"/>
            <a:ext cx="2634286" cy="2783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2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357430"/>
            <a:ext cx="37962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Апартеид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6000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3300"/>
                </a:solidFill>
              </a:rPr>
              <a:t>Апартеид в ЮАР: </a:t>
            </a:r>
          </a:p>
          <a:p>
            <a:endParaRPr lang="ru-RU" sz="2400" b="1" u="sng" dirty="0" smtClean="0">
              <a:solidFill>
                <a:srgbClr val="00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</a:rPr>
              <a:t> предписывал народам банту</a:t>
            </a:r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проживать в специальных резервациях</a:t>
            </a:r>
          </a:p>
          <a:p>
            <a:endParaRPr lang="ru-RU" sz="2400" b="1" dirty="0" smtClean="0">
              <a:solidFill>
                <a:srgbClr val="00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</a:rPr>
              <a:t> лишил чернокожих жителей почти всех гражданских и политических прав</a:t>
            </a:r>
          </a:p>
          <a:p>
            <a:endParaRPr lang="ru-RU" sz="2400" b="1" dirty="0" smtClean="0">
              <a:solidFill>
                <a:srgbClr val="00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запретил межрасовые браки</a:t>
            </a:r>
          </a:p>
          <a:p>
            <a:endParaRPr lang="ru-RU" sz="2400" b="1" dirty="0" smtClean="0">
              <a:solidFill>
                <a:srgbClr val="00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ввел раздельный общественных транспорт</a:t>
            </a:r>
            <a:r>
              <a:rPr lang="en-US" sz="2400" b="1" dirty="0" smtClean="0">
                <a:solidFill>
                  <a:srgbClr val="003300"/>
                </a:solidFill>
              </a:rPr>
              <a:t>,</a:t>
            </a:r>
            <a:r>
              <a:rPr lang="ru-RU" sz="2400" b="1" dirty="0" smtClean="0">
                <a:solidFill>
                  <a:srgbClr val="003300"/>
                </a:solidFill>
              </a:rPr>
              <a:t> школы</a:t>
            </a:r>
            <a:r>
              <a:rPr lang="en-US" sz="2400" b="1" dirty="0" smtClean="0">
                <a:solidFill>
                  <a:srgbClr val="003300"/>
                </a:solidFill>
              </a:rPr>
              <a:t>,</a:t>
            </a:r>
            <a:r>
              <a:rPr lang="ru-RU" sz="2400" b="1" dirty="0" smtClean="0">
                <a:solidFill>
                  <a:srgbClr val="003300"/>
                </a:solidFill>
              </a:rPr>
              <a:t> больницы и т</a:t>
            </a:r>
            <a:r>
              <a:rPr lang="en-US" sz="2400" b="1" dirty="0" smtClean="0">
                <a:solidFill>
                  <a:srgbClr val="003300"/>
                </a:solidFill>
              </a:rPr>
              <a:t>.</a:t>
            </a:r>
            <a:r>
              <a:rPr lang="ru-RU" sz="2400" b="1" dirty="0" err="1" smtClean="0">
                <a:solidFill>
                  <a:srgbClr val="003300"/>
                </a:solidFill>
              </a:rPr>
              <a:t>д</a:t>
            </a:r>
            <a:r>
              <a:rPr lang="en-US" sz="2400" b="1" dirty="0" smtClean="0">
                <a:solidFill>
                  <a:srgbClr val="003300"/>
                </a:solidFill>
              </a:rPr>
              <a:t>.</a:t>
            </a:r>
            <a:endParaRPr lang="ru-RU" sz="2400" b="1" dirty="0" smtClean="0">
              <a:solidFill>
                <a:srgbClr val="00330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496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0996" y="3009896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9458" name="Picture 2" descr="http://upload.wikimedia.org/wikipedia/commons/thumb/8/81/DurbanSign1989.jpg/185px-DurbanSign198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857364"/>
            <a:ext cx="2928958" cy="46773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85926"/>
            <a:ext cx="82654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Нарушения прав человека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в современном мире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3300"/>
                </a:solidFill>
              </a:rPr>
              <a:t>Этнические чистки в Чечне  — </a:t>
            </a:r>
            <a:r>
              <a:rPr lang="ru-RU" b="1" dirty="0" smtClean="0">
                <a:solidFill>
                  <a:srgbClr val="336600"/>
                </a:solidFill>
              </a:rPr>
              <a:t>насильственные действия, направленные против мирного, в основном этнически </a:t>
            </a:r>
            <a:r>
              <a:rPr lang="ru-RU" b="1" dirty="0" err="1" smtClean="0">
                <a:solidFill>
                  <a:srgbClr val="336600"/>
                </a:solidFill>
              </a:rPr>
              <a:t>нечеченского</a:t>
            </a:r>
            <a:r>
              <a:rPr lang="ru-RU" b="1" dirty="0" smtClean="0">
                <a:solidFill>
                  <a:srgbClr val="336600"/>
                </a:solidFill>
              </a:rPr>
              <a:t> (русского, украинского, армянского и т. д.), населения в </a:t>
            </a:r>
            <a:r>
              <a:rPr lang="ru-RU" b="1" u="sng" dirty="0" smtClean="0">
                <a:solidFill>
                  <a:srgbClr val="336600"/>
                </a:solidFill>
              </a:rPr>
              <a:t>Чеченской Республике</a:t>
            </a:r>
            <a:r>
              <a:rPr lang="ru-RU" b="1" dirty="0" smtClean="0">
                <a:solidFill>
                  <a:srgbClr val="336600"/>
                </a:solidFill>
              </a:rPr>
              <a:t> и осуществляемые по этническому признаку с момента прихода к власти </a:t>
            </a:r>
            <a:r>
              <a:rPr lang="ru-RU" b="1" u="sng" dirty="0" smtClean="0">
                <a:solidFill>
                  <a:srgbClr val="336600"/>
                </a:solidFill>
              </a:rPr>
              <a:t>Джохара Дудаева</a:t>
            </a:r>
            <a:r>
              <a:rPr lang="ru-RU" b="1" dirty="0" smtClean="0">
                <a:solidFill>
                  <a:srgbClr val="336600"/>
                </a:solidFill>
              </a:rPr>
              <a:t> в 1991 г.</a:t>
            </a:r>
            <a:endParaRPr lang="ru-RU" b="1" dirty="0">
              <a:solidFill>
                <a:srgbClr val="33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772816"/>
            <a:ext cx="44291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3300"/>
                </a:solidFill>
              </a:rPr>
              <a:t>В Чечне с 1991 по 1999 годы было убито более </a:t>
            </a:r>
            <a:r>
              <a:rPr lang="ru-RU" b="1" u="sng" dirty="0" smtClean="0">
                <a:solidFill>
                  <a:srgbClr val="003300"/>
                </a:solidFill>
              </a:rPr>
              <a:t>21 тыс. русских </a:t>
            </a:r>
            <a:r>
              <a:rPr lang="ru-RU" b="1" dirty="0" smtClean="0">
                <a:solidFill>
                  <a:srgbClr val="003300"/>
                </a:solidFill>
              </a:rPr>
              <a:t>(не считая погибших в ходе военных действий), захвачено более 100 тыс. квартир и домов, принадлежащих представителям </a:t>
            </a:r>
            <a:r>
              <a:rPr lang="ru-RU" b="1" dirty="0" err="1" smtClean="0">
                <a:solidFill>
                  <a:srgbClr val="003300"/>
                </a:solidFill>
              </a:rPr>
              <a:t>нечеченских</a:t>
            </a:r>
            <a:r>
              <a:rPr lang="ru-RU" b="1" dirty="0" smtClean="0">
                <a:solidFill>
                  <a:srgbClr val="003300"/>
                </a:solidFill>
              </a:rPr>
              <a:t> этносов, более </a:t>
            </a:r>
            <a:r>
              <a:rPr lang="ru-RU" b="1" u="sng" dirty="0" smtClean="0">
                <a:solidFill>
                  <a:srgbClr val="003300"/>
                </a:solidFill>
              </a:rPr>
              <a:t>46 </a:t>
            </a:r>
            <a:r>
              <a:rPr lang="ru-RU" b="1" u="sng" dirty="0" err="1" smtClean="0">
                <a:solidFill>
                  <a:srgbClr val="003300"/>
                </a:solidFill>
              </a:rPr>
              <a:t>тыс</a:t>
            </a:r>
            <a:r>
              <a:rPr lang="en-US" b="1" dirty="0" smtClean="0">
                <a:solidFill>
                  <a:srgbClr val="003300"/>
                </a:solidFill>
              </a:rPr>
              <a:t>.</a:t>
            </a:r>
            <a:r>
              <a:rPr lang="ru-RU" b="1" dirty="0" smtClean="0">
                <a:solidFill>
                  <a:srgbClr val="003300"/>
                </a:solidFill>
              </a:rPr>
              <a:t> человек были фактически превращены в рабов. </a:t>
            </a:r>
          </a:p>
          <a:p>
            <a:pPr algn="just"/>
            <a:r>
              <a:rPr lang="ru-RU" b="1" dirty="0" smtClean="0">
                <a:solidFill>
                  <a:srgbClr val="003300"/>
                </a:solidFill>
              </a:rPr>
              <a:t>В </a:t>
            </a:r>
            <a:r>
              <a:rPr lang="ru-RU" b="1" u="sng" dirty="0" smtClean="0">
                <a:solidFill>
                  <a:srgbClr val="003300"/>
                </a:solidFill>
              </a:rPr>
              <a:t>2002 году</a:t>
            </a:r>
            <a:r>
              <a:rPr lang="ru-RU" b="1" dirty="0" smtClean="0">
                <a:solidFill>
                  <a:srgbClr val="003300"/>
                </a:solidFill>
              </a:rPr>
              <a:t> президент России </a:t>
            </a:r>
            <a:r>
              <a:rPr lang="ru-RU" b="1" u="sng" dirty="0" smtClean="0">
                <a:solidFill>
                  <a:srgbClr val="003300"/>
                </a:solidFill>
              </a:rPr>
              <a:t>Владимир Путин</a:t>
            </a:r>
            <a:r>
              <a:rPr lang="ru-RU" b="1" dirty="0" smtClean="0">
                <a:solidFill>
                  <a:srgbClr val="003300"/>
                </a:solidFill>
              </a:rPr>
              <a:t> заявил, что в «результате этнических чисток в Чечне погибло до </a:t>
            </a:r>
            <a:r>
              <a:rPr lang="ru-RU" b="1" u="sng" dirty="0" smtClean="0">
                <a:solidFill>
                  <a:srgbClr val="003300"/>
                </a:solidFill>
              </a:rPr>
              <a:t>30 тыс. человек</a:t>
            </a:r>
            <a:r>
              <a:rPr lang="ru-RU" b="1" dirty="0" smtClean="0">
                <a:solidFill>
                  <a:srgbClr val="003300"/>
                </a:solidFill>
              </a:rPr>
              <a:t>, а возможно, и больше».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6" name="Рисунок 5" descr="g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3831020" cy="3000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2348880"/>
            <a:ext cx="2188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Чечня</a:t>
            </a:r>
            <a:endParaRPr lang="ru-RU" sz="6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476672"/>
            <a:ext cx="38164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3300"/>
                </a:solidFill>
              </a:rPr>
              <a:t>5 февраля 2000 года российскими военными были расстреляны </a:t>
            </a:r>
            <a:r>
              <a:rPr lang="ru-RU" b="1" u="sng" dirty="0" smtClean="0">
                <a:solidFill>
                  <a:srgbClr val="003300"/>
                </a:solidFill>
              </a:rPr>
              <a:t>56 мирных жителей</a:t>
            </a:r>
            <a:r>
              <a:rPr lang="ru-RU" b="1" dirty="0" smtClean="0">
                <a:solidFill>
                  <a:srgbClr val="003300"/>
                </a:solidFill>
              </a:rPr>
              <a:t> в посёлке Новые </a:t>
            </a:r>
            <a:r>
              <a:rPr lang="ru-RU" b="1" dirty="0" err="1" smtClean="0">
                <a:solidFill>
                  <a:srgbClr val="003300"/>
                </a:solidFill>
              </a:rPr>
              <a:t>Алды</a:t>
            </a:r>
            <a:r>
              <a:rPr lang="ru-RU" b="1" dirty="0" smtClean="0">
                <a:solidFill>
                  <a:srgbClr val="003300"/>
                </a:solidFill>
              </a:rPr>
              <a:t> и прилегающих районах города Грозного. Большинство убитых карателями жителей были чеченцы, а некоторая часть из них — русские. </a:t>
            </a:r>
          </a:p>
          <a:p>
            <a:pPr algn="just"/>
            <a:endParaRPr lang="ru-RU" sz="2000" b="1" dirty="0" smtClean="0">
              <a:solidFill>
                <a:srgbClr val="003300"/>
              </a:solidFill>
            </a:endParaRPr>
          </a:p>
          <a:p>
            <a:pPr algn="just"/>
            <a:endParaRPr lang="ru-RU" sz="2000" b="1" dirty="0" smtClean="0">
              <a:solidFill>
                <a:srgbClr val="003300"/>
              </a:solidFill>
            </a:endParaRPr>
          </a:p>
        </p:txBody>
      </p:sp>
      <p:pic>
        <p:nvPicPr>
          <p:cNvPr id="5" name="Рисунок 4" descr="0_58d3f_be7e5c80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429156" cy="31432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26" y="3861048"/>
            <a:ext cx="80312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</a:rPr>
              <a:t>Россия проиграла все процессы по этому делу перед Европейским судом по правам человека. Российский ОМОН действовал предельно жестоко, расстреливая детей, женщин и стариков, а затем сжигая огнеметом ещё живых людей</a:t>
            </a:r>
            <a:r>
              <a:rPr lang="en-US" sz="2000" b="1" dirty="0" smtClean="0">
                <a:solidFill>
                  <a:srgbClr val="003300"/>
                </a:solidFill>
              </a:rPr>
              <a:t>.</a:t>
            </a:r>
            <a:endParaRPr lang="ru-RU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6/65/Camp_x-ray_detainees.jpg/300px-Camp_x-ray_detainee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6672"/>
            <a:ext cx="2991276" cy="292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3848" y="3501008"/>
            <a:ext cx="55721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3300"/>
                </a:solidFill>
              </a:rPr>
              <a:t> </a:t>
            </a:r>
            <a:r>
              <a:rPr lang="ru-RU" b="1" dirty="0" smtClean="0">
                <a:solidFill>
                  <a:srgbClr val="003300"/>
                </a:solidFill>
              </a:rPr>
              <a:t>«Они заставляли нас ходить на четвереньках, как собак, и тявкать. Мы должны были гавкать, как собаки, а если ты не гавкал, то тебя били по лицу без всякой жалости. После этого они нас бросали в камерах, забирали матрасы, разливали на полу воду и заставляли спать в этой жиже, не снимая капюшонов с головы. И постоянно все это фотографировали»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48680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336600"/>
                </a:solidFill>
              </a:rPr>
              <a:t>Пытки и издевательства над</a:t>
            </a:r>
          </a:p>
          <a:p>
            <a:pPr algn="just"/>
            <a:r>
              <a:rPr lang="ru-RU" b="1" dirty="0" smtClean="0">
                <a:solidFill>
                  <a:srgbClr val="336600"/>
                </a:solidFill>
              </a:rPr>
              <a:t>заключенными в американских </a:t>
            </a:r>
          </a:p>
          <a:p>
            <a:pPr algn="just"/>
            <a:r>
              <a:rPr lang="ru-RU" b="1" dirty="0" smtClean="0">
                <a:solidFill>
                  <a:srgbClr val="336600"/>
                </a:solidFill>
              </a:rPr>
              <a:t>военных тюрьмах </a:t>
            </a:r>
          </a:p>
          <a:p>
            <a:pPr algn="just"/>
            <a:r>
              <a:rPr lang="ru-RU" b="1" dirty="0" err="1" smtClean="0">
                <a:solidFill>
                  <a:srgbClr val="336600"/>
                </a:solidFill>
              </a:rPr>
              <a:t>Абу-Грейб</a:t>
            </a:r>
            <a:r>
              <a:rPr lang="ru-RU" b="1" dirty="0" smtClean="0">
                <a:solidFill>
                  <a:srgbClr val="336600"/>
                </a:solidFill>
              </a:rPr>
              <a:t> и Гуантанамо</a:t>
            </a:r>
            <a:endParaRPr lang="ru-RU" b="1" dirty="0">
              <a:solidFill>
                <a:srgbClr val="336600"/>
              </a:solidFill>
            </a:endParaRPr>
          </a:p>
        </p:txBody>
      </p:sp>
      <p:pic>
        <p:nvPicPr>
          <p:cNvPr id="5" name="Рисунок 4" descr="180px-AbuGhraibAbuse-standing-on-box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539552" y="2564904"/>
            <a:ext cx="2448272" cy="347098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736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latin typeface="Candara" pitchFamily="34" charset="0"/>
              </a:rPr>
              <a:t>охарактеризовать основные виды нарушений </a:t>
            </a:r>
          </a:p>
          <a:p>
            <a:pPr algn="ctr"/>
            <a:r>
              <a:rPr lang="ru-RU" sz="3200" dirty="0" smtClean="0">
                <a:solidFill>
                  <a:srgbClr val="003300"/>
                </a:solidFill>
                <a:latin typeface="Candara" pitchFamily="34" charset="0"/>
              </a:rPr>
              <a:t>и определить механизм защиты </a:t>
            </a:r>
          </a:p>
          <a:p>
            <a:pPr algn="ctr"/>
            <a:r>
              <a:rPr lang="ru-RU" sz="3200" dirty="0" smtClean="0">
                <a:solidFill>
                  <a:srgbClr val="003300"/>
                </a:solidFill>
                <a:latin typeface="Candara" pitchFamily="34" charset="0"/>
              </a:rPr>
              <a:t>прав человека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04" y="3571876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3300"/>
                </a:solidFill>
                <a:latin typeface="Candara" pitchFamily="34" charset="0"/>
              </a:rPr>
              <a:t>Главный вопрос урока:</a:t>
            </a:r>
          </a:p>
          <a:p>
            <a:pPr algn="ctr"/>
            <a:r>
              <a:rPr lang="ru-RU" sz="3200" dirty="0">
                <a:solidFill>
                  <a:srgbClr val="003300"/>
                </a:solidFill>
                <a:latin typeface="Candara" pitchFamily="34" charset="0"/>
              </a:rPr>
              <a:t>к</a:t>
            </a:r>
            <a:r>
              <a:rPr lang="ru-RU" sz="3200" dirty="0" smtClean="0">
                <a:solidFill>
                  <a:srgbClr val="003300"/>
                </a:solidFill>
                <a:latin typeface="Candara" pitchFamily="34" charset="0"/>
              </a:rPr>
              <a:t>ак защитить свои права</a:t>
            </a:r>
          </a:p>
          <a:p>
            <a:pPr algn="ctr"/>
            <a:r>
              <a:rPr lang="ru-RU" sz="8000" dirty="0">
                <a:solidFill>
                  <a:srgbClr val="003300"/>
                </a:solidFill>
                <a:latin typeface="Candara" pitchFamily="34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642918"/>
            <a:ext cx="2331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3300"/>
                </a:solidFill>
                <a:latin typeface="Candara" pitchFamily="34" charset="0"/>
              </a:rPr>
              <a:t>Цель урока: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86454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Сейчас там продолжают погибать люди!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37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36600"/>
                </a:solidFill>
              </a:rPr>
              <a:t>Гражданская война</a:t>
            </a:r>
          </a:p>
          <a:p>
            <a:pPr algn="ctr"/>
            <a:r>
              <a:rPr lang="ru-RU" sz="3200" b="1" dirty="0" smtClean="0">
                <a:solidFill>
                  <a:srgbClr val="336600"/>
                </a:solidFill>
              </a:rPr>
              <a:t> в Ливии</a:t>
            </a:r>
            <a:endParaRPr lang="ru-RU" sz="3200" b="1" dirty="0">
              <a:solidFill>
                <a:srgbClr val="336600"/>
              </a:solidFill>
            </a:endParaRPr>
          </a:p>
        </p:txBody>
      </p:sp>
      <p:pic>
        <p:nvPicPr>
          <p:cNvPr id="5" name="Рисунок 4" descr="871887_512_331_sou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42852"/>
            <a:ext cx="4876800" cy="3152775"/>
          </a:xfrm>
          <a:prstGeom prst="rect">
            <a:avLst/>
          </a:prstGeom>
        </p:spPr>
      </p:pic>
      <p:pic>
        <p:nvPicPr>
          <p:cNvPr id="6" name="Рисунок 5" descr="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4786345" cy="3171268"/>
          </a:xfrm>
          <a:prstGeom prst="rect">
            <a:avLst/>
          </a:prstGeom>
        </p:spPr>
      </p:pic>
      <p:pic>
        <p:nvPicPr>
          <p:cNvPr id="7" name="Рисунок 6" descr="871907_512_341_sour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285992"/>
            <a:ext cx="4876800" cy="324802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5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5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109" y="2143116"/>
            <a:ext cx="73308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Нарушение прав человека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повседневной жизни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24644"/>
            <a:ext cx="84249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ea typeface="Times New Roman" pitchFamily="18" charset="0"/>
              </a:rPr>
              <a:t>Гражданке Сидоровой было отказано в приеме на работу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ea typeface="Times New Roman" pitchFamily="18" charset="0"/>
              </a:rPr>
              <a:t>секретарем-референтом на том основании, что ей уже исполнилось 45 лет,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ea typeface="Times New Roman" pitchFamily="18" charset="0"/>
              </a:rPr>
              <a:t>а фирма-работодатель предпочитает иметь дело с молодыми, активными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ea typeface="Times New Roman" pitchFamily="18" charset="0"/>
              </a:rPr>
              <a:t>перспективными работниками. Сидорова обратилась в суд.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ea typeface="Times New Roman" pitchFamily="18" charset="0"/>
              </a:rPr>
              <a:t>Какой принцип был нарушен работодателем?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2132856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</a:rPr>
              <a:t>Комарова похоронила мужа, умершего от опухоли головного мозга. Лечивший его врач сказал, что причиной заболевания является плохая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</a:rPr>
              <a:t>экология. Желая прояснить ситуацию с экологической обстановкой в своем районе, Комарова обратилась в префектуру Центрального округа города Москвы. «Данные об экологической обстановке являются секретными» - заявил в ответ чиновник.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</a:rPr>
              <a:t>Прав ли чиновник?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429132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3300"/>
                </a:solidFill>
              </a:rPr>
              <a:t>Редакция газеты «Вечернее обозрение» опубликовала статью, в которой описывается серия преступлений. Виновным в совершении данных преступлений журналисты назвали гражданина Б., находящегося под следствием. Адвокат  и его подзащитный сочли, что этими публикациями нарушаются конституционные нормы и потребовали от редакции компенсации морального вреда. 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704" y="2000240"/>
            <a:ext cx="75697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Права человека</a:t>
            </a:r>
            <a:endParaRPr lang="en-US" sz="3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нарушаются тогда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когда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928802"/>
            <a:ext cx="70695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Защита прав человека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в России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53"/>
            <a:ext cx="52149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336600"/>
                </a:solidFill>
              </a:rPr>
              <a:t>Система защиты прав человека  </a:t>
            </a:r>
          </a:p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95090" y="3140968"/>
            <a:ext cx="32489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Институт Уполномоченного 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по правам человека в РФ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Комиссия по правам человека 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при Президенте РФ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Прокуратура РФ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Министерство юстиции РФ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 и иные федеральные органы исполнительной власти РФ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Правоохранительные органы</a:t>
            </a:r>
            <a:endParaRPr lang="ru-RU" sz="1600" b="1" dirty="0">
              <a:solidFill>
                <a:srgbClr val="00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060848"/>
            <a:ext cx="2457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336600"/>
                </a:solidFill>
              </a:rPr>
              <a:t>судебная защита</a:t>
            </a:r>
            <a:endParaRPr lang="ru-RU" sz="2400" b="1" u="sng" dirty="0">
              <a:solidFill>
                <a:srgbClr val="33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060848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336600"/>
                </a:solidFill>
              </a:rPr>
              <a:t>несудебная защита</a:t>
            </a:r>
            <a:endParaRPr lang="ru-RU" sz="2400" b="1" u="sng" dirty="0">
              <a:solidFill>
                <a:srgbClr val="33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636912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 </a:t>
            </a:r>
            <a:r>
              <a:rPr lang="ru-RU" sz="2400" b="1" u="sng" dirty="0" smtClean="0">
                <a:solidFill>
                  <a:srgbClr val="336600"/>
                </a:solidFill>
              </a:rPr>
              <a:t>неправительственные правозащитные</a:t>
            </a:r>
          </a:p>
          <a:p>
            <a:pPr algn="ctr"/>
            <a:r>
              <a:rPr lang="ru-RU" sz="2400" b="1" u="sng" dirty="0" smtClean="0">
                <a:solidFill>
                  <a:srgbClr val="336600"/>
                </a:solidFill>
              </a:rPr>
              <a:t>организации</a:t>
            </a:r>
            <a:endParaRPr lang="ru-RU" sz="2400" b="1" u="sng" dirty="0">
              <a:solidFill>
                <a:srgbClr val="336600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051720" y="285728"/>
            <a:ext cx="305702" cy="1775120"/>
          </a:xfrm>
          <a:prstGeom prst="curvedRight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6804248" y="260648"/>
            <a:ext cx="360040" cy="1800200"/>
          </a:xfrm>
          <a:prstGeom prst="curvedLeftArrow">
            <a:avLst>
              <a:gd name="adj1" fmla="val 24891"/>
              <a:gd name="adj2" fmla="val 50000"/>
              <a:gd name="adj3" fmla="val 20058"/>
            </a:avLst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99992" y="1124744"/>
            <a:ext cx="143446" cy="1444720"/>
          </a:xfrm>
          <a:prstGeom prst="down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8286776" y="2428868"/>
            <a:ext cx="428628" cy="1000132"/>
          </a:xfrm>
          <a:prstGeom prst="curvedLeftArrow">
            <a:avLst>
              <a:gd name="adj1" fmla="val 25000"/>
              <a:gd name="adj2" fmla="val 50000"/>
              <a:gd name="adj3" fmla="val 14622"/>
            </a:avLst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3786190"/>
            <a:ext cx="3000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Межрегиональный центр прав человека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Общество «Мемориал»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Антифашистский центр 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Комитет солдатских матерей 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71472" y="2428868"/>
            <a:ext cx="428628" cy="1000132"/>
          </a:xfrm>
          <a:prstGeom prst="curvedRight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3284984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Конституционный Суд РФ</a:t>
            </a:r>
          </a:p>
          <a:p>
            <a:r>
              <a:rPr lang="ru-RU" sz="1600" b="1" dirty="0" smtClean="0">
                <a:solidFill>
                  <a:srgbClr val="003300"/>
                </a:solidFill>
              </a:rPr>
              <a:t>Верховный Суд РФ</a:t>
            </a:r>
          </a:p>
          <a:p>
            <a:r>
              <a:rPr lang="ru-RU" sz="1600" b="1" dirty="0" smtClean="0">
                <a:solidFill>
                  <a:srgbClr val="003300"/>
                </a:solidFill>
              </a:rPr>
              <a:t>Высший Арбитражный </a:t>
            </a:r>
          </a:p>
          <a:p>
            <a:r>
              <a:rPr lang="ru-RU" sz="1600" b="1" dirty="0" smtClean="0">
                <a:solidFill>
                  <a:srgbClr val="003300"/>
                </a:solidFill>
              </a:rPr>
              <a:t>Суд РФ</a:t>
            </a:r>
          </a:p>
          <a:p>
            <a:r>
              <a:rPr lang="ru-RU" sz="1600" b="1" dirty="0" smtClean="0">
                <a:solidFill>
                  <a:srgbClr val="003300"/>
                </a:solidFill>
              </a:rPr>
              <a:t>Суды субъектов </a:t>
            </a:r>
          </a:p>
          <a:p>
            <a:r>
              <a:rPr lang="ru-RU" sz="1600" b="1" dirty="0" smtClean="0">
                <a:solidFill>
                  <a:srgbClr val="003300"/>
                </a:solidFill>
              </a:rPr>
              <a:t>федерации</a:t>
            </a:r>
            <a:r>
              <a:rPr lang="en-US" sz="1600" b="1" dirty="0" smtClean="0">
                <a:solidFill>
                  <a:srgbClr val="003300"/>
                </a:solidFill>
              </a:rPr>
              <a:t>,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003300"/>
                </a:solidFill>
              </a:rPr>
              <a:t>районные (городские)</a:t>
            </a:r>
          </a:p>
          <a:p>
            <a:r>
              <a:rPr lang="ru-RU" sz="1600" b="1" dirty="0" smtClean="0">
                <a:solidFill>
                  <a:srgbClr val="003300"/>
                </a:solidFill>
              </a:rPr>
              <a:t> суды</a:t>
            </a:r>
          </a:p>
          <a:p>
            <a:r>
              <a:rPr lang="ru-RU" sz="1600" b="1" dirty="0" smtClean="0">
                <a:solidFill>
                  <a:srgbClr val="003300"/>
                </a:solidFill>
              </a:rPr>
              <a:t>Мировые судьи</a:t>
            </a:r>
            <a:endParaRPr lang="ru-RU" sz="1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85926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Международная защита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 прав человека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51920" y="404664"/>
            <a:ext cx="492577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Европейский суд по правам человека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Комитет по правам человека ООН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Комитет по защите прав всех трудящихся-мигрантов и членов их семей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Совет по правам человека ООН (Комиссия по правам человека ООН)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Управление Верховного комиссара ООН по правам человека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Бюро демократических институтов и прав человека (ОБСЕ)</a:t>
            </a:r>
          </a:p>
          <a:p>
            <a:pPr lvl="1" algn="r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Комиссар Совета Европы по правам человека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</a:endParaRPr>
          </a:p>
        </p:txBody>
      </p:sp>
      <p:pic>
        <p:nvPicPr>
          <p:cNvPr id="6" name="Рисунок 5" descr="220px-European_court_of_human_righ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071966" cy="2760059"/>
          </a:xfrm>
          <a:prstGeom prst="rect">
            <a:avLst/>
          </a:prstGeom>
        </p:spPr>
      </p:pic>
      <p:pic>
        <p:nvPicPr>
          <p:cNvPr id="7" name="Рисунок 6" descr="722598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429000"/>
            <a:ext cx="4071966" cy="314327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3116"/>
            <a:ext cx="54051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Сегодня на уроке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 узнали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35729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3300"/>
                </a:solidFill>
                <a:latin typeface="Candara" pitchFamily="34" charset="0"/>
              </a:rPr>
              <a:t>Главный вопрос урока:</a:t>
            </a:r>
          </a:p>
          <a:p>
            <a:pPr algn="ctr"/>
            <a:r>
              <a:rPr lang="ru-RU" sz="4000" dirty="0" smtClean="0">
                <a:solidFill>
                  <a:srgbClr val="003300"/>
                </a:solidFill>
                <a:latin typeface="Candara" pitchFamily="34" charset="0"/>
              </a:rPr>
              <a:t>как защитить свои права</a:t>
            </a:r>
          </a:p>
          <a:p>
            <a:pPr algn="ctr"/>
            <a:r>
              <a:rPr lang="ru-RU" sz="8000" dirty="0" smtClean="0">
                <a:solidFill>
                  <a:srgbClr val="003300"/>
                </a:solidFill>
                <a:latin typeface="Candara" pitchFamily="34" charset="0"/>
              </a:rPr>
              <a:t>?</a:t>
            </a:r>
            <a:endParaRPr lang="ru-RU" sz="8000" dirty="0">
              <a:solidFill>
                <a:srgbClr val="0033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5724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u="sng" dirty="0" smtClean="0">
                <a:solidFill>
                  <a:srgbClr val="003300"/>
                </a:solidFill>
                <a:latin typeface="Candara" pitchFamily="34" charset="0"/>
              </a:rPr>
              <a:t>План урока: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3300"/>
                </a:solidFill>
                <a:latin typeface="Candara" pitchFamily="34" charset="0"/>
              </a:rPr>
              <a:t>1</a:t>
            </a: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. </a:t>
            </a:r>
            <a:r>
              <a:rPr lang="ru-RU" sz="2800" b="1" dirty="0" smtClean="0">
                <a:solidFill>
                  <a:srgbClr val="003300"/>
                </a:solidFill>
                <a:latin typeface="Candara" pitchFamily="34" charset="0"/>
              </a:rPr>
              <a:t>Виды нарушений прав человека</a:t>
            </a: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.</a:t>
            </a:r>
            <a:endParaRPr lang="ru-RU" sz="2800" b="1" dirty="0" smtClean="0">
              <a:solidFill>
                <a:srgbClr val="003300"/>
              </a:solidFill>
              <a:latin typeface="Candar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2. </a:t>
            </a:r>
            <a:r>
              <a:rPr lang="ru-RU" sz="2800" b="1" dirty="0" smtClean="0">
                <a:solidFill>
                  <a:srgbClr val="003300"/>
                </a:solidFill>
                <a:latin typeface="Candara" pitchFamily="34" charset="0"/>
              </a:rPr>
              <a:t>Нарушение прав человека: уроки истории</a:t>
            </a: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.</a:t>
            </a:r>
            <a:endParaRPr lang="ru-RU" sz="2800" b="1" dirty="0" smtClean="0">
              <a:solidFill>
                <a:srgbClr val="003300"/>
              </a:solidFill>
              <a:latin typeface="Candar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3.</a:t>
            </a:r>
            <a:r>
              <a:rPr lang="ru-RU" sz="2800" b="1" dirty="0" smtClean="0">
                <a:solidFill>
                  <a:srgbClr val="003300"/>
                </a:solidFill>
                <a:latin typeface="Candara" pitchFamily="34" charset="0"/>
              </a:rPr>
              <a:t>Факты нарушений прав человека в современном  мире</a:t>
            </a: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.</a:t>
            </a:r>
            <a:endParaRPr lang="ru-RU" sz="2800" b="1" dirty="0" smtClean="0">
              <a:solidFill>
                <a:srgbClr val="003300"/>
              </a:solidFill>
              <a:latin typeface="Candar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4. </a:t>
            </a:r>
            <a:r>
              <a:rPr lang="ru-RU" sz="2800" b="1" dirty="0" smtClean="0">
                <a:solidFill>
                  <a:srgbClr val="003300"/>
                </a:solidFill>
                <a:latin typeface="Candara" pitchFamily="34" charset="0"/>
              </a:rPr>
              <a:t>Защита прав человека в России</a:t>
            </a: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.</a:t>
            </a:r>
            <a:endParaRPr lang="ru-RU" sz="2800" b="1" dirty="0" smtClean="0">
              <a:solidFill>
                <a:srgbClr val="003300"/>
              </a:solidFill>
              <a:latin typeface="Candar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5. </a:t>
            </a:r>
            <a:r>
              <a:rPr lang="ru-RU" sz="2800" b="1" dirty="0" smtClean="0">
                <a:solidFill>
                  <a:srgbClr val="003300"/>
                </a:solidFill>
                <a:latin typeface="Candara" pitchFamily="34" charset="0"/>
              </a:rPr>
              <a:t>Международная защита прав человека</a:t>
            </a: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.</a:t>
            </a:r>
            <a:endParaRPr lang="ru-RU" sz="2800" b="1" dirty="0">
              <a:solidFill>
                <a:srgbClr val="0033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0" y="2708920"/>
          <a:ext cx="6624736" cy="3620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10596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Нарушения прав человека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Способы</a:t>
                      </a:r>
                      <a:r>
                        <a:rPr lang="ru-RU" sz="2000" baseline="0" dirty="0" smtClean="0"/>
                        <a:t> защиты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нарушенных прав</a:t>
                      </a:r>
                      <a:endParaRPr lang="ru-RU" sz="2000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</a:tr>
              <a:tr h="217308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71800" y="260648"/>
            <a:ext cx="2962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Д/</a:t>
            </a:r>
            <a:r>
              <a:rPr lang="ru-RU" sz="3600" b="1" dirty="0" err="1" smtClean="0">
                <a:solidFill>
                  <a:srgbClr val="003300"/>
                </a:solidFill>
              </a:rPr>
              <a:t>з</a:t>
            </a:r>
            <a:r>
              <a:rPr lang="ru-RU" sz="3600" b="1" dirty="0" smtClean="0">
                <a:solidFill>
                  <a:srgbClr val="003300"/>
                </a:solidFill>
              </a:rPr>
              <a:t>   §</a:t>
            </a:r>
            <a:r>
              <a:rPr lang="ru-RU" sz="2000" b="1" dirty="0" smtClean="0">
                <a:solidFill>
                  <a:srgbClr val="003300"/>
                </a:solidFill>
              </a:rPr>
              <a:t> 34</a:t>
            </a:r>
            <a:r>
              <a:rPr lang="en-US" sz="2000" b="1" dirty="0" smtClean="0">
                <a:solidFill>
                  <a:srgbClr val="003300"/>
                </a:solidFill>
              </a:rPr>
              <a:t>,</a:t>
            </a:r>
            <a:r>
              <a:rPr lang="ru-RU" sz="2000" b="1" dirty="0" smtClean="0">
                <a:solidFill>
                  <a:srgbClr val="003300"/>
                </a:solidFill>
              </a:rPr>
              <a:t> 35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268760"/>
            <a:ext cx="6143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36600"/>
                </a:solidFill>
              </a:rPr>
              <a:t>Приведите случаи нарушения прав человека, свидетелями которых вы являлись. Как общество может противостоять этим нарушениям?</a:t>
            </a:r>
            <a:endParaRPr lang="ru-RU" sz="20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partheid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3116"/>
            <a:ext cx="54482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Виды нарушений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прав человека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80" y="1142984"/>
            <a:ext cx="1493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3300"/>
                </a:solidFill>
              </a:rPr>
              <a:t>Геноцид</a:t>
            </a:r>
            <a:r>
              <a:rPr lang="ru-RU" b="1" dirty="0" smtClean="0">
                <a:solidFill>
                  <a:srgbClr val="336600"/>
                </a:solidFill>
              </a:rPr>
              <a:t>  (от греч</a:t>
            </a:r>
            <a:r>
              <a:rPr lang="en-US" b="1" dirty="0" smtClean="0">
                <a:solidFill>
                  <a:srgbClr val="336600"/>
                </a:solidFill>
              </a:rPr>
              <a:t>.</a:t>
            </a:r>
            <a:r>
              <a:rPr lang="ru-RU" b="1" dirty="0" smtClean="0">
                <a:solidFill>
                  <a:srgbClr val="336600"/>
                </a:solidFill>
              </a:rPr>
              <a:t> </a:t>
            </a:r>
            <a:r>
              <a:rPr lang="el-GR" b="1" dirty="0" smtClean="0">
                <a:solidFill>
                  <a:srgbClr val="336600"/>
                </a:solidFill>
              </a:rPr>
              <a:t>γένος</a:t>
            </a:r>
            <a:r>
              <a:rPr lang="ru-RU" b="1" dirty="0" smtClean="0">
                <a:solidFill>
                  <a:srgbClr val="336600"/>
                </a:solidFill>
              </a:rPr>
              <a:t> — род, племя и лат</a:t>
            </a:r>
            <a:r>
              <a:rPr lang="en-US" b="1" dirty="0" smtClean="0">
                <a:solidFill>
                  <a:srgbClr val="336600"/>
                </a:solidFill>
              </a:rPr>
              <a:t>.</a:t>
            </a:r>
            <a:r>
              <a:rPr lang="ru-RU" b="1" dirty="0" smtClean="0">
                <a:solidFill>
                  <a:srgbClr val="336600"/>
                </a:solidFill>
              </a:rPr>
              <a:t> </a:t>
            </a:r>
            <a:r>
              <a:rPr lang="la-Latn" b="1" i="1" dirty="0" smtClean="0">
                <a:solidFill>
                  <a:srgbClr val="336600"/>
                </a:solidFill>
              </a:rPr>
              <a:t>caedo</a:t>
            </a:r>
            <a:r>
              <a:rPr lang="ru-RU" b="1" dirty="0" smtClean="0">
                <a:solidFill>
                  <a:srgbClr val="336600"/>
                </a:solidFill>
              </a:rPr>
              <a:t> — убиваю)</a:t>
            </a:r>
            <a:r>
              <a:rPr lang="ru-RU" b="1" dirty="0">
                <a:solidFill>
                  <a:srgbClr val="336600"/>
                </a:solidFill>
              </a:rPr>
              <a:t> </a:t>
            </a:r>
            <a:r>
              <a:rPr lang="ru-RU" b="1" dirty="0" smtClean="0">
                <a:solidFill>
                  <a:srgbClr val="336600"/>
                </a:solidFill>
              </a:rPr>
              <a:t>— действия, совершаемые с намерением уничтожить, полностью или частично, какую-либо национальную</a:t>
            </a:r>
            <a:r>
              <a:rPr lang="en-US" b="1" dirty="0" smtClean="0">
                <a:solidFill>
                  <a:srgbClr val="336600"/>
                </a:solidFill>
              </a:rPr>
              <a:t>,</a:t>
            </a:r>
            <a:r>
              <a:rPr lang="ru-RU" b="1" dirty="0" smtClean="0">
                <a:solidFill>
                  <a:srgbClr val="336600"/>
                </a:solidFill>
              </a:rPr>
              <a:t> этническую</a:t>
            </a:r>
            <a:r>
              <a:rPr lang="en-US" b="1" dirty="0" smtClean="0">
                <a:solidFill>
                  <a:srgbClr val="336600"/>
                </a:solidFill>
              </a:rPr>
              <a:t>,</a:t>
            </a:r>
            <a:r>
              <a:rPr lang="ru-RU" b="1" dirty="0" smtClean="0">
                <a:solidFill>
                  <a:srgbClr val="336600"/>
                </a:solidFill>
              </a:rPr>
              <a:t> расовую или религиозную группу как таковую путём:</a:t>
            </a:r>
          </a:p>
          <a:p>
            <a:pPr algn="just"/>
            <a:endParaRPr lang="ru-RU" b="1" dirty="0">
              <a:solidFill>
                <a:srgbClr val="33660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5536" y="1484784"/>
            <a:ext cx="614366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убийства членов этой группы;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причинения тяжкого вреда их здоровью;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мер, рассчитанных на предотвращение деторождения;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принудительной передачи детей;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предумышленного создания жизненных условий, рассчитанных на полное или частичное уничтожение этой группы.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221088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err="1" smtClean="0">
                <a:solidFill>
                  <a:srgbClr val="003300"/>
                </a:solidFill>
              </a:rPr>
              <a:t>Апартеи́д</a:t>
            </a:r>
            <a:r>
              <a:rPr lang="ru-RU" b="1" u="sng" dirty="0" smtClean="0">
                <a:solidFill>
                  <a:srgbClr val="003300"/>
                </a:solidFill>
              </a:rPr>
              <a:t> </a:t>
            </a:r>
            <a:r>
              <a:rPr lang="ru-RU" b="1" u="sng" baseline="30000" dirty="0" smtClean="0">
                <a:solidFill>
                  <a:srgbClr val="003300"/>
                </a:solidFill>
              </a:rPr>
              <a:t> </a:t>
            </a:r>
            <a:r>
              <a:rPr lang="ru-RU" baseline="30000" dirty="0" smtClean="0">
                <a:solidFill>
                  <a:srgbClr val="003300"/>
                </a:solidFill>
              </a:rPr>
              <a:t> </a:t>
            </a:r>
            <a:r>
              <a:rPr lang="ru-RU" dirty="0" smtClean="0">
                <a:solidFill>
                  <a:srgbClr val="003300"/>
                </a:solidFill>
              </a:rPr>
              <a:t>(африкаанс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af-ZA" i="1" dirty="0">
                <a:solidFill>
                  <a:srgbClr val="003300"/>
                </a:solidFill>
              </a:rPr>
              <a:t>apartheid</a:t>
            </a:r>
            <a:r>
              <a:rPr lang="ru-RU" dirty="0">
                <a:solidFill>
                  <a:srgbClr val="003300"/>
                </a:solidFill>
              </a:rPr>
              <a:t> — «рознь, раздельность», то есть раздельное проживание, работа и т. д</a:t>
            </a:r>
            <a:r>
              <a:rPr lang="ru-RU" dirty="0" smtClean="0">
                <a:solidFill>
                  <a:srgbClr val="003300"/>
                </a:solidFill>
              </a:rPr>
              <a:t>.) – крайняя форма дискриминации цветного населения</a:t>
            </a:r>
            <a:r>
              <a:rPr lang="en-US" dirty="0" smtClean="0">
                <a:solidFill>
                  <a:srgbClr val="003300"/>
                </a:solidFill>
              </a:rPr>
              <a:t>,</a:t>
            </a:r>
            <a:r>
              <a:rPr lang="ru-RU" dirty="0" smtClean="0">
                <a:solidFill>
                  <a:srgbClr val="003300"/>
                </a:solidFill>
              </a:rPr>
              <a:t> существовавшая в Южно-Африканской Республике во второй половине  20 века</a:t>
            </a:r>
            <a:r>
              <a:rPr lang="en-US" dirty="0" smtClean="0">
                <a:solidFill>
                  <a:srgbClr val="003300"/>
                </a:solidFill>
              </a:rPr>
              <a:t>.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7" name="Рисунок 6" descr="200px-Children_in_the_Holocaust_concentration_camp_liberated_by_Red_Army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588224" y="2060848"/>
            <a:ext cx="2176437" cy="294453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36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0"/>
            <a:ext cx="664370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solidFill>
                  <a:srgbClr val="003300"/>
                </a:solidFill>
              </a:rPr>
              <a:t>Расизм</a:t>
            </a:r>
            <a:r>
              <a:rPr lang="ru-RU" dirty="0"/>
              <a:t> </a:t>
            </a:r>
            <a:r>
              <a:rPr lang="ru-RU" sz="2400" b="1" dirty="0" smtClean="0">
                <a:solidFill>
                  <a:srgbClr val="003300"/>
                </a:solidFill>
              </a:rPr>
              <a:t>-</a:t>
            </a:r>
            <a:r>
              <a:rPr lang="ru-RU" sz="2000" b="1" dirty="0" smtClean="0">
                <a:solidFill>
                  <a:srgbClr val="336600"/>
                </a:solidFill>
              </a:rPr>
              <a:t>совокупность </a:t>
            </a:r>
            <a:r>
              <a:rPr lang="ru-RU" sz="2000" b="1" dirty="0">
                <a:solidFill>
                  <a:srgbClr val="336600"/>
                </a:solidFill>
              </a:rPr>
              <a:t>учений, в основе которых лежат положения о физической и психической неравноценности человеческих </a:t>
            </a:r>
            <a:r>
              <a:rPr lang="ru-RU" sz="2000" b="1" dirty="0" smtClean="0">
                <a:solidFill>
                  <a:srgbClr val="336600"/>
                </a:solidFill>
              </a:rPr>
              <a:t>рас; расизм включает идеи об изначальном разделении людей на высшие и низшие расы, из которых первые являются создателями цивилизации и призваны господствовать над вторыми. </a:t>
            </a:r>
          </a:p>
          <a:p>
            <a:pPr algn="just"/>
            <a:endParaRPr lang="ru-RU" sz="2400" dirty="0" smtClean="0">
              <a:solidFill>
                <a:srgbClr val="336600"/>
              </a:solidFill>
            </a:endParaRPr>
          </a:p>
        </p:txBody>
      </p:sp>
      <p:pic>
        <p:nvPicPr>
          <p:cNvPr id="23554" name="Picture 2" descr="http://go.imgsmail.ru/imgpreview?u=http%3A//www.matriarhat-v-sssr.narod.ru/il/otec-negr.jpg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8525" y="-14012863"/>
            <a:ext cx="1333500" cy="914400"/>
          </a:xfrm>
          <a:prstGeom prst="rect">
            <a:avLst/>
          </a:prstGeom>
          <a:noFill/>
        </p:spPr>
      </p:pic>
      <p:pic>
        <p:nvPicPr>
          <p:cNvPr id="23556" name="Picture 4" descr="http://go.imgsmail.ru/imgpreview?u=http%3A//www.matriarhat-v-sssr.narod.ru/il/otec-negr.jpg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8525" y="-14012863"/>
            <a:ext cx="1333500" cy="914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2852936"/>
            <a:ext cx="55006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003300"/>
                </a:solidFill>
              </a:rPr>
              <a:t>Дискриминация-</a:t>
            </a:r>
            <a:r>
              <a:rPr lang="ru-RU" sz="2000" b="1" dirty="0" smtClean="0">
                <a:solidFill>
                  <a:srgbClr val="336600"/>
                </a:solidFill>
              </a:rPr>
              <a:t>(</a:t>
            </a:r>
            <a:r>
              <a:rPr lang="ru-RU" sz="2000" b="1" u="sng" dirty="0">
                <a:solidFill>
                  <a:srgbClr val="336600"/>
                </a:solidFill>
              </a:rPr>
              <a:t>лат.</a:t>
            </a:r>
            <a:r>
              <a:rPr lang="ru-RU" sz="2000" b="1" dirty="0">
                <a:solidFill>
                  <a:srgbClr val="336600"/>
                </a:solidFill>
              </a:rPr>
              <a:t> </a:t>
            </a:r>
            <a:r>
              <a:rPr lang="la-Latn" sz="2000" b="1" i="1" dirty="0">
                <a:solidFill>
                  <a:srgbClr val="336600"/>
                </a:solidFill>
              </a:rPr>
              <a:t>Discriminatio</a:t>
            </a:r>
            <a:r>
              <a:rPr lang="ru-RU" sz="2000" b="1" dirty="0">
                <a:solidFill>
                  <a:srgbClr val="336600"/>
                </a:solidFill>
              </a:rPr>
              <a:t> — различение</a:t>
            </a:r>
            <a:r>
              <a:rPr lang="ru-RU" sz="2000" b="1" dirty="0" smtClean="0">
                <a:solidFill>
                  <a:srgbClr val="336600"/>
                </a:solidFill>
              </a:rPr>
              <a:t>)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b="1" dirty="0">
                <a:solidFill>
                  <a:srgbClr val="003300"/>
                </a:solidFill>
              </a:rPr>
              <a:t>ограничение </a:t>
            </a:r>
            <a:r>
              <a:rPr lang="ru-RU" sz="2000" b="1" u="sng" dirty="0">
                <a:solidFill>
                  <a:srgbClr val="003300"/>
                </a:solidFill>
              </a:rPr>
              <a:t>прав</a:t>
            </a:r>
            <a:r>
              <a:rPr lang="ru-RU" sz="2000" b="1" dirty="0">
                <a:solidFill>
                  <a:srgbClr val="003300"/>
                </a:solidFill>
              </a:rPr>
              <a:t> и обязанностей человека по определённому признаку</a:t>
            </a:r>
            <a:r>
              <a:rPr lang="ru-RU" sz="2000" b="1" dirty="0" smtClean="0">
                <a:solidFill>
                  <a:srgbClr val="003300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003300"/>
                </a:solidFill>
              </a:rPr>
              <a:t>В </a:t>
            </a:r>
            <a:r>
              <a:rPr lang="ru-RU" sz="2000" b="1" dirty="0">
                <a:solidFill>
                  <a:srgbClr val="003300"/>
                </a:solidFill>
              </a:rPr>
              <a:t>качестве признака может выступать любое значимое отличие человека, например, </a:t>
            </a:r>
            <a:r>
              <a:rPr lang="ru-RU" sz="2000" b="1" u="sng" dirty="0">
                <a:solidFill>
                  <a:srgbClr val="003300"/>
                </a:solidFill>
              </a:rPr>
              <a:t>раса</a:t>
            </a:r>
            <a:r>
              <a:rPr lang="ru-RU" sz="2000" b="1" dirty="0">
                <a:solidFill>
                  <a:srgbClr val="003300"/>
                </a:solidFill>
              </a:rPr>
              <a:t>, </a:t>
            </a:r>
            <a:r>
              <a:rPr lang="ru-RU" sz="2000" b="1" u="sng" dirty="0">
                <a:solidFill>
                  <a:srgbClr val="003300"/>
                </a:solidFill>
              </a:rPr>
              <a:t>национальность</a:t>
            </a:r>
            <a:r>
              <a:rPr lang="ru-RU" sz="2000" b="1" dirty="0">
                <a:solidFill>
                  <a:srgbClr val="003300"/>
                </a:solidFill>
              </a:rPr>
              <a:t>, </a:t>
            </a:r>
            <a:r>
              <a:rPr lang="ru-RU" sz="2000" b="1" u="sng" dirty="0">
                <a:solidFill>
                  <a:srgbClr val="003300"/>
                </a:solidFill>
              </a:rPr>
              <a:t>гражданство</a:t>
            </a:r>
            <a:r>
              <a:rPr lang="ru-RU" sz="2000" b="1" dirty="0">
                <a:solidFill>
                  <a:srgbClr val="003300"/>
                </a:solidFill>
              </a:rPr>
              <a:t>, </a:t>
            </a:r>
            <a:r>
              <a:rPr lang="ru-RU" sz="2000" b="1" u="sng" dirty="0">
                <a:solidFill>
                  <a:srgbClr val="003300"/>
                </a:solidFill>
              </a:rPr>
              <a:t>родство</a:t>
            </a:r>
            <a:r>
              <a:rPr lang="ru-RU" sz="2000" b="1" dirty="0">
                <a:solidFill>
                  <a:srgbClr val="003300"/>
                </a:solidFill>
              </a:rPr>
              <a:t>, </a:t>
            </a:r>
            <a:r>
              <a:rPr lang="ru-RU" sz="2000" b="1" u="sng" dirty="0">
                <a:solidFill>
                  <a:srgbClr val="003300"/>
                </a:solidFill>
              </a:rPr>
              <a:t>пол</a:t>
            </a:r>
            <a:r>
              <a:rPr lang="ru-RU" sz="2000" b="1" dirty="0">
                <a:solidFill>
                  <a:srgbClr val="003300"/>
                </a:solidFill>
              </a:rPr>
              <a:t>, </a:t>
            </a:r>
            <a:r>
              <a:rPr lang="ru-RU" sz="2000" b="1" u="sng" dirty="0">
                <a:solidFill>
                  <a:srgbClr val="003300"/>
                </a:solidFill>
              </a:rPr>
              <a:t>религиозные убеждения</a:t>
            </a:r>
            <a:r>
              <a:rPr lang="ru-RU" sz="2000" b="1" dirty="0" smtClean="0">
                <a:solidFill>
                  <a:srgbClr val="003300"/>
                </a:solidFill>
              </a:rPr>
              <a:t>, </a:t>
            </a:r>
            <a:r>
              <a:rPr lang="ru-RU" sz="2000" b="1" u="sng" dirty="0">
                <a:solidFill>
                  <a:srgbClr val="003300"/>
                </a:solidFill>
              </a:rPr>
              <a:t>возраст</a:t>
            </a:r>
            <a:r>
              <a:rPr lang="ru-RU" sz="2000" b="1" dirty="0">
                <a:solidFill>
                  <a:srgbClr val="003300"/>
                </a:solidFill>
              </a:rPr>
              <a:t>, </a:t>
            </a:r>
            <a:r>
              <a:rPr lang="ru-RU" sz="2000" b="1" u="sng" dirty="0" smtClean="0">
                <a:solidFill>
                  <a:srgbClr val="003300"/>
                </a:solidFill>
              </a:rPr>
              <a:t>инвалидность</a:t>
            </a:r>
            <a:r>
              <a:rPr lang="ru-RU" sz="2000" b="1" dirty="0" smtClean="0">
                <a:solidFill>
                  <a:srgbClr val="003300"/>
                </a:solidFill>
              </a:rPr>
              <a:t>, </a:t>
            </a:r>
            <a:r>
              <a:rPr lang="ru-RU" sz="2000" b="1" dirty="0">
                <a:solidFill>
                  <a:srgbClr val="003300"/>
                </a:solidFill>
              </a:rPr>
              <a:t>род занятий и </a:t>
            </a:r>
            <a:r>
              <a:rPr lang="ru-RU" sz="2000" b="1" dirty="0" smtClean="0">
                <a:solidFill>
                  <a:srgbClr val="003300"/>
                </a:solidFill>
              </a:rPr>
              <a:t>т</a:t>
            </a:r>
            <a:r>
              <a:rPr lang="en-US" sz="2000" b="1" dirty="0" smtClean="0">
                <a:solidFill>
                  <a:srgbClr val="003300"/>
                </a:solidFill>
              </a:rPr>
              <a:t>.</a:t>
            </a:r>
            <a:r>
              <a:rPr lang="ru-RU" sz="2000" b="1" dirty="0" smtClean="0">
                <a:solidFill>
                  <a:srgbClr val="003300"/>
                </a:solidFill>
              </a:rPr>
              <a:t>д</a:t>
            </a:r>
            <a:r>
              <a:rPr lang="ru-RU" sz="2000" b="1" dirty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10" name="Рисунок 9" descr="115016649-cae0852a-cbf1-4ebd-9aa3-eba1ad7d85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212976"/>
            <a:ext cx="3109775" cy="2668715"/>
          </a:xfrm>
          <a:prstGeom prst="rect">
            <a:avLst/>
          </a:prstGeom>
        </p:spPr>
      </p:pic>
      <p:pic>
        <p:nvPicPr>
          <p:cNvPr id="12" name="Рисунок 11" descr="220px-Cicatrices_de_flagellation_sur_un_escl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53"/>
            <a:ext cx="1766000" cy="271075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928802"/>
            <a:ext cx="80010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Нарушения прав человека: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уроки истории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285992"/>
            <a:ext cx="32606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Геноцид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537806"/>
            <a:ext cx="80648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истребили 800 тысяч членов племени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тутси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Истребление и депортация армян в Османской империи в 1895—1923 гг.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Истребление нацистской Германией во время Второй мировой войны евреев, цыган и славян.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  </a:t>
            </a:r>
            <a:endParaRPr lang="ru-RU" b="1" dirty="0" smtClean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Истребление режимом Пол Пота и </a:t>
            </a:r>
            <a:r>
              <a:rPr lang="ru-RU" b="1" dirty="0" err="1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Иенг</a:t>
            </a:r>
            <a:r>
              <a:rPr lang="ru-RU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 Сари в 1975—1979 годах в Камбодже до трёх миллионов камбоджийцев</a:t>
            </a:r>
            <a:r>
              <a:rPr lang="en-US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330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Истребление иракскими войсками курдского населения северного Ирака —1987—1989 годов.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Геноцид в Руанде 1994 года — массовая резня в Руанде, представители племени </a:t>
            </a:r>
            <a:r>
              <a:rPr lang="ru-RU" b="1" dirty="0" err="1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хуту</a:t>
            </a:r>
            <a:r>
              <a:rPr lang="ru-RU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Резня в Сребренице (1995) — массовое убийство боснийских мусульман боснийскими сербами.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1158</TotalTime>
  <Words>1040</Words>
  <Application>Microsoft Office PowerPoint</Application>
  <PresentationFormat>Экран (4:3)</PresentationFormat>
  <Paragraphs>185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</cp:lastModifiedBy>
  <cp:revision>120</cp:revision>
  <dcterms:created xsi:type="dcterms:W3CDTF">2011-03-19T14:07:41Z</dcterms:created>
  <dcterms:modified xsi:type="dcterms:W3CDTF">2014-12-15T20:56:16Z</dcterms:modified>
</cp:coreProperties>
</file>