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докладу для педагогов «Вандализм: что я хочу сказать?»</a:t>
            </a:r>
          </a:p>
          <a:p>
            <a:endParaRPr lang="ru-RU" dirty="0"/>
          </a:p>
          <a:p>
            <a:r>
              <a:rPr lang="ru-RU" dirty="0" smtClean="0"/>
              <a:t>Подготовили воспитанники </a:t>
            </a:r>
            <a:r>
              <a:rPr lang="ru-RU" dirty="0" smtClean="0"/>
              <a:t>Г</a:t>
            </a:r>
            <a:r>
              <a:rPr lang="ru-RU" dirty="0"/>
              <a:t>Б</a:t>
            </a:r>
            <a:r>
              <a:rPr lang="ru-RU" dirty="0" smtClean="0"/>
              <a:t>ОУ </a:t>
            </a:r>
            <a:r>
              <a:rPr lang="ru-RU" dirty="0" err="1" smtClean="0"/>
              <a:t>Салтыковского</a:t>
            </a:r>
            <a:r>
              <a:rPr lang="ru-RU" dirty="0" smtClean="0"/>
              <a:t> детского дома</a:t>
            </a:r>
          </a:p>
          <a:p>
            <a:r>
              <a:rPr lang="ru-RU" dirty="0" smtClean="0"/>
              <a:t>Руководитель: педагог-психолог </a:t>
            </a:r>
            <a:r>
              <a:rPr lang="ru-RU" dirty="0" smtClean="0"/>
              <a:t>Кириченко С.И.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ПРОЕКТ ПО ТЕМЕ ПОДРОСТКОВЫЙ ВАНДАЛИЗМ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5647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Причины </a:t>
            </a:r>
            <a:r>
              <a:rPr lang="ru-RU" dirty="0" smtClean="0"/>
              <a:t> актов  </a:t>
            </a:r>
            <a:r>
              <a:rPr lang="ru-RU" dirty="0"/>
              <a:t>вандализма: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1) Объективные </a:t>
            </a:r>
            <a:r>
              <a:rPr lang="ru-RU" dirty="0"/>
              <a:t>причины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. Падение уровня культуры и нравственности </a:t>
            </a:r>
          </a:p>
          <a:p>
            <a:pPr marL="0" indent="0">
              <a:buNone/>
            </a:pPr>
            <a:r>
              <a:rPr lang="ru-RU" dirty="0"/>
              <a:t>. Безнаказанность </a:t>
            </a:r>
          </a:p>
          <a:p>
            <a:pPr marL="0" indent="0">
              <a:buNone/>
            </a:pPr>
            <a:r>
              <a:rPr lang="ru-RU" dirty="0"/>
              <a:t>. Дефицит внимания </a:t>
            </a:r>
          </a:p>
          <a:p>
            <a:pPr marL="0" indent="0">
              <a:buNone/>
            </a:pPr>
            <a:r>
              <a:rPr lang="ru-RU" dirty="0"/>
              <a:t>. Агрессивная окружающая среда </a:t>
            </a:r>
          </a:p>
          <a:p>
            <a:pPr marL="0" indent="0">
              <a:buNone/>
            </a:pPr>
            <a:r>
              <a:rPr lang="ru-RU" dirty="0"/>
              <a:t>. Идеологический вандализм </a:t>
            </a:r>
          </a:p>
          <a:p>
            <a:pPr marL="0" indent="0">
              <a:buNone/>
            </a:pPr>
            <a:r>
              <a:rPr lang="ru-RU" dirty="0"/>
              <a:t>. Пропаганда жестокости </a:t>
            </a:r>
          </a:p>
        </p:txBody>
      </p:sp>
    </p:spTree>
    <p:extLst>
      <p:ext uri="{BB962C8B-B14F-4D97-AF65-F5344CB8AC3E}">
        <p14:creationId xmlns:p14="http://schemas.microsoft.com/office/powerpoint/2010/main" val="3708452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Причины  актов  вандализма: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2) Субъективные </a:t>
            </a:r>
            <a:r>
              <a:rPr lang="ru-RU" dirty="0"/>
              <a:t>причины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. Гнев </a:t>
            </a:r>
          </a:p>
          <a:p>
            <a:pPr marL="0" indent="0">
              <a:buNone/>
            </a:pPr>
            <a:r>
              <a:rPr lang="ru-RU" dirty="0"/>
              <a:t>. Исследование </a:t>
            </a:r>
          </a:p>
          <a:p>
            <a:pPr marL="0" indent="0">
              <a:buNone/>
            </a:pPr>
            <a:r>
              <a:rPr lang="ru-RU" dirty="0"/>
              <a:t>. Эстетическая теория </a:t>
            </a:r>
          </a:p>
          <a:p>
            <a:pPr marL="0" indent="0">
              <a:buNone/>
            </a:pPr>
            <a:r>
              <a:rPr lang="ru-RU" dirty="0"/>
              <a:t>. Возрастные особенности подростков</a:t>
            </a:r>
          </a:p>
        </p:txBody>
      </p:sp>
    </p:spTree>
    <p:extLst>
      <p:ext uri="{BB962C8B-B14F-4D97-AF65-F5344CB8AC3E}">
        <p14:creationId xmlns:p14="http://schemas.microsoft.com/office/powerpoint/2010/main" val="3107852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Меры предотвращения вандализма: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4059936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Укрепление </a:t>
            </a:r>
            <a:r>
              <a:rPr lang="ru-RU" dirty="0" smtClean="0"/>
              <a:t>мишени» - создание физических </a:t>
            </a:r>
            <a:r>
              <a:rPr lang="ru-RU" dirty="0"/>
              <a:t>барьеров для разрушения за счёт </a:t>
            </a:r>
            <a:r>
              <a:rPr lang="ru-RU" dirty="0" smtClean="0"/>
              <a:t>использования </a:t>
            </a:r>
            <a:r>
              <a:rPr lang="ru-RU" dirty="0"/>
              <a:t>более прочных материалов. </a:t>
            </a:r>
          </a:p>
          <a:p>
            <a:r>
              <a:rPr lang="ru-RU" dirty="0" smtClean="0"/>
              <a:t>Оперативный ремонт - появление </a:t>
            </a:r>
            <a:r>
              <a:rPr lang="ru-RU" dirty="0"/>
              <a:t>первых разрушений резко </a:t>
            </a:r>
            <a:r>
              <a:rPr lang="ru-RU" dirty="0" smtClean="0"/>
              <a:t>увеличивает </a:t>
            </a:r>
            <a:r>
              <a:rPr lang="ru-RU" dirty="0"/>
              <a:t>вероятность дальнейшей порчи объектов, </a:t>
            </a:r>
            <a:r>
              <a:rPr lang="ru-RU" dirty="0" smtClean="0"/>
              <a:t>поэтому </a:t>
            </a:r>
            <a:r>
              <a:rPr lang="ru-RU" dirty="0"/>
              <a:t>следует быстро устранять дефекты. </a:t>
            </a:r>
          </a:p>
          <a:p>
            <a:r>
              <a:rPr lang="ru-RU" dirty="0" smtClean="0"/>
              <a:t>Охрана </a:t>
            </a:r>
            <a:r>
              <a:rPr lang="ru-RU" dirty="0"/>
              <a:t>и наблюдение.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427984" y="1524000"/>
            <a:ext cx="4464496" cy="47853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Ужесточение </a:t>
            </a:r>
            <a:r>
              <a:rPr lang="ru-RU" dirty="0"/>
              <a:t>наказания. Статья 214 УК РФ – в зависимости от </a:t>
            </a:r>
            <a:r>
              <a:rPr lang="ru-RU" dirty="0" smtClean="0"/>
              <a:t>тяжести </a:t>
            </a:r>
            <a:r>
              <a:rPr lang="ru-RU" dirty="0"/>
              <a:t>преступления, вандализм наказывается штрафом в </a:t>
            </a:r>
            <a:r>
              <a:rPr lang="ru-RU" dirty="0" smtClean="0"/>
              <a:t>размере </a:t>
            </a:r>
            <a:r>
              <a:rPr lang="ru-RU" dirty="0"/>
              <a:t>от 50 до 100 минимальных размеров оплаты труда, </a:t>
            </a:r>
            <a:r>
              <a:rPr lang="ru-RU" dirty="0" smtClean="0"/>
              <a:t>либо </a:t>
            </a:r>
            <a:r>
              <a:rPr lang="ru-RU" dirty="0"/>
              <a:t>обязательными работам на срок от 120 до 180 часов, либо </a:t>
            </a:r>
            <a:r>
              <a:rPr lang="ru-RU" dirty="0" smtClean="0"/>
              <a:t>исправительными </a:t>
            </a:r>
            <a:r>
              <a:rPr lang="ru-RU" dirty="0"/>
              <a:t>работами до 1 года, либо арестом на срок до </a:t>
            </a:r>
            <a:r>
              <a:rPr lang="ru-RU" dirty="0" smtClean="0"/>
              <a:t>3 месяцев</a:t>
            </a:r>
            <a:r>
              <a:rPr lang="ru-RU" dirty="0"/>
              <a:t>. </a:t>
            </a:r>
          </a:p>
          <a:p>
            <a:r>
              <a:rPr lang="ru-RU" dirty="0"/>
              <a:t>Воспитание - формирование чувства социальной </a:t>
            </a:r>
            <a:r>
              <a:rPr lang="ru-RU" dirty="0" smtClean="0"/>
              <a:t>ответственности</a:t>
            </a:r>
            <a:r>
              <a:rPr lang="ru-RU" dirty="0"/>
              <a:t>. </a:t>
            </a:r>
          </a:p>
          <a:p>
            <a:r>
              <a:rPr lang="ru-RU" dirty="0" smtClean="0"/>
              <a:t>Отвлечение </a:t>
            </a:r>
            <a:r>
              <a:rPr lang="ru-RU" dirty="0"/>
              <a:t>- например, привлечение рисовальщиков для </a:t>
            </a:r>
            <a:r>
              <a:rPr lang="ru-RU" dirty="0" smtClean="0"/>
              <a:t>оформления </a:t>
            </a:r>
            <a:r>
              <a:rPr lang="ru-RU" dirty="0"/>
              <a:t>города и мест отдыха молодёжи, чёткая </a:t>
            </a:r>
            <a:r>
              <a:rPr lang="ru-RU" dirty="0" smtClean="0"/>
              <a:t>локализация </a:t>
            </a:r>
            <a:r>
              <a:rPr lang="ru-RU" dirty="0"/>
              <a:t>пространства для детских игр, самостоятельный </a:t>
            </a:r>
            <a:r>
              <a:rPr lang="ru-RU" dirty="0" smtClean="0"/>
              <a:t>ремонт испорченного имущества.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01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5008"/>
          </a:xfrm>
        </p:spPr>
        <p:txBody>
          <a:bodyPr>
            <a:noAutofit/>
          </a:bodyPr>
          <a:lstStyle/>
          <a:p>
            <a:r>
              <a:rPr lang="ru-RU" sz="2800" dirty="0"/>
              <a:t>Методы предотвращения, по </a:t>
            </a:r>
            <a:br>
              <a:rPr lang="ru-RU" sz="2800" dirty="0"/>
            </a:br>
            <a:r>
              <a:rPr lang="ru-RU" sz="2800" dirty="0"/>
              <a:t>мнению, опрошенных </a:t>
            </a:r>
            <a:r>
              <a:rPr lang="ru-RU" sz="2800" dirty="0" smtClean="0"/>
              <a:t> воспитанников: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. </a:t>
            </a:r>
            <a:r>
              <a:rPr lang="ru-RU" dirty="0"/>
              <a:t>Ужесточение уголовного наказания </a:t>
            </a:r>
          </a:p>
          <a:p>
            <a:pPr marL="0" indent="0">
              <a:buNone/>
            </a:pPr>
            <a:r>
              <a:rPr lang="ru-RU" dirty="0"/>
              <a:t>. Назначение штрафа </a:t>
            </a:r>
          </a:p>
          <a:p>
            <a:pPr marL="0" indent="0">
              <a:buNone/>
            </a:pPr>
            <a:r>
              <a:rPr lang="ru-RU" dirty="0" smtClean="0"/>
              <a:t>. </a:t>
            </a:r>
            <a:r>
              <a:rPr lang="ru-RU" dirty="0"/>
              <a:t>Создание условий отдыха и досуга</a:t>
            </a:r>
          </a:p>
        </p:txBody>
      </p:sp>
    </p:spTree>
    <p:extLst>
      <p:ext uri="{BB962C8B-B14F-4D97-AF65-F5344CB8AC3E}">
        <p14:creationId xmlns:p14="http://schemas.microsoft.com/office/powerpoint/2010/main" val="41390193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700"/>
              </a:spcBef>
            </a:pPr>
            <a:r>
              <a:rPr lang="ru-RU" sz="2400" spc="0" dirty="0">
                <a:solidFill>
                  <a:prstClr val="white"/>
                </a:solidFill>
                <a:ea typeface="+mn-ea"/>
                <a:cs typeface="+mn-cs"/>
              </a:rPr>
              <a:t>И на уровне детского дома мы предлагаем осуществить </a:t>
            </a:r>
            <a:br>
              <a:rPr lang="ru-RU" sz="2400" spc="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2400" spc="0" dirty="0">
                <a:solidFill>
                  <a:prstClr val="white"/>
                </a:solidFill>
                <a:ea typeface="+mn-ea"/>
                <a:cs typeface="+mn-cs"/>
              </a:rPr>
              <a:t>следующие меры: </a:t>
            </a:r>
            <a:br>
              <a:rPr lang="ru-RU" sz="2400" spc="0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. </a:t>
            </a:r>
            <a:r>
              <a:rPr lang="ru-RU" dirty="0"/>
              <a:t>Проведение </a:t>
            </a:r>
            <a:r>
              <a:rPr lang="ru-RU" dirty="0" smtClean="0"/>
              <a:t>бесед по теме вандализма </a:t>
            </a:r>
          </a:p>
          <a:p>
            <a:pPr marL="0" indent="0">
              <a:buNone/>
            </a:pPr>
            <a:r>
              <a:rPr lang="ru-RU" dirty="0" smtClean="0"/>
              <a:t>. </a:t>
            </a:r>
            <a:r>
              <a:rPr lang="ru-RU" dirty="0"/>
              <a:t>Возрастание роли </a:t>
            </a:r>
            <a:r>
              <a:rPr lang="ru-RU" dirty="0" smtClean="0"/>
              <a:t>детского самоуправления</a:t>
            </a:r>
            <a:endParaRPr lang="ru-RU" dirty="0"/>
          </a:p>
          <a:p>
            <a:pPr marL="180975" indent="-180975">
              <a:buNone/>
            </a:pPr>
            <a:r>
              <a:rPr lang="ru-RU" dirty="0" smtClean="0"/>
              <a:t>. </a:t>
            </a:r>
            <a:r>
              <a:rPr lang="ru-RU" dirty="0"/>
              <a:t>Привлечение </a:t>
            </a:r>
            <a:r>
              <a:rPr lang="ru-RU" dirty="0" smtClean="0"/>
              <a:t>воспитанников </a:t>
            </a:r>
            <a:r>
              <a:rPr lang="ru-RU" dirty="0"/>
              <a:t>к благоустройству </a:t>
            </a:r>
            <a:r>
              <a:rPr lang="ru-RU" dirty="0" smtClean="0"/>
              <a:t>  территории детского дома, внутреннего убранства и интерьера</a:t>
            </a:r>
          </a:p>
          <a:p>
            <a:pPr marL="180975" indent="-180975">
              <a:buNone/>
            </a:pPr>
            <a:r>
              <a:rPr lang="ru-RU" dirty="0" smtClean="0"/>
              <a:t>. Видеонаблюдение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0069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61221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700"/>
              </a:spcBef>
            </a:pPr>
            <a:r>
              <a:rPr lang="ru-RU" sz="2400" spc="0" dirty="0">
                <a:solidFill>
                  <a:prstClr val="white"/>
                </a:solidFill>
                <a:ea typeface="+mn-ea"/>
                <a:cs typeface="+mn-cs"/>
              </a:rPr>
              <a:t>Актуальность исследования </a:t>
            </a:r>
            <a:br>
              <a:rPr lang="ru-RU" sz="2400" spc="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2400" spc="0" dirty="0">
                <a:solidFill>
                  <a:prstClr val="white"/>
                </a:solidFill>
                <a:ea typeface="+mn-ea"/>
                <a:cs typeface="+mn-cs"/>
              </a:rPr>
              <a:t>обусловлена: </a:t>
            </a:r>
            <a:r>
              <a:rPr lang="ru-RU" sz="1500" spc="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500" spc="0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Состоянием </a:t>
            </a:r>
            <a:r>
              <a:rPr lang="ru-RU" dirty="0"/>
              <a:t>общества: вандализм отличается </a:t>
            </a:r>
            <a:r>
              <a:rPr lang="ru-RU" dirty="0" smtClean="0"/>
              <a:t>широкой распространённостью</a:t>
            </a:r>
            <a:r>
              <a:rPr lang="ru-RU" dirty="0"/>
              <a:t>, т.к. охватывает </a:t>
            </a:r>
          </a:p>
          <a:p>
            <a:r>
              <a:rPr lang="ru-RU" dirty="0"/>
              <a:t>значительную массу участников – подростков и </a:t>
            </a:r>
            <a:r>
              <a:rPr lang="ru-RU" dirty="0" smtClean="0"/>
              <a:t>достаточное </a:t>
            </a:r>
            <a:r>
              <a:rPr lang="ru-RU" dirty="0"/>
              <a:t>количество объектов. </a:t>
            </a:r>
          </a:p>
          <a:p>
            <a:r>
              <a:rPr lang="ru-RU" dirty="0" err="1" smtClean="0"/>
              <a:t>Малоизученность</a:t>
            </a:r>
            <a:r>
              <a:rPr lang="ru-RU" dirty="0" smtClean="0"/>
              <a:t> </a:t>
            </a:r>
            <a:r>
              <a:rPr lang="ru-RU" dirty="0"/>
              <a:t>данного вопроса </a:t>
            </a:r>
          </a:p>
          <a:p>
            <a:r>
              <a:rPr lang="ru-RU" dirty="0" smtClean="0"/>
              <a:t>Серьёзные </a:t>
            </a:r>
            <a:r>
              <a:rPr lang="ru-RU" dirty="0"/>
              <a:t>последствия </a:t>
            </a:r>
          </a:p>
          <a:p>
            <a:r>
              <a:rPr lang="ru-RU" dirty="0"/>
              <a:t>Подростковый вандализм рассматривается, как </a:t>
            </a:r>
            <a:r>
              <a:rPr lang="ru-RU" dirty="0" err="1"/>
              <a:t>девиантное</a:t>
            </a:r>
            <a:r>
              <a:rPr lang="ru-RU" dirty="0"/>
              <a:t> </a:t>
            </a:r>
            <a:r>
              <a:rPr lang="ru-RU" dirty="0" smtClean="0"/>
              <a:t>поведение </a:t>
            </a:r>
            <a:r>
              <a:rPr lang="ru-RU" dirty="0"/>
              <a:t>подростков, конечной целью которого часто является </a:t>
            </a:r>
            <a:r>
              <a:rPr lang="ru-RU" dirty="0" smtClean="0"/>
              <a:t>вульгарная </a:t>
            </a:r>
            <a:r>
              <a:rPr lang="ru-RU" dirty="0"/>
              <a:t>преступность. </a:t>
            </a:r>
          </a:p>
          <a:p>
            <a:r>
              <a:rPr lang="ru-RU" dirty="0"/>
              <a:t>В настоящее время ведётся поиск социальных, </a:t>
            </a:r>
            <a:r>
              <a:rPr lang="ru-RU" dirty="0" smtClean="0"/>
              <a:t>психологических</a:t>
            </a:r>
            <a:r>
              <a:rPr lang="ru-RU" dirty="0"/>
              <a:t>, педагогических, медицинских мер по пресечению </a:t>
            </a:r>
            <a:r>
              <a:rPr lang="ru-RU" dirty="0" smtClean="0"/>
              <a:t>девиации</a:t>
            </a:r>
            <a:r>
              <a:rPr lang="ru-RU" dirty="0"/>
              <a:t>. </a:t>
            </a:r>
          </a:p>
          <a:p>
            <a:r>
              <a:rPr lang="ru-RU" dirty="0"/>
              <a:t>Данная проблема интернациональна, но в каждой стране </a:t>
            </a:r>
            <a:r>
              <a:rPr lang="ru-RU" dirty="0" smtClean="0"/>
              <a:t>она </a:t>
            </a:r>
            <a:r>
              <a:rPr lang="ru-RU" dirty="0"/>
              <a:t>имеет свою специфику.</a:t>
            </a:r>
          </a:p>
        </p:txBody>
      </p:sp>
    </p:spTree>
    <p:extLst>
      <p:ext uri="{BB962C8B-B14F-4D97-AF65-F5344CB8AC3E}">
        <p14:creationId xmlns:p14="http://schemas.microsoft.com/office/powerpoint/2010/main" val="520693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Цель проекта: изучить </a:t>
            </a:r>
          </a:p>
          <a:p>
            <a:pPr marL="0" indent="0">
              <a:buNone/>
            </a:pPr>
            <a:r>
              <a:rPr lang="ru-RU" dirty="0" smtClean="0"/>
              <a:t>проблему </a:t>
            </a:r>
            <a:r>
              <a:rPr lang="ru-RU" dirty="0"/>
              <a:t>подросткового </a:t>
            </a:r>
          </a:p>
          <a:p>
            <a:pPr marL="0" indent="0">
              <a:buNone/>
            </a:pPr>
            <a:r>
              <a:rPr lang="ru-RU" dirty="0"/>
              <a:t>вандализма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4"/>
            <a:ext cx="1638300" cy="265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2708921"/>
            <a:ext cx="2299730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364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Ознакомиться </a:t>
            </a:r>
            <a:r>
              <a:rPr lang="ru-RU" dirty="0"/>
              <a:t>с литературой по теме </a:t>
            </a:r>
            <a:r>
              <a:rPr lang="ru-RU" dirty="0" smtClean="0"/>
              <a:t>вандализма </a:t>
            </a:r>
            <a:endParaRPr lang="ru-RU" dirty="0"/>
          </a:p>
          <a:p>
            <a:r>
              <a:rPr lang="ru-RU" dirty="0" smtClean="0"/>
              <a:t>Раскрыть </a:t>
            </a:r>
            <a:r>
              <a:rPr lang="ru-RU" dirty="0"/>
              <a:t>понятие вандализма </a:t>
            </a:r>
          </a:p>
          <a:p>
            <a:r>
              <a:rPr lang="ru-RU" dirty="0" smtClean="0"/>
              <a:t>Выявить </a:t>
            </a:r>
            <a:r>
              <a:rPr lang="ru-RU" dirty="0"/>
              <a:t>мотивы и последствия актов </a:t>
            </a:r>
            <a:r>
              <a:rPr lang="ru-RU" dirty="0" smtClean="0"/>
              <a:t>вандализма </a:t>
            </a:r>
            <a:endParaRPr lang="ru-RU" dirty="0"/>
          </a:p>
          <a:p>
            <a:r>
              <a:rPr lang="ru-RU" dirty="0" smtClean="0"/>
              <a:t>Изучить </a:t>
            </a:r>
            <a:r>
              <a:rPr lang="ru-RU" dirty="0"/>
              <a:t>причины подобных действий </a:t>
            </a:r>
          </a:p>
          <a:p>
            <a:r>
              <a:rPr lang="ru-RU" dirty="0" smtClean="0"/>
              <a:t>Провести </a:t>
            </a:r>
            <a:r>
              <a:rPr lang="ru-RU" dirty="0"/>
              <a:t>исследование по осведомлённости </a:t>
            </a:r>
            <a:r>
              <a:rPr lang="ru-RU" dirty="0" smtClean="0"/>
              <a:t>подростков </a:t>
            </a:r>
            <a:r>
              <a:rPr lang="ru-RU" dirty="0"/>
              <a:t>о вандализме </a:t>
            </a:r>
          </a:p>
          <a:p>
            <a:r>
              <a:rPr lang="ru-RU" dirty="0" smtClean="0"/>
              <a:t>Разработать </a:t>
            </a:r>
            <a:r>
              <a:rPr lang="ru-RU" dirty="0"/>
              <a:t>методы </a:t>
            </a:r>
            <a:r>
              <a:rPr lang="ru-RU" dirty="0" smtClean="0"/>
              <a:t>предупреждения вандализма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069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Вандализм 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Одна </a:t>
            </a:r>
            <a:r>
              <a:rPr lang="ru-RU" dirty="0"/>
              <a:t>из форм разрушительного поведения </a:t>
            </a:r>
            <a:r>
              <a:rPr lang="ru-RU" dirty="0" smtClean="0"/>
              <a:t>человека </a:t>
            </a:r>
            <a:endParaRPr lang="ru-RU" dirty="0"/>
          </a:p>
          <a:p>
            <a:r>
              <a:rPr lang="ru-RU" dirty="0" smtClean="0"/>
              <a:t>Бессмысленное </a:t>
            </a:r>
            <a:r>
              <a:rPr lang="ru-RU" dirty="0"/>
              <a:t>уничтожение культурных и </a:t>
            </a:r>
          </a:p>
          <a:p>
            <a:pPr marL="0" indent="0">
              <a:buNone/>
            </a:pPr>
            <a:r>
              <a:rPr lang="ru-RU" dirty="0" smtClean="0"/>
              <a:t>   материальных </a:t>
            </a:r>
            <a:r>
              <a:rPr lang="ru-RU" dirty="0"/>
              <a:t>ценностей 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Опасность вандализма выражается в том, 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что эти действия грубо нарушают 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порядок, спокойствие граждан, нормы 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общественной нравственности, причиняют </a:t>
            </a:r>
          </a:p>
          <a:p>
            <a:pPr marL="0" indent="0" algn="r">
              <a:buNone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духовный и материальный вред обществу.</a:t>
            </a:r>
          </a:p>
        </p:txBody>
      </p:sp>
    </p:spTree>
    <p:extLst>
      <p:ext uri="{BB962C8B-B14F-4D97-AF65-F5344CB8AC3E}">
        <p14:creationId xmlns:p14="http://schemas.microsoft.com/office/powerpoint/2010/main" val="10660462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Результаты </a:t>
            </a:r>
            <a:r>
              <a:rPr lang="ru-RU" sz="3100" dirty="0"/>
              <a:t>анкетирования по знанию понятия </a:t>
            </a:r>
            <a:br>
              <a:rPr lang="ru-RU" sz="3100" dirty="0"/>
            </a:br>
            <a:r>
              <a:rPr lang="ru-RU" sz="3100" dirty="0"/>
              <a:t>«вандализм»: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382676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не знают понятие: 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355976" y="1524000"/>
            <a:ext cx="435216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тестирование выявило и </a:t>
            </a:r>
          </a:p>
          <a:p>
            <a:pPr marL="0" indent="0">
              <a:buNone/>
            </a:pPr>
            <a:r>
              <a:rPr lang="ru-RU" dirty="0"/>
              <a:t>трудности в определении </a:t>
            </a:r>
          </a:p>
          <a:p>
            <a:pPr marL="0" indent="0">
              <a:buNone/>
            </a:pPr>
            <a:r>
              <a:rPr lang="ru-RU" dirty="0"/>
              <a:t>этого понятия, но </a:t>
            </a:r>
          </a:p>
          <a:p>
            <a:pPr marL="0" indent="0">
              <a:buNone/>
            </a:pPr>
            <a:r>
              <a:rPr lang="ru-RU" dirty="0"/>
              <a:t>большинство опрошенных </a:t>
            </a:r>
            <a:r>
              <a:rPr lang="ru-RU" dirty="0" smtClean="0"/>
              <a:t>воспитанников в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целом правильно понимают </a:t>
            </a:r>
          </a:p>
          <a:p>
            <a:pPr marL="0" indent="0">
              <a:buNone/>
            </a:pPr>
            <a:r>
              <a:rPr lang="ru-RU" dirty="0"/>
              <a:t>его, как осквернение и </a:t>
            </a:r>
          </a:p>
          <a:p>
            <a:pPr marL="0" indent="0">
              <a:buNone/>
            </a:pPr>
            <a:r>
              <a:rPr lang="ru-RU" dirty="0"/>
              <a:t>уничтожение культурных </a:t>
            </a:r>
          </a:p>
          <a:p>
            <a:pPr marL="0" indent="0">
              <a:buNone/>
            </a:pPr>
            <a:r>
              <a:rPr lang="ru-RU" dirty="0"/>
              <a:t>ценностей, порчу чужого </a:t>
            </a:r>
          </a:p>
          <a:p>
            <a:pPr marL="0" indent="0">
              <a:buNone/>
            </a:pPr>
            <a:r>
              <a:rPr lang="ru-RU" dirty="0"/>
              <a:t>имущества. </a:t>
            </a:r>
          </a:p>
          <a:p>
            <a:pPr marL="0" indent="0" algn="r">
              <a:buNone/>
            </a:pPr>
            <a:r>
              <a:rPr lang="ru-RU" dirty="0" smtClean="0"/>
              <a:t>3</a:t>
            </a:r>
            <a:r>
              <a:rPr lang="ru-RU" dirty="0"/>
              <a:t>) и только </a:t>
            </a:r>
            <a:r>
              <a:rPr lang="ru-RU" dirty="0" smtClean="0"/>
              <a:t>студентами к </a:t>
            </a:r>
            <a:endParaRPr lang="ru-RU" dirty="0"/>
          </a:p>
          <a:p>
            <a:pPr marL="0" indent="0" algn="r">
              <a:buNone/>
            </a:pPr>
            <a:r>
              <a:rPr lang="ru-RU" dirty="0"/>
              <a:t>вандализму было отнесено </a:t>
            </a:r>
          </a:p>
          <a:p>
            <a:pPr marL="0" indent="0" algn="r">
              <a:buNone/>
            </a:pPr>
            <a:r>
              <a:rPr lang="ru-RU" dirty="0"/>
              <a:t>неуважение истории, </a:t>
            </a:r>
          </a:p>
          <a:p>
            <a:pPr marL="0" indent="0" algn="r">
              <a:buNone/>
            </a:pPr>
            <a:r>
              <a:rPr lang="ru-RU" dirty="0"/>
              <a:t>культуре, понимание его как </a:t>
            </a:r>
          </a:p>
          <a:p>
            <a:pPr marL="0" indent="0" algn="r">
              <a:buNone/>
            </a:pPr>
            <a:r>
              <a:rPr lang="ru-RU" dirty="0"/>
              <a:t>правонарушение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51109"/>
              </p:ext>
            </p:extLst>
          </p:nvPr>
        </p:nvGraphicFramePr>
        <p:xfrm>
          <a:off x="827584" y="2204864"/>
          <a:ext cx="30963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студенты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6771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Мотивы разрушительного поведения: </a:t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Тактический </a:t>
            </a:r>
            <a:r>
              <a:rPr lang="ru-RU" dirty="0"/>
              <a:t>вандализм </a:t>
            </a:r>
          </a:p>
          <a:p>
            <a:r>
              <a:rPr lang="ru-RU" dirty="0" smtClean="0"/>
              <a:t>Идеологический </a:t>
            </a:r>
            <a:r>
              <a:rPr lang="ru-RU" dirty="0"/>
              <a:t>вандализм </a:t>
            </a:r>
          </a:p>
          <a:p>
            <a:r>
              <a:rPr lang="ru-RU" dirty="0" smtClean="0"/>
              <a:t>Вандализм </a:t>
            </a:r>
            <a:r>
              <a:rPr lang="ru-RU" dirty="0"/>
              <a:t>как игра </a:t>
            </a:r>
          </a:p>
          <a:p>
            <a:r>
              <a:rPr lang="ru-RU" dirty="0" smtClean="0"/>
              <a:t>Вандализм </a:t>
            </a:r>
            <a:r>
              <a:rPr lang="ru-RU" dirty="0"/>
              <a:t>как мщение или ответная </a:t>
            </a:r>
            <a:r>
              <a:rPr lang="ru-RU" dirty="0" smtClean="0"/>
              <a:t>агрессия </a:t>
            </a:r>
            <a:endParaRPr lang="ru-RU" dirty="0"/>
          </a:p>
          <a:p>
            <a:r>
              <a:rPr lang="ru-RU" dirty="0" smtClean="0"/>
              <a:t>Вандализм</a:t>
            </a:r>
            <a:r>
              <a:rPr lang="ru-RU" dirty="0"/>
              <a:t>, как способ приобретения </a:t>
            </a:r>
          </a:p>
          <a:p>
            <a:r>
              <a:rPr lang="ru-RU" dirty="0" smtClean="0"/>
              <a:t>Вандализм </a:t>
            </a:r>
            <a:r>
              <a:rPr lang="ru-RU" dirty="0"/>
              <a:t>как способ достижения </a:t>
            </a:r>
            <a:r>
              <a:rPr lang="ru-RU" dirty="0" smtClean="0"/>
              <a:t>власти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714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Среди опрошенных </a:t>
            </a:r>
            <a:r>
              <a:rPr lang="ru-RU" sz="2800" dirty="0" smtClean="0"/>
              <a:t>воспитанников детского дома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преобладающими мотивами являются: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05813"/>
              </p:ext>
            </p:extLst>
          </p:nvPr>
        </p:nvGraphicFramePr>
        <p:xfrm>
          <a:off x="683568" y="1628801"/>
          <a:ext cx="7920880" cy="403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147272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Поднять свой статус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Ненависть и зависть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самоутверждение</a:t>
                      </a:r>
                      <a:endParaRPr lang="ru-RU" dirty="0"/>
                    </a:p>
                  </a:txBody>
                  <a:tcPr/>
                </a:tc>
              </a:tr>
              <a:tr h="8532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место</a:t>
                      </a:r>
                      <a:endParaRPr lang="ru-RU" dirty="0"/>
                    </a:p>
                  </a:txBody>
                  <a:tcPr/>
                </a:tc>
              </a:tr>
              <a:tr h="8532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</a:tr>
              <a:tr h="85324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студенты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место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010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Помимо этого: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8-х и 9-х </a:t>
            </a:r>
            <a:r>
              <a:rPr lang="ru-RU" dirty="0"/>
              <a:t>классах был </a:t>
            </a:r>
            <a:r>
              <a:rPr lang="ru-RU" dirty="0" smtClean="0"/>
              <a:t>указан </a:t>
            </a:r>
            <a:r>
              <a:rPr lang="ru-RU" dirty="0"/>
              <a:t>такой мотив, как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материальная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выгода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Студенты указали преследование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политических</a:t>
            </a:r>
            <a:r>
              <a:rPr lang="ru-RU" dirty="0"/>
              <a:t> и иных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социальных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целей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И все без исключения важным мотивом </a:t>
            </a:r>
            <a:r>
              <a:rPr lang="ru-RU" dirty="0"/>
              <a:t>считают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безделье и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недостаток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развлечений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49403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Финансовая тема</Template>
  <TotalTime>80</TotalTime>
  <Words>585</Words>
  <Application>Microsoft Office PowerPoint</Application>
  <PresentationFormat>Экран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Currency</vt:lpstr>
      <vt:lpstr>ПРОЕКТ ПО ТЕМЕ ПОДРОСТКОВЫЙ ВАНДАЛИЗМ</vt:lpstr>
      <vt:lpstr>Актуальность исследования  обусловлена:  </vt:lpstr>
      <vt:lpstr>Презентация PowerPoint</vt:lpstr>
      <vt:lpstr>Задачи:  </vt:lpstr>
      <vt:lpstr>Вандализм : </vt:lpstr>
      <vt:lpstr> Результаты анкетирования по знанию понятия  «вандализм»:  </vt:lpstr>
      <vt:lpstr>Мотивы разрушительного поведения:  </vt:lpstr>
      <vt:lpstr>Среди опрошенных воспитанников детского дома  преобладающими мотивами являются:  </vt:lpstr>
      <vt:lpstr>Помимо этого:</vt:lpstr>
      <vt:lpstr>Причины  актов  вандализма:  </vt:lpstr>
      <vt:lpstr>Причины  актов  вандализма:  </vt:lpstr>
      <vt:lpstr>Меры предотвращения вандализма:  </vt:lpstr>
      <vt:lpstr>Методы предотвращения, по  мнению, опрошенных  воспитанников:  </vt:lpstr>
      <vt:lpstr>И на уровне детского дома мы предлагаем осуществить  следующие меры: 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ТЕМЕ ПОДРОСТКОВЫЙ ВАНДАЛИЗМ</dc:title>
  <dc:creator>admin</dc:creator>
  <cp:lastModifiedBy>admin</cp:lastModifiedBy>
  <cp:revision>10</cp:revision>
  <dcterms:created xsi:type="dcterms:W3CDTF">2013-01-09T15:59:37Z</dcterms:created>
  <dcterms:modified xsi:type="dcterms:W3CDTF">2014-10-13T09:57:59Z</dcterms:modified>
</cp:coreProperties>
</file>