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2184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3F6AC-AF9F-4B0A-A859-2620EE5B98BB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4A1BB6-10AE-4CC0-85C7-8633FD250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A1BB6-10AE-4CC0-85C7-8633FD2504E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2A91-D853-4C9B-83F2-27A196D8C987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82D5A-153B-4769-87EC-8735661FD2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2A91-D853-4C9B-83F2-27A196D8C987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82D5A-153B-4769-87EC-8735661FD2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2A91-D853-4C9B-83F2-27A196D8C987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82D5A-153B-4769-87EC-8735661FD2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2A91-D853-4C9B-83F2-27A196D8C987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82D5A-153B-4769-87EC-8735661FD2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2A91-D853-4C9B-83F2-27A196D8C987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82D5A-153B-4769-87EC-8735661FD2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2A91-D853-4C9B-83F2-27A196D8C987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82D5A-153B-4769-87EC-8735661FD2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2A91-D853-4C9B-83F2-27A196D8C987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82D5A-153B-4769-87EC-8735661FD2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2A91-D853-4C9B-83F2-27A196D8C987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82D5A-153B-4769-87EC-8735661FD2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2A91-D853-4C9B-83F2-27A196D8C987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82D5A-153B-4769-87EC-8735661FD2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2A91-D853-4C9B-83F2-27A196D8C987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82D5A-153B-4769-87EC-8735661FD2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2A91-D853-4C9B-83F2-27A196D8C987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82D5A-153B-4769-87EC-8735661FD2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92A91-D853-4C9B-83F2-27A196D8C987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82D5A-153B-4769-87EC-8735661FD2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C:\Users\Алексей\Desktop\вр\правовое воспитание\права ребёнка\0002-002-Deti-imejut-pravo-govorit-na-svojom-rodnom-jazyke-ispovedovat-svoj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4560" y="2280225"/>
            <a:ext cx="1861672" cy="1364799"/>
          </a:xfrm>
          <a:prstGeom prst="rect">
            <a:avLst/>
          </a:prstGeom>
          <a:noFill/>
        </p:spPr>
      </p:pic>
      <p:pic>
        <p:nvPicPr>
          <p:cNvPr id="1039" name="Picture 15" descr="C:\Users\Алексей\Desktop\вр\правовое воспитание\права ребёнка\0003-003-Deti-iemejut-pravo-na-besplatnoe-obrazovan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208794"/>
            <a:ext cx="1903390" cy="1395530"/>
          </a:xfrm>
          <a:prstGeom prst="rect">
            <a:avLst/>
          </a:prstGeom>
          <a:noFill/>
        </p:spPr>
      </p:pic>
      <p:pic>
        <p:nvPicPr>
          <p:cNvPr id="1040" name="Picture 16" descr="C:\Users\Алексей\Desktop\вр\правовое воспитание\права ребёнка\0004-004-Deti-imejut-pravo-vyrazhat-svojo-mnenie-i-sobiratsja-vmeste-dlj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3441" y="5208794"/>
            <a:ext cx="1998559" cy="1427542"/>
          </a:xfrm>
          <a:prstGeom prst="rect">
            <a:avLst/>
          </a:prstGeom>
          <a:noFill/>
        </p:spPr>
      </p:pic>
      <p:pic>
        <p:nvPicPr>
          <p:cNvPr id="1041" name="Picture 17" descr="C:\Users\Алексей\Desktop\вр\правовое воспитание\права ребёнка\0005-005-Deti-imejut-pravo-na-dostatochnoe-pitanie-i-dostatochnoe-kolichestv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86568" y="3772873"/>
            <a:ext cx="1861896" cy="1384319"/>
          </a:xfrm>
          <a:prstGeom prst="rect">
            <a:avLst/>
          </a:prstGeom>
          <a:noFill/>
        </p:spPr>
      </p:pic>
      <p:pic>
        <p:nvPicPr>
          <p:cNvPr id="1042" name="Picture 18" descr="C:\Users\Алексей\Desktop\вр\правовое воспитание\права ребёнка\0009-009-Deti-ne-dolzhny-ispolzovatsja-v-kachestve-deshjovoj-rabochej-sil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3712688"/>
            <a:ext cx="1871667" cy="1372496"/>
          </a:xfrm>
          <a:prstGeom prst="rect">
            <a:avLst/>
          </a:prstGeom>
          <a:noFill/>
        </p:spPr>
      </p:pic>
      <p:pic>
        <p:nvPicPr>
          <p:cNvPr id="1043" name="Picture 19" descr="C:\Users\Алексей\Desktop\вр\правовое воспитание\права ребёнка\0011-011-Schastja-i-solntsa-vam-det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29425" y="3640680"/>
            <a:ext cx="2030282" cy="1432364"/>
          </a:xfrm>
          <a:prstGeom prst="rect">
            <a:avLst/>
          </a:prstGeom>
          <a:noFill/>
        </p:spPr>
      </p:pic>
      <p:pic>
        <p:nvPicPr>
          <p:cNvPr id="1044" name="Picture 20" descr="C:\Users\Алексей\Desktop\вр\правовое воспитание\права ребёнка\image00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73441" y="2276872"/>
            <a:ext cx="1794216" cy="1373572"/>
          </a:xfrm>
          <a:prstGeom prst="rect">
            <a:avLst/>
          </a:prstGeom>
          <a:noFill/>
        </p:spPr>
      </p:pic>
      <p:pic>
        <p:nvPicPr>
          <p:cNvPr id="1045" name="Picture 21" descr="C:\Users\Алексей\Desktop\вр\правовое воспитание\права ребёнка\prava_rebenka_str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3640680"/>
            <a:ext cx="1893496" cy="1391826"/>
          </a:xfrm>
          <a:prstGeom prst="rect">
            <a:avLst/>
          </a:prstGeom>
          <a:noFill/>
        </p:spPr>
      </p:pic>
      <p:pic>
        <p:nvPicPr>
          <p:cNvPr id="1046" name="Picture 22" descr="C:\Users\Алексей\Desktop\вр\правовое воспитание\права ребёнка\prava_rebenka_str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520" y="2204864"/>
            <a:ext cx="1935113" cy="1312992"/>
          </a:xfrm>
          <a:prstGeom prst="rect">
            <a:avLst/>
          </a:prstGeom>
          <a:noFill/>
        </p:spPr>
      </p:pic>
      <p:pic>
        <p:nvPicPr>
          <p:cNvPr id="1047" name="Picture 23" descr="C:\Users\Алексей\Desktop\вр\правовое воспитание\права ребёнка\prava_rebenka_str6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88024" y="2132856"/>
            <a:ext cx="1979435" cy="1364096"/>
          </a:xfrm>
          <a:prstGeom prst="rect">
            <a:avLst/>
          </a:prstGeom>
          <a:noFill/>
        </p:spPr>
      </p:pic>
      <p:pic>
        <p:nvPicPr>
          <p:cNvPr id="1048" name="Picture 24" descr="C:\Users\Алексей\Desktop\вр\правовое воспитание\права ребёнка\prava_rebenka_str8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860032" y="5280802"/>
            <a:ext cx="1944216" cy="1388558"/>
          </a:xfrm>
          <a:prstGeom prst="rect">
            <a:avLst/>
          </a:prstGeom>
          <a:noFill/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0" y="836712"/>
            <a:ext cx="9036496" cy="141577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международный правовой документ, определяющий права детей на образование, пользование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достижениями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культуры, правом на отдых и досуг и оказание иных услуг детям государствами-членами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ООН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Конвенция о правах ребенка является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первым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основным международно-правовым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документом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в котором права ребенка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рассматривались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уровне международного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права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Документ состоит из 54 статей,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детализирующих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индивидуальные права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юных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граждан в возрасте от рождения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18 лет на полное развитие своих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возможностей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условиях, свободных от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голода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нужды, жестокости, эксплуатации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других форм злоупотреблений.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0" y="0"/>
            <a:ext cx="90856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Конвенция о правах 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ребёнка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9" name="Picture 4" descr="http://8center.ru/uploads/posts/2014-02/1391756036_d_426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76256" y="5085184"/>
            <a:ext cx="2016224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-7597352" y="0"/>
            <a:ext cx="3096344" cy="4525963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ФЕДЕРАЛЬНЫЙ ЗАКОН от 24 июля 1998 г. № 124-ФЗ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«ОБ ОСНОВНЫХ ГАРАНТИЯХ ПРАВ РЕБЕНКА В РОССИЙСКОЙ ФЕДЕРАЦИИ»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Принят Государственной Думой 3 июля 1998 года Одобрен Советом Федерации 9 июля 1998 года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(с изменениями от 20 июля 2000 г., 22 августа, 21 декабря 2004 г., 26 июля,30 июня 2007г.,23 июля 2008г., 28апреля,3 июня, 17 декабря 2009г., 21 июля,3 декабря 2011г.,29 июня, 2 июля 2013г., 25 ноября 2013г., 2 декабря 2013г.)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400" b="1" dirty="0" smtClean="0">
                <a:latin typeface="Times New Roman" pitchFamily="18" charset="0"/>
                <a:cs typeface="Times New Roman" pitchFamily="18" charset="0"/>
              </a:rPr>
              <a:t>    Настоящий Федеральный закон устанавливает основные гарантии прав и законных интересов ребенка, предусмотренных Конституцией Российской Федерации, в целях создания правовых, социально-экономических условий для реализации прав и законных интересов ребенка.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400" b="1" dirty="0" smtClean="0">
                <a:latin typeface="Times New Roman" pitchFamily="18" charset="0"/>
                <a:cs typeface="Times New Roman" pitchFamily="18" charset="0"/>
              </a:rPr>
              <a:t>Государство признает детство важным этапом жизни человека и исходит из принципов приоритетности подготовки детей к полноцен­ной жизни в обществе, развития у них общественно значимой и творческой активности, воспитания в них высоких нравственных качеств, патриотизма и гражданственности.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Глава I.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Общие положения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Статья 1. </a:t>
            </a:r>
            <a:r>
              <a:rPr lang="ru-RU" sz="400" b="1" dirty="0" smtClean="0">
                <a:latin typeface="Times New Roman" pitchFamily="18" charset="0"/>
                <a:cs typeface="Times New Roman" pitchFamily="18" charset="0"/>
              </a:rPr>
              <a:t>Понятия, используемые в настоящем Федеральном законе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400" b="1" dirty="0" smtClean="0">
                <a:latin typeface="Times New Roman" pitchFamily="18" charset="0"/>
                <a:cs typeface="Times New Roman" pitchFamily="18" charset="0"/>
              </a:rPr>
              <a:t>Для целей настоящего Федерального закона используются следующие понятия: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ребенок</a:t>
            </a:r>
            <a:r>
              <a:rPr lang="ru-RU" sz="400" b="1" dirty="0" smtClean="0">
                <a:latin typeface="Times New Roman" pitchFamily="18" charset="0"/>
                <a:cs typeface="Times New Roman" pitchFamily="18" charset="0"/>
              </a:rPr>
              <a:t> - лицо до достижения им возраста 18 лет (совершеннолетия);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дети, находящиеся в трудной жизненной ситуации - </a:t>
            </a:r>
            <a:r>
              <a:rPr lang="ru-RU" sz="400" b="1" dirty="0" smtClean="0">
                <a:latin typeface="Times New Roman" pitchFamily="18" charset="0"/>
                <a:cs typeface="Times New Roman" pitchFamily="18" charset="0"/>
              </a:rPr>
              <a:t>дети, оставшиеся без попечения родителей; дети-инвалиды; дети с ограниченными возможностями здоровья, то есть имеющие недостатки в физическом и (или) психическом развитии; дети - жертвы вооруженных и межнациональных конфликтов, экологических и техногенных катастроф, стихийных бедствий; дети из семей беженцев и вынужденных переселенцев; дети, оказавшиеся в экстремальных условиях; дети - жертвы насилия; дети, отбывающие наказание в виде лишения свободы в воспитательных колониях; дети, находящиеся в образовательных организациях для обучающихся с </a:t>
            </a:r>
            <a:r>
              <a:rPr lang="ru-RU" sz="400" b="1" dirty="0" err="1" smtClean="0">
                <a:latin typeface="Times New Roman" pitchFamily="18" charset="0"/>
                <a:cs typeface="Times New Roman" pitchFamily="18" charset="0"/>
              </a:rPr>
              <a:t>девиантным</a:t>
            </a:r>
            <a:r>
              <a:rPr lang="ru-RU" sz="400" b="1" dirty="0" smtClean="0">
                <a:latin typeface="Times New Roman" pitchFamily="18" charset="0"/>
                <a:cs typeface="Times New Roman" pitchFamily="18" charset="0"/>
              </a:rPr>
              <a:t> (общественно опасным) поведением, нуждающихся в особых условиях воспитания, обучения и требующих специального педагогического подхода (специальных учебно-воспитательных учреждениях открытого и закрытого типа); дети, проживающие в малоимущих семьях; дети с отклонениями в поведении; дети, жизнедеятельность которых объективно нарушена в результате сложившихся обстоятельств и которые не могут преодолеть данные обстоятельства самостоятельно или с помощью семьи;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социальная адаптация ребенка </a:t>
            </a:r>
            <a:r>
              <a:rPr lang="ru-RU" sz="400" b="1" dirty="0" smtClean="0">
                <a:latin typeface="Times New Roman" pitchFamily="18" charset="0"/>
                <a:cs typeface="Times New Roman" pitchFamily="18" charset="0"/>
              </a:rPr>
              <a:t>- процесс активного приспособления ребенка, находящегося в трудной жизненной ситуации, к принятым в обществе правилам и нормам поведения, а также процесс преодоления последствий психологической или моральной травмы;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социальная реабилитация ребенка </a:t>
            </a:r>
            <a:r>
              <a:rPr lang="ru-RU" sz="400" b="1" dirty="0" smtClean="0">
                <a:latin typeface="Times New Roman" pitchFamily="18" charset="0"/>
                <a:cs typeface="Times New Roman" pitchFamily="18" charset="0"/>
              </a:rPr>
              <a:t>- мероприятия по восстановлению утраченных ребенком социальных связей и функций, восполнению среды жизнеобеспечения, усилению заботы о нем;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социальные службы для детей </a:t>
            </a:r>
            <a:r>
              <a:rPr lang="ru-RU" sz="400" b="1" dirty="0" smtClean="0">
                <a:latin typeface="Times New Roman" pitchFamily="18" charset="0"/>
                <a:cs typeface="Times New Roman" pitchFamily="18" charset="0"/>
              </a:rPr>
              <a:t>- организации независимо от организационно-правовых форм и форм собственности, осуществляющие мероприятия по социальному обслуживанию детей (социальной поддержке, оказанию социально-бытовых, медицинских, психолого-педагогических, правовых услуг и материальной помощи, организации обеспечения отдыха и оздоровления, социальной реабилитации детей, находящихся в трудной жизненной ситуации, обеспечению занятости таких детей по достижении ими трудоспособного возраста), а также граждане, осуществляющие без образования юридического лица предпринимательскую деятельность по социальному обслуживанию населения, в том числе детей;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400" b="1" dirty="0" smtClean="0">
                <a:latin typeface="Times New Roman" pitchFamily="18" charset="0"/>
                <a:cs typeface="Times New Roman" pitchFamily="18" charset="0"/>
              </a:rPr>
              <a:t>социальная инфраструктура для детей - система объектов (зданий, строений, сооружений), необходимых для жизнеобеспечения детей, а также организаций независимо от организационно-правовых форм и форм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400" b="1" dirty="0" smtClean="0">
                <a:latin typeface="Times New Roman" pitchFamily="18" charset="0"/>
                <a:cs typeface="Times New Roman" pitchFamily="18" charset="0"/>
              </a:rPr>
              <a:t> собственности, которые оказывают социальные услуги населению, в том числе детям, и деятельность которых осуществляется в целях обеспечения полноценной жизни, охраны здоровья, образования, отдыха и оздоровления, развития детей, удовлетворения их общественных потребностей;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отдых детей и их оздоровление </a:t>
            </a:r>
            <a:r>
              <a:rPr lang="ru-RU" sz="400" b="1" dirty="0" smtClean="0">
                <a:latin typeface="Times New Roman" pitchFamily="18" charset="0"/>
                <a:cs typeface="Times New Roman" pitchFamily="18" charset="0"/>
              </a:rPr>
              <a:t>- совокупность мероприятий, обеспечивающих развитие творческого потенциала детей, охрану и укрепление их здоровья, профилактику заболеваний у детей, занятие их физической культурой, спортом и туризмом, формирование у детей навыков здорового образа жизни, соблюдение ими режима питания и жизнедеятельности в благоприятной окружающей среде при выполнении санитарно-гигиенических и санитарно-эпидемиологических требований;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организации отдыха детей и их оздоровления </a:t>
            </a:r>
            <a:r>
              <a:rPr lang="ru-RU" sz="400" b="1" dirty="0" smtClean="0">
                <a:latin typeface="Times New Roman" pitchFamily="18" charset="0"/>
                <a:cs typeface="Times New Roman" pitchFamily="18" charset="0"/>
              </a:rPr>
              <a:t>- детские оздоровительные лагеря (загородные оздоровительные лагеря, лагеря дневного пребывания и другие), специализированные (профильные) лагеря (спортивно-оздоровительные лагеря, оборонно-спортивные лагеря, туристические лагеря, лагеря труда и отдыха, эколого-биологические лагеря, технические лагеря, краеведческие и другие лагеря), оздоровительные центры, базы и комплексы, иные организации независимо от организационно-правовых форм и форм собственности, основная деятельность которых направлена на реализацию услуг по обеспечению отдыха детей и их оздоровления;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ночное время </a:t>
            </a:r>
            <a:r>
              <a:rPr lang="ru-RU" sz="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00" b="1" dirty="0" err="1" smtClean="0">
                <a:latin typeface="Times New Roman" pitchFamily="18" charset="0"/>
                <a:cs typeface="Times New Roman" pitchFamily="18" charset="0"/>
              </a:rPr>
              <a:t>время</a:t>
            </a:r>
            <a:r>
              <a:rPr lang="ru-RU" sz="400" b="1" dirty="0" smtClean="0">
                <a:latin typeface="Times New Roman" pitchFamily="18" charset="0"/>
                <a:cs typeface="Times New Roman" pitchFamily="18" charset="0"/>
              </a:rPr>
              <a:t> с 22 до 6 часов местного времени;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400" b="1" dirty="0" smtClean="0">
                <a:latin typeface="Times New Roman" pitchFamily="18" charset="0"/>
                <a:cs typeface="Times New Roman" pitchFamily="18" charset="0"/>
              </a:rPr>
              <a:t>торговля детьми - купля-продажа несовершеннолетнего, иные сделки в отношении несовершеннолетнего, а равно совершенные в целях его эксплуатации вербовка, перевозка, передача, укрывательство или получение;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эксплуатация детей </a:t>
            </a:r>
            <a:r>
              <a:rPr lang="ru-RU" sz="400" b="1" dirty="0" smtClean="0">
                <a:latin typeface="Times New Roman" pitchFamily="18" charset="0"/>
                <a:cs typeface="Times New Roman" pitchFamily="18" charset="0"/>
              </a:rPr>
              <a:t>- использование занятия проституцией несовершеннолетними и иные формы их сексуальной эксплуатации,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400" b="1" dirty="0" smtClean="0">
                <a:latin typeface="Times New Roman" pitchFamily="18" charset="0"/>
                <a:cs typeface="Times New Roman" pitchFamily="18" charset="0"/>
              </a:rPr>
              <a:t>рабский труд (услуги) несовершеннолетних, подневольное состояние несовершеннолетних, незаконное изъятие у несовершеннолетних органов и (или) тканей, незаконное усыновление (удочерение) несовершеннолетнего из корыстных побуждений;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жертва торговли детьми и (или) эксплуатации детей</a:t>
            </a:r>
            <a:r>
              <a:rPr lang="ru-RU" sz="400" b="1" dirty="0" smtClean="0">
                <a:latin typeface="Times New Roman" pitchFamily="18" charset="0"/>
                <a:cs typeface="Times New Roman" pitchFamily="18" charset="0"/>
              </a:rPr>
              <a:t> - несовершеннолетний, пострадавший от торговли детьми и (или) эксплуатации детей, в том числе вовлеченный в торговлю детьми и (или) подвергаемый эксплуатации независимо от наличия или отсутствия его согласия на осуществление действий, связанных с торговлей детьми и (или) эксплуатацией детей.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Статья 2. </a:t>
            </a:r>
            <a:r>
              <a:rPr lang="ru-RU" sz="400" b="1" dirty="0" smtClean="0">
                <a:latin typeface="Times New Roman" pitchFamily="18" charset="0"/>
                <a:cs typeface="Times New Roman" pitchFamily="18" charset="0"/>
              </a:rPr>
              <a:t>Отношения, регулируемые настоящим Федеральным законом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400" b="1" dirty="0" smtClean="0">
                <a:latin typeface="Times New Roman" pitchFamily="18" charset="0"/>
                <a:cs typeface="Times New Roman" pitchFamily="18" charset="0"/>
              </a:rPr>
              <a:t>Настоящий Федеральный закон регулирует отношения, возникаю­щие в связи с реализацией основных гарантий прав и законных интересов ребенка в Российской Федерации.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Статья 3. </a:t>
            </a:r>
            <a:r>
              <a:rPr lang="ru-RU" sz="400" b="1" dirty="0" smtClean="0">
                <a:latin typeface="Times New Roman" pitchFamily="18" charset="0"/>
                <a:cs typeface="Times New Roman" pitchFamily="18" charset="0"/>
              </a:rPr>
              <a:t>Законодательство Российской Федерации об основных гарантиях прав ребенка в Российской Федерации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400" b="1" dirty="0" smtClean="0">
                <a:latin typeface="Times New Roman" pitchFamily="18" charset="0"/>
                <a:cs typeface="Times New Roman" pitchFamily="18" charset="0"/>
              </a:rPr>
              <a:t>Законодательство Российской Федерации об основных гарантиях прав ребенка в Российской Федерации основывается на Конституции Российской Федерации и состоит из настоящего Федерального закона, соответствующих федеральных законов и иных норматив­ных правовых актов Российской Федерации, а также законов и иных нормативных правовых актов субъектов Российской Федерации в области защиты прав и законных интересов ребенка.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Статья 4. </a:t>
            </a:r>
            <a:r>
              <a:rPr lang="ru-RU" sz="400" b="1" dirty="0" smtClean="0">
                <a:latin typeface="Times New Roman" pitchFamily="18" charset="0"/>
                <a:cs typeface="Times New Roman" pitchFamily="18" charset="0"/>
              </a:rPr>
              <a:t>Цели государственной политики в интересах детей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400" b="1" dirty="0" smtClean="0">
                <a:latin typeface="Times New Roman" pitchFamily="18" charset="0"/>
                <a:cs typeface="Times New Roman" pitchFamily="18" charset="0"/>
              </a:rPr>
              <a:t>Целями государственной политики в интересах детей явля­ются:</a:t>
            </a:r>
          </a:p>
          <a:p>
            <a:pPr marL="0" indent="0">
              <a:spcBef>
                <a:spcPts val="0"/>
              </a:spcBef>
            </a:pPr>
            <a:r>
              <a:rPr lang="ru-RU" sz="400" b="1" dirty="0" smtClean="0">
                <a:latin typeface="Times New Roman" pitchFamily="18" charset="0"/>
                <a:cs typeface="Times New Roman" pitchFamily="18" charset="0"/>
              </a:rPr>
              <a:t>осуществление прав детей, предусмотренных Конституцией Рос­сийской Федерации, недопущение их дискриминации, упрочение ос­новных гарантий прав и законных интересов детей, а также восста­новление их прав в случаях нарушений;</a:t>
            </a:r>
          </a:p>
          <a:p>
            <a:pPr marL="0" indent="0">
              <a:spcBef>
                <a:spcPts val="0"/>
              </a:spcBef>
            </a:pPr>
            <a:r>
              <a:rPr lang="ru-RU" sz="400" b="1" dirty="0" smtClean="0">
                <a:latin typeface="Times New Roman" pitchFamily="18" charset="0"/>
                <a:cs typeface="Times New Roman" pitchFamily="18" charset="0"/>
              </a:rPr>
              <a:t>формирование правовых основ гарантий прав ребенка;</a:t>
            </a:r>
          </a:p>
          <a:p>
            <a:pPr marL="0" indent="0">
              <a:spcBef>
                <a:spcPts val="0"/>
              </a:spcBef>
            </a:pPr>
            <a:r>
              <a:rPr lang="ru-RU" sz="400" b="1" dirty="0" smtClean="0">
                <a:latin typeface="Times New Roman" pitchFamily="18" charset="0"/>
                <a:cs typeface="Times New Roman" pitchFamily="18" charset="0"/>
              </a:rPr>
              <a:t>содействие физическому, интеллектуальному, психическому, ду­ховному и нравственному развитию детей, воспитанию в них патри­отизма и гражданственности, а также реализации личности ребенка в интересах общества и в соответствии с не противоречащими Кон­ституции Российской Федерации и федеральному законодательству традициями народов Российской Федерации, достижениями россий­ской и мировой культуры;</a:t>
            </a:r>
          </a:p>
          <a:p>
            <a:pPr marL="0" indent="0">
              <a:spcBef>
                <a:spcPts val="0"/>
              </a:spcBef>
            </a:pPr>
            <a:r>
              <a:rPr lang="ru-RU" sz="400" b="1" dirty="0" smtClean="0">
                <a:latin typeface="Times New Roman" pitchFamily="18" charset="0"/>
                <a:cs typeface="Times New Roman" pitchFamily="18" charset="0"/>
              </a:rPr>
              <a:t>защита детей от факторов, негативно влияющих на их физическое, интеллектуальное, психическое, духовное и нравственное развитие.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2.Г</a:t>
            </a:r>
            <a:r>
              <a:rPr lang="ru-RU" sz="400" b="1" dirty="0" smtClean="0">
                <a:latin typeface="Times New Roman" pitchFamily="18" charset="0"/>
                <a:cs typeface="Times New Roman" pitchFamily="18" charset="0"/>
              </a:rPr>
              <a:t>осударственная политика в интересах детей является приори­тетной и основана на следующих принципах:</a:t>
            </a:r>
          </a:p>
          <a:p>
            <a:pPr marL="0" indent="0">
              <a:spcBef>
                <a:spcPts val="0"/>
              </a:spcBef>
            </a:pPr>
            <a:r>
              <a:rPr lang="ru-RU" sz="400" b="1" dirty="0" smtClean="0">
                <a:latin typeface="Times New Roman" pitchFamily="18" charset="0"/>
                <a:cs typeface="Times New Roman" pitchFamily="18" charset="0"/>
              </a:rPr>
              <a:t>законодательное обеспечение прав ребенка;</a:t>
            </a:r>
          </a:p>
          <a:p>
            <a:pPr marL="0" indent="0">
              <a:spcBef>
                <a:spcPts val="0"/>
              </a:spcBef>
            </a:pPr>
            <a:r>
              <a:rPr lang="ru-RU" sz="400" b="1" dirty="0" smtClean="0">
                <a:latin typeface="Times New Roman" pitchFamily="18" charset="0"/>
                <a:cs typeface="Times New Roman" pitchFamily="18" charset="0"/>
              </a:rPr>
              <a:t>поддержка семьи в целях обеспечения воспитания, отдыха и оздоровления детей, защиты их прав, подготовки их к полноценной жизни в обществе;</a:t>
            </a:r>
          </a:p>
          <a:p>
            <a:pPr marL="0" indent="0">
              <a:spcBef>
                <a:spcPts val="0"/>
              </a:spcBef>
            </a:pPr>
            <a:r>
              <a:rPr lang="ru-RU" sz="400" b="1" dirty="0" smtClean="0">
                <a:latin typeface="Times New Roman" pitchFamily="18" charset="0"/>
                <a:cs typeface="Times New Roman" pitchFamily="18" charset="0"/>
              </a:rPr>
              <a:t>ответственность юридических лиц, должностных лиц, граждан за нарушение прав и законных интересов ребенка, причинение ему вреда;</a:t>
            </a:r>
          </a:p>
          <a:p>
            <a:pPr marL="0" indent="0">
              <a:spcBef>
                <a:spcPts val="0"/>
              </a:spcBef>
            </a:pPr>
            <a:r>
              <a:rPr lang="ru-RU" sz="400" b="1" dirty="0" smtClean="0">
                <a:latin typeface="Times New Roman" pitchFamily="18" charset="0"/>
                <a:cs typeface="Times New Roman" pitchFamily="18" charset="0"/>
              </a:rPr>
              <a:t>поддержка общественных объединений и иных организаций, осуществляющих деятельность по защите прав и законных интересов ребенка.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Статья 5. </a:t>
            </a:r>
            <a:r>
              <a:rPr lang="ru-RU" sz="400" b="1" dirty="0" smtClean="0">
                <a:latin typeface="Times New Roman" pitchFamily="18" charset="0"/>
                <a:cs typeface="Times New Roman" pitchFamily="18" charset="0"/>
              </a:rPr>
              <a:t>Полномочия органов государственной власти Российской Федерации и органов государственной власти субъектов Российской Федерации на осуществление гарантий прав ребенка в Российской Федерации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400" b="1" dirty="0" smtClean="0">
                <a:latin typeface="Times New Roman" pitchFamily="18" charset="0"/>
                <a:cs typeface="Times New Roman" pitchFamily="18" charset="0"/>
              </a:rPr>
              <a:t>К полномочиям органов государственной власти Российской Федерации на осуществление гарантий прав ребенка в Российской Федерации относятся:</a:t>
            </a:r>
          </a:p>
          <a:p>
            <a:pPr marL="0" indent="0">
              <a:spcBef>
                <a:spcPts val="0"/>
              </a:spcBef>
            </a:pPr>
            <a:r>
              <a:rPr lang="ru-RU" sz="400" b="1" dirty="0" smtClean="0">
                <a:latin typeface="Times New Roman" pitchFamily="18" charset="0"/>
                <a:cs typeface="Times New Roman" pitchFamily="18" charset="0"/>
              </a:rPr>
              <a:t>установление основ федеральной политики в интересах детей;</a:t>
            </a:r>
          </a:p>
          <a:p>
            <a:pPr marL="0" indent="0">
              <a:spcBef>
                <a:spcPts val="0"/>
              </a:spcBef>
            </a:pPr>
            <a:r>
              <a:rPr lang="ru-RU" sz="400" b="1" dirty="0" smtClean="0">
                <a:latin typeface="Times New Roman" pitchFamily="18" charset="0"/>
                <a:cs typeface="Times New Roman" pitchFamily="18" charset="0"/>
              </a:rPr>
              <a:t>выбор приоритетных направлений деятельности по обеспечению прав и законных интересов ребенка, охраны его здоровья и нравственности;</a:t>
            </a:r>
          </a:p>
          <a:p>
            <a:pPr marL="0" indent="0">
              <a:spcBef>
                <a:spcPts val="0"/>
              </a:spcBef>
            </a:pPr>
            <a:r>
              <a:rPr lang="ru-RU" sz="400" b="1" dirty="0" smtClean="0">
                <a:latin typeface="Times New Roman" pitchFamily="18" charset="0"/>
                <a:cs typeface="Times New Roman" pitchFamily="18" charset="0"/>
              </a:rPr>
              <a:t>формирование и реализация федеральных целевых программ защиты прав ребенка и поддержки детства и определение ответ­ственных за исполнение таких программ органов, учреждений и орга­низаций;</a:t>
            </a:r>
          </a:p>
          <a:p>
            <a:pPr marL="0" indent="0">
              <a:spcBef>
                <a:spcPts val="0"/>
              </a:spcBef>
            </a:pPr>
            <a:r>
              <a:rPr lang="ru-RU" sz="400" b="1" dirty="0" smtClean="0">
                <a:latin typeface="Times New Roman" pitchFamily="18" charset="0"/>
                <a:cs typeface="Times New Roman" pitchFamily="18" charset="0"/>
              </a:rPr>
              <a:t>установление порядка судебной защиты и судебная защита прав и законных интересов ребенка;</a:t>
            </a:r>
          </a:p>
          <a:p>
            <a:pPr marL="0" indent="0">
              <a:spcBef>
                <a:spcPts val="0"/>
              </a:spcBef>
            </a:pPr>
            <a:r>
              <a:rPr lang="ru-RU" sz="400" b="1" dirty="0" smtClean="0">
                <a:latin typeface="Times New Roman" pitchFamily="18" charset="0"/>
                <a:cs typeface="Times New Roman" pitchFamily="18" charset="0"/>
              </a:rPr>
              <a:t>исполнение международных обязательств Российской Федерации и представительство интересов Российской Федерации в международных организациях по вопросам защиты прав ребенка.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400" b="1" dirty="0" smtClean="0">
                <a:latin typeface="Times New Roman" pitchFamily="18" charset="0"/>
                <a:cs typeface="Times New Roman" pitchFamily="18" charset="0"/>
              </a:rPr>
              <a:t>К полномочиям органов государственной власти субъектов Российской Федерации на осуществление гарантий прав ребенка в Российской Федерации относятся реализация государственной политики в интересах детей, решение вопросов социальной поддержки и социального обслуживания детей-сирот и детей, оставшихся без попечения родителей (за исключением детей, обучающихся в федеральных государственных образовательных организациях), безнадзорных детей, детей-инвалидов, организация и обеспечение отдыха и оздоровления детей (за исключением организации отдыха детей в каникулярное время).</a:t>
            </a:r>
          </a:p>
          <a:p>
            <a:pPr marL="0" indent="0">
              <a:buNone/>
            </a:pPr>
            <a:endParaRPr lang="ru-RU" sz="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-4501008" y="0"/>
            <a:ext cx="3275856" cy="4525963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СЕМЕЙНЫЙ КОДЕКС РФ</a:t>
            </a:r>
          </a:p>
          <a:p>
            <a:pPr marL="0" indent="0" algn="ctr">
              <a:buNone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 29 декабря 1995 г. № 223-ФЗ</a:t>
            </a:r>
            <a:endPara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(с изменениями от 15 ноября 1997 г., 27 июня 1998 г., 2 января 2000 г., 22 августа, 28 декабря 2004 г.,  3 июня, 18,29декабря 2006 г., 21 июля 2007г.,24 апреля 2008г., 23 декабря 2010г.,4 мая, 30 ноября 2011г., 12 ноября2012г., 2 июля 2013г., 25 ноября 2013г., 5 мая 2014 г.) </a:t>
            </a:r>
          </a:p>
          <a:p>
            <a:pPr marL="0" indent="0"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Права несовершеннолетних детей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Статья 54.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Право ребенка жить и воспитываться в семье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Ребенком признается лицо, не достигшее возраста восемнадцати лет (совершеннолетия).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Каждый ребенок имеет право жить и воспитываться в семье, насколько это возможно, право знать своих родителей, право на их заботу, право на совместное с ними проживание, за исключением случаев, когда это противоречит его интересам.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Ребенок имеет права на воспитание своими родителями, обеспе­чение его интересов, всестороннее развитие, уважение его человеческого достоинства.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 отсутствии родителей, при лишении их родительских прав и в других случаях утраты родительского попечения право ребенка на воспитание в семье обеспечивается органом опеки и попечительства в порядке, установленном главой 18 настоящего Кодекса.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Статья 55.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Право ребенка на общение с родителями и другими родственниками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Ребенок имеет право на общение с обоими родителями, дедушкой, бабушкой, братьями, сестрами и другими родственниками. Расторжение брака родителей, признание его недействительным или раздельное проживание родителей не влияют на права ребенка.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случае раздельного проживания родителей ребенок имеет право на общение с каждым из них. Ребенок имеет право на общение со своими родителями также в случае их проживания в разных государствах.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2.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Ребенок, находящийся в экстремальной ситуации (задержание, арест, заключение под стражу, нахождение в лечебном учреждении и другое), имеет право на общение со своими родителями (лицами, их заменяющими) и другими родственниками в порядке, установленном законом.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Статья 56.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Право ребенка на защиту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Ребенок имеет право на защиту своих прав и законных интересов.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Защита прав и законных интересов ребенка осуществляется родителями (лицами, их заменяющими), а в случаях, предусмотренных настоящим Кодексом, органом опеки и попечительства, прокурором и судом.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Несовершеннолетний, признанный в соответствии с законом пол­ностью дееспособным до достижения совершеннолетия, имеет право самостоятельно осуществлять свои права и обязанности, в том числе право на защиту.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Ребенок имеет право на защиту от злоупотреблений со стороны родителей (лиц, их заменяющих).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 нарушении прав и законных интересов ребенка, в том числе при невыполнении или при ненадлежащем выполнении родителями (одним из них) обязанностей по воспитанию, образованию ребенка либо при злоупотреблении родительскими правами, ребенок вправе самостоятельно обращаться за их защитой в орган опеки и попечительства, а по достижении возраста четырнадцати лет в суд.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Должностные лица организаций и иные граждане, которым станет известно об угрозе жизни или здоровью ребенка, о нарушении его прав и законных интересов, обязаны сообщить об этом в орган опеки и попечительства по месту фактического нахождения ребенка. При получении таких сведений орган опеки и попечительства обязан принять необходимые меры по защите прав и законных интересов ребенка.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Статья 57.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Право ребенка выражать свое мнение Ребенок вправе выражать свое мнение при решении в семье лю­бого вопроса, затрагивающего его интересы, а также быть заслушанным в ходе любого судебного или административного разбирательства. Учет мнения ребенка, достигшего возраста десяти лет, обязателен, за исключением случаев, когда это противоречит его интересам. В случаях, предусмотренных настоящим Кодексом (статьи 59,72,132, 134, 136, 143, 145), органы опеки и попечительства или суд могут принять решение только с согласия ребенка, достигшего возраста десяти лет.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Статья 58.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Право ребенка на имя, отчество и фамилию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Ребенок имеет право на имя, отчество и фамилию.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Имя ребенку дается по соглашению родителей, отчество при­сваивается по имени отца, если иное не предусмотрено законами субъектов Российской Федерации или не основано на национальном обычае.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Фамилия ребенка определяется фамилией родителей. При разных фамилиях родителей ребенку присваивается фамилия отца или фамилия матери по соглашению родителей, если иное не предусмотрено законами субъектов Российской Федерации.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 отсутствии соглашения между родителями относительно имени и(или) фамилии ребенка возникшие разногласия разрешаются органом опеки и попечительства.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Если отцовство не установлено, имя ребенку дается по указанию матери, отчество присваивается по имени лица, записанного в качестве отца ребенка (пункт 3 статьи 51 настоящего Кодекса), фамилия — по фамилии матери.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Статья 59.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Изменение имени и фамилии ребенка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совместной просьбе родителей до достижения ребенком возраста четырнадцати лет орган опеки и попечительства исходя из интересов ребенка вправе разрешить изменить имя ребенку, а также изменить присвоенную ему фамилию на фамилию другого родителя.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Если родители проживают раздельно и родитель, с которым проживает ребенок, желает присвоить ему свою фамилию, орган опеки и попечительства разрешает этот вопрос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зависимости от интересов ребенка и с учетом мнения другого родителя. Учет мнения родителя не обязателен при невозможности установления его места нахождения, лишении его родительских прав, признании недееспособным, а также в случаях уклонения родителя без уважительных причин от воспитания и содержания ребенка.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Если ребенок рожден от лиц, не состоящих в браке между собой, и отцовство в законном порядке не установлено, орган опеки и попечительства исходя из интересов ребенка вправе разрешить изменить его фамилию на фамилию матери, которую она носит в момент обращения с такой просьбой.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Изменение имени и(или) фамилии ребенка, достигшего возра­ста десяти лет, может быть произведено только с его согласия.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Статья 60.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Имущественные права ребенка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Ребенок имеет право на получение содержания от своих родителей и других членов семьи в порядке и в размерах, которые установлены разделом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настоящего Кодекса.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Суммы, причитающиеся ребенку в качестве алиментов, пенсий, пособий, поступают в распоряжение родителей (лиц, их заменяющих) и расходуются ими на содержание, воспитание и образование ребенка.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Суд по требованию родителя, обязанного уплачивать алименты на несовершеннолетних детей, вправе вынести решение о перечислении не более пятидесяти процентов сумм алиментов, подлежащих выплате, на счета, открытые на имя несовершеннолетних детей 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банках.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3.Ребенок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имеет право собственности на доходы, полученные им, имущество, полученное им в дар или в порядке наследования, а также на любое другое имущество, приобретенное на средства ребенка.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Право ребенка на распоряжение принадлежащим ему на праве собственности имуществом определяется статьями 26 и 28 Гражданского кодекса Российской Федерации.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 осуществлении родителями правомочий по управлению имуществом ребенка на них распространяются правила, установленные гражданским законодательством в отношении распоряжения имуществом подопечного (статья 37 Гражданского кодекса Российской Федерации).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Ребенок не имеет права собственности на имущество родителей, родители не имеют права собственности на имущество ребенка. Дети и родители, проживающие совместно, могут владеть и пользоваться имуществом друг друга по взаимному согласию.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случае возникновения права общей собственности родителей и детей их права на владение, пользование и распоряже­ние общим имуществом определяются гражданским законодательством.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0" y="0"/>
            <a:ext cx="2627784" cy="278092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ОСНОВНЫЕ НОРМАТИВНЫЕ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ПРАВОВЫЕ ДОКУМЕНТЫ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 ПРАВАМ РЕБЁНКА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.Международное право</a:t>
            </a:r>
          </a:p>
          <a:p>
            <a:pPr marL="88900" marR="0" lvl="0" indent="-88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Конвенция о правах ребенка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Всемирная декларация об обеспечении выживания, защиты и развития детей  (Нью-Йорк,  30 сентября 1990 г.)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II</a:t>
            </a: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.Законодательство Российской Федерации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ru-RU" sz="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Федеральный закон от 24 июля 1998 г. № 124-ФЗ «Об основных гарантиях прав ребенка в Российской Федерации» </a:t>
            </a:r>
            <a:r>
              <a:rPr kumimoji="0" lang="ru-RU" sz="8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(с изменениями от 20 июля 2000 г., 22 августа, 21 декабря 2004 г., 26 июля,30 июня 2007г.,23 июля 2008г., 28апреля,3 июня, 17 декабря 2009г., 21 июля,3 декабря 2011г.,29 июня, 2 июля 2013г., 25 ноября 2013г., 2 декабря 2013г.)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ru-RU" sz="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Семейный кодекс РФ от 29 декабря 1995 г. № 223-ФЗ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8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(с изменениями от 15 ноября 1997 г., 27 июня 1998 г., 2 января 2000 г., 22 августа, 28 декабря 2004 г.,  3 июня, 18,29декабря 2006 г., 21 июля 2007г.,24 апреля 2008г., 23 декабря 2010г.,4 мая, 30 ноября 2011г., 12 ноября2012г., 2 июля 2013г., 25 ноября 2013г., 5 мая 2014 г.)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ru-RU" sz="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Федеральный закон от 29.12.2012 г. N 273-ФЗ  «Об образовании в Российской Федерации» </a:t>
            </a:r>
            <a:r>
              <a:rPr kumimoji="0" lang="ru-RU" sz="8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(с изменениями от 7 мая, 7 июня, 2 июля, 23 июля, 25 ноября 2013 г., 3 февраля, 5 мая, 27 мая, 4 июня, 28 июня 2014г.)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лексей\Desktop\вр 2\рисунки\0002-002-Pravovoe-vospitanie-eto-organizovannoe-sistematichesko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852936"/>
            <a:ext cx="1094993" cy="1020817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539552" y="2636912"/>
            <a:ext cx="165462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КАЛЕНДАРЬ ПРАВОВЫХ ДАТ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3861048"/>
            <a:ext cx="269979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XXI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век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Век ребенка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июня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Международный день защиты детей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 ноября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Всемирный день прав </a:t>
            </a:r>
            <a:r>
              <a:rPr kumimoji="0" lang="ru-RU" sz="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ребенка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 декабря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Международный День </a:t>
            </a:r>
            <a:r>
              <a:rPr kumimoji="0" lang="ru-RU" sz="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защиты прав человека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 декабря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День Конституции Российской Федерации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0152" y="0"/>
            <a:ext cx="3203848" cy="697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3.14. Каждый учитель определяет правила поведения обучающихся на своих занятиях; эти 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правила не должны ущемлять достоинство обучающегося, противоречить Уставу школы и 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данному положению. 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3.15. Если обучающийся хочет что-нибудь сказать, попросить, задать вопрос учителю или 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ответить на вопрос, он поднимает руку, после разрешения учителя говорит. 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3.16. Если во время занятий обучающемуся необходимо выйти из класса, то он должен 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попросить разрешения педагога. 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3.17. Обучающимся не разрешается во время уроков и внеклассных мероприятий пользоваться мобильными средствами коммуникации без разрешения учителя и жевать резинку. 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3.18. По окончании урока необходимо навести чистоту и порядок на своем учебном месте, 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не оставлять мусор. 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3.19. Звонок об окончании урока определяет точное время окончания урока. </a:t>
            </a:r>
          </a:p>
          <a:p>
            <a:endParaRPr lang="ru-RU" sz="43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. Правила поведения на перемене 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4.1. Время перерыва между уроками дано обучающимся для отдыха, общения с друзьями, 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возможности перейти в другой кабинет в соответствии с расписанием уроков, посетить 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столовую 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4.2. Во время перемен обучающиеся не должны находиться в учебных кабинетах, спортивных залах, актовом зале, мастерских без учителя. 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4.3. Во время перемен запрещается бегать по коридорам и лестницам, толкать других 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обучающихся, бросать друг в друга различные предметы и применять физическую силу, 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кричать, шуметь, употреблять непристойные выражения. 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4.4. Во время перемены обучающиеся могут свободно перемещаться по школе, кроме тех мест, где им запрещено находиться в целях безопасности (чердак, подвал, кухня, физическая и химическая лаборатории). 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4.5. Запрещается собираться с другими обучающимися в туалете для общения и бесед, курить, портить помещение и санитарное оборудование. 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4.6. Обучающиеся могут обратиться к своему классному руководителю, дежурному учителю, дежурному администратору за помощью, если против них совершаются противоправные действия. 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4.7. Запрещается во время перемен подходить к открытым окнам, сидеть на 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подоконниках. Для проветривания классов и коридоров окна могут открывать только 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взрослые. 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4.8. Во время перемен обучающимся не разрешается выходить из школы без разрешения 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классного руководителя или дежурного администратора. 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4.9. Во время перемены обучающиеся должны выйти из класса в целях соблюдения режима проветривания классных помещений. Обучающиеся- волонтёры  могут находиться в классе во время перемены с разрешения учителя; они обеспечивают порядок в классе, моют доску, помогают учителю готовить наглядные пособия к следующему уроку. 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4.10. Ответственными за поддержание порядка на этаже являются обучающиеся волонтёрского отряда и дежурный учитель. Все остальные обучающиеся обязаны выполнять их распоряжения. 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V. Правила поведения в столовой 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5.1. Обучающиеся находятся в обеденном зале столовой только на переменах и в отведенное графиком питания время. 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5.2. При входе в столовую следует снять рюкзак и держать его в руке. 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5.3. Перед едой и после необходимо помыть руки с мылом. 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5.4. Пища, в том числе и принесенная с собой из дома, принимается за столами. Есть стоя, 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и выносить пищу из столовой нельзя. 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5.5. Во время приема пищи можно негромко разговаривать, соблюдая хорошие манеры, не 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мешать соседям по столу. 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5.6. Обучающиеся должны уважительно относиться к работникам столовой. Следует 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благодарить сотрудников столовой при получении еды и по окончании ее приема. 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5.7. После приема пищи обучающиеся убирают за собой посуду. 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5.8.Употреблять еду и напитки, приобретённые в столовой, разрешается только в столовой. 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5.9. Обучающиеся бережно относятся к имуществу школьной столовой. 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5.10. Запрещается появление в столовой людей в верхней одежде. 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5.11. Обучающиеся, находясь в столовой: </a:t>
            </a:r>
          </a:p>
          <a:p>
            <a:pPr lvl="0"/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перемещаются осторожно и без резких движений; </a:t>
            </a:r>
          </a:p>
          <a:p>
            <a:pPr lvl="0"/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подчиняются требованиям учителей и работников столовой; </a:t>
            </a:r>
          </a:p>
          <a:p>
            <a:pPr lvl="0"/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при получении или покупке еды соблюдают очередь; </a:t>
            </a:r>
          </a:p>
          <a:p>
            <a:pPr lvl="0"/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проявляют осторожность при получении и переносе горячих блюд и напитков; </a:t>
            </a:r>
          </a:p>
          <a:p>
            <a:pPr lvl="0"/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съедают все полученные или купленные продукты, не выходя за пределы столовой.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VI. Правила поведения в раздевалке 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6.1. Обучающиеся снимают верхнюю одежду и уличную обувь в раздевалке, в месте, 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предназначенном для обучающихся этого класса. 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6.2. Уличная обувь хранится в раздевалке в специальном мешке.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6.3. В карманах верхней одежды не рекомендуется оставлять деньги, ключи, мобильные телефоны и другие ценные предметы. 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6.4. В раздевалке нельзя бегать, толкаться, прыгать, шалить, так как это место является 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зоной повышенной опасности. 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6.5. После окончания уроков все классы организованно спускаются в раздевалку с учителем, который вёл последний урок. 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6.6. Обучающиеся забирают вещи из раздевалки и одеваются в рекреации, чтобы не создавать тесноту в раздевалке. 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6.7. Учитель присутствует при одевании обучающихся и провожает их к выходу из школы в организованном порядке. 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6.8. В спортивных раздевалках обучающиеся находятся только до и после урока физической культуры по разрешению учителя и под его контролем. 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6.9. Нахождение в спортивных раздевалках во время урока запрещено. 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VII. Правила поведения на территории школы 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7.1.Территория школы является частью школы (школьным участком). На школьном 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участке обучающиеся обязаны находиться в пределах его границ.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7.2. Соблюдать общие правила поведения, установленные разделом 1. 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VIII. Правила поведения в общественных местах 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8.1. Во время посещений театров, музеев, экскурсий обучающийся ведет себя с достоинством, скромно и воспитанно, не позорит свою семью, школу и сопровождающего учителя. Не создает ситуаций, угрожающих жизни и здоровью окружающих и его самого. 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8.2. В общественном транспорте обучающийся тихо разговаривает со своими товарищами, не мешает другим пассажирам. Уступает место людям старшего возраста, инвалидам, дошкольникам. Юноши уступают место девушкам. 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8.3. Запрещается разговаривать во время театральных спектаклей и объяснений 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экскурсовода, шуметь, отвлекать и  мешать окружающим. 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8.4. Указания сопровождающего учителя обязательны к беспрекословному исполнению. 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IX. . Заключительные положения 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9.1. За нарушение настоящих правил к допустившим нарушения обучающимся могут быть 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применены следующие меры дисциплинарного воздействия: </a:t>
            </a:r>
          </a:p>
          <a:p>
            <a:pPr lvl="0"/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Уведомление родителей. </a:t>
            </a:r>
          </a:p>
          <a:p>
            <a:pPr lvl="0"/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Вызов родителей в школу. </a:t>
            </a:r>
          </a:p>
          <a:p>
            <a:pPr lvl="0"/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Объявление порицания. 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9.2. За грубые и систематические нарушение настоящих правил к допустившим нарушения обучающимся могут быть применены следующие меры дисциплинарного воздействия: </a:t>
            </a:r>
          </a:p>
          <a:p>
            <a:pPr lvl="0"/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Вызов на Совет профилактики или педагогический совет с родителями. </a:t>
            </a:r>
          </a:p>
          <a:p>
            <a:pPr lvl="0"/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Постановка на </a:t>
            </a:r>
            <a:r>
              <a:rPr lang="ru-RU" sz="430" dirty="0" err="1" smtClean="0">
                <a:latin typeface="Times New Roman" pitchFamily="18" charset="0"/>
                <a:cs typeface="Times New Roman" pitchFamily="18" charset="0"/>
              </a:rPr>
              <a:t>внутришкольный</a:t>
            </a:r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 учет. </a:t>
            </a:r>
          </a:p>
          <a:p>
            <a:pPr lvl="0"/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Уведомление инспектора по делам несовершеннолетних. </a:t>
            </a:r>
          </a:p>
          <a:p>
            <a:pPr lvl="0"/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Ходатайство в комиссию по делам несовершеннолетних. 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9.3. За нарушение настоящих Правил и Устава школы к обучающимся применяются меры 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дисциплинарного и воспитательного воздействия, предусмотренные Уставом школы. </a:t>
            </a:r>
          </a:p>
          <a:p>
            <a:endParaRPr lang="ru-RU" sz="43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99792" y="-27384"/>
            <a:ext cx="3240360" cy="7040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3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Положение</a:t>
            </a:r>
          </a:p>
          <a:p>
            <a:pPr algn="ctr"/>
            <a:r>
              <a:rPr lang="ru-RU" sz="43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 правилах поведения обучающихся в школе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Целями настоящих Правил являются создание благоприятной обстановки для 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обучения, безопасных условий пребывания в школе и на ее территории, воспитание 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уважения к человеческой личности, развитие навыков культурного поведения в обществе. 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1. Общие правила поведения 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1.1. Обучающиеся школы ведут себя честно и достойно, соблюдают нормы морали и этики в отношениях между собой и со старшими. 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1.2. Дисциплина в школе поддерживается на основе уважения человеческого достоинства 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обучающихся, педагогов и других работников школы. Применение методов физического и 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психического насилия по отношению к обучающимся не допускается. 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1.3.Обучающийся  приходит в школу не позднее, чем за 10 минут до начала занятий, чистым, опрятным, в школьной форме, снимает в гардеробе верхнюю одежду, надевает сменную обувь, занимает рабочее место и готовит все необходимые учебные принадлежности к предстоящему уроку. 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1.4. Запрещается приносить на территорию школы с любой целью и использовать любым способом оружие, взрывчатые и огнеопасные вещества, газовые баллончики, спиртные напитки, сигареты, наркотики, другие одурманивающие средства и яды, предметы, не имеющие отношения к учебной деятельности и представляющие опасность для жизни и здоровья окружающих. 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1.5. Запрещается курение во всех помещениях школы и на территории школьного двора. 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1.6. Запрещается употребление непристойных выражений и жестов. Для выяснения 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отношений обучающиеся никогда не применяют физическую силу и не употребляют грубых выражений. Применение физической силы оскорбляет достоинство человека, и данные действия категорически запрещаются. 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1.7. Обучающийся школы должен проявлять уважение к старшим, заботиться о младших. 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Школьники уступают дорогу взрослым, старшие -младшим, мальчики -девочкам. 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1.8. Нельзя без разрешения классного руководителя или дежурного администратора 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уходить из школы в урочное время. Детей должны забирать родители или лица, 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заменяющие их по сообщению классного руководителя или дежурного администратора, если ребёнок заболел или по другим причинам. 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1.9. В случае пропуска занятий по болезни, обучающийся должен предъявить классному 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руководителю справку, подтверждающую факт болезни. 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1.10. Факт отсутствия в школе по семейным обстоятельствам допускается при написании родителями (законными представителями) заявления на имя директора. 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1.11. Если обучающийся пропустил более 3 -</a:t>
            </a:r>
            <a:r>
              <a:rPr lang="ru-RU" sz="43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 дней без уважительных причин, он ставится на контроль в классе, а затем в школе. 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1.12.Обучающиеся берегут имущество школы, аккуратно относятся как к своему, так и к чужому имуществу, соблюдают чистоту и порядок на территории школы. В случае причинения ущерба имуществу школы родители (законные представители) обязаны возместить его стоимость. 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1.13.Обучающимся следует уважать чужие права собственности. Книги, куртки и 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прочие личные вещи, находящиеся в школе, принадлежат их владельцам. 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1.14.Обучающимся, нашедшим потерянные или забытые, по их мнению, вещи, следует сдать их дежурному администратору, учителю или сотруднику охраны. 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1.15. К обучающимся, присвоившим чужие вещи, могут применяться дисциплинарные меры, вплоть до обращения в правоохранительные органы. 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1.16.Физическая конфронтация, запугивание и издевательства, попытки унижения личности, дискриминация по национальному или расовому признаку являются недопустимыми формами поведения. 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1.17. Обучающиеся должны приносить на занятия все необходимые учебники, тетради, пособия, инструменты и письменные принадлежности. 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1.18. Данные правила доводятся до сведения обучающихся на классных часах ежегодно и вывешиваются на видном месте в школе. 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1.19. Данные правила обязательны для соблюдения всеми обучающимися  школы. 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2. Правила поведения в школе 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2.1. Обучающиеся обращаются к педагогам по имени, отчеству и на "Вы", к незнакомым 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взрослым -тоже на "Вы". 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2.2. При входе в школу обучающиеся здороваются с дежурным администратором, учителем, товарищами, вытирают ноги, раздеваются самостоятельно в отведенных для данного класса местах в раздевалке, сменную обувь обучающиеся  хранят в специальных сумках, мешках, пакетах в раздевалке вместе с верхней одеждой. 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2.3. На учебные занятия необходимо приходить в школьной форме в соответствии с требованиями образовательного учреждения. 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2.4. Внешний вид обучающихся оценивает при выходе из раздевалки дежурный учитель или администратор и предъявляет к обучающимся требования в соответствии с настоящими правилами и Положением о школьной форме. 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2.5. Нахождение в помещении школы в верхней одежде не допускается. В помещении 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школы все обучающиеся ходят в сменной обуви. 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2.6. Для занятий физической культурой у обучающихся должна быть спортивная одежда и 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обувь. 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2.7. Для уроков технологии у обучающихся должна быть спец. форма. 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2.8. В школе категорически запрещено, поскольку представляет опасность для жизни и 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здоровья обучающихся: </a:t>
            </a:r>
          </a:p>
          <a:p>
            <a:pPr lvl="0"/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залезать на подоконники, шкафы, оборудование помещений, здания; </a:t>
            </a:r>
          </a:p>
          <a:p>
            <a:pPr lvl="0"/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кататься на перилах, сидеть на перилах, с силой толкать других обучающихся; </a:t>
            </a:r>
          </a:p>
          <a:p>
            <a:pPr lvl="0"/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открывать и входить в хозяйственные помещения школы, не предназначенные для 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нахождения там людей; </a:t>
            </a:r>
          </a:p>
          <a:p>
            <a:pPr lvl="0"/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открывать электрические шкафы; </a:t>
            </a:r>
          </a:p>
          <a:p>
            <a:pPr lvl="0"/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использовать не в соответствии с их назначением спортивные и игровые конструкции на территории школы. 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III. Правила поведения на уроках 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3.1. Войдя в помещение класса, обучающийся готовит рабочее место к началу урока: достает учебник, тетрадь, письменные принадлежности. 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3.2. При входе педагога в класс обучающиеся встают. Они садятся после приветствия и 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разрешения педагога. Так же обучающиеся приветствуют любого взрослого, вошедшего в класс во время занятий. 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3.3. Нельзя опаздывать на уроки, пропускать их без уважительной причины. 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3.4. Пропуск уроков не является причиной невыполнения домашних заданий. Обучающийся выполняет их самостоятельно. 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3.5. Обучающийся обязан иметь все необходимое для работы на уроках, записывать задания на дом, ежедневно выполнять домашние задания. 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3.6. Во время урока обучающемуся нельзя выходить из класса без разрешения учителя, менять место за партой, выкрикивать, шуметь, мешать вести урок. 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3.7. Во время урока обучающийся должен внимательно слушать объяснение учителя и ответы своих товарищей. Нельзя отвлекаться самому и отвлекать товарищей. 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3.8. После объяснения нового материала учителем обучающийся может задать вопрос, если он чего-то не понял во время объяснения. 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3.9. Во время проведения практических и лабораторных работ, уроков технологии и физической 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культуры каждый обучающийся соблюдает технику безопасности при выполнении этого вида работ. 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3.10. Во время проведения контрольных и самостоятельных работ каждый обучающийся 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обязан выполнять их самостоятельно. Разрешается пользоваться только теми материалами, на которые указал учитель. В случае нарушения этих правил учитель имеет право забрать у обучающегося работу и оценить только ту часть работы, которая выполнена обучающимся самостоятельно.  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3.11. Отвечая, обучающийся стоит у доски лицом к классу, а при ответе с места -лицом 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к учителю. Отвечая, обучающийся говорит громко, внятно, не спеша. Пишет на доске 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аккуратно, разборчиво. При ответе с использованием плаката, карты, схемы и т. п. стоит 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вполоборота к классу, показывая указкой то, что необходимо, правой или левой рукой, 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в зависимости от расположения наглядного материала. 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3.12. Во время урока, сидя за учебным столом, обучающийся обязан следить за осанкой, 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постановкой ног, наклоном головы. Обучающийся обязан выполнять рекомендации учителя относительно правильной осанки. 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3.13. На уроках обучающиеся имеют право пользоваться школьным инвентарём, который они возвращают учителю после занятия. Относиться к нему следует бережно и аккуратно </a:t>
            </a:r>
          </a:p>
          <a:p>
            <a:r>
              <a:rPr lang="ru-RU" sz="43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196736" y="548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5203701"/>
            <a:ext cx="2699792" cy="155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Закон Московской области от 04.12.2009 N 148/2009-ОЗ</a:t>
            </a:r>
            <a:endParaRPr kumimoji="0" lang="ru-RU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 мерах по предупреждению причинения вреда здоровью и развитию несовершеннолетних в Московской области</a:t>
            </a:r>
            <a:endParaRPr kumimoji="0" lang="ru-RU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Статья 4.</a:t>
            </a:r>
            <a:r>
              <a:rPr kumimoji="0" lang="ru-RU" sz="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Места, в которых нахождение несовершеннолетних не допускается</a:t>
            </a:r>
            <a:endParaRPr kumimoji="0" lang="ru-RU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</a:t>
            </a:r>
            <a:r>
              <a:rPr kumimoji="0" lang="ru-RU" sz="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Московской области не допускается нахождение несовершеннолетних в возрасте </a:t>
            </a:r>
            <a:r>
              <a:rPr kumimoji="0" lang="ru-RU" sz="5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 16 лет</a:t>
            </a:r>
            <a:r>
              <a:rPr kumimoji="0" lang="ru-RU" sz="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ночное время </a:t>
            </a:r>
            <a:r>
              <a:rPr kumimoji="0" lang="ru-RU" sz="5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22 часов до 6 часов</a:t>
            </a:r>
            <a:r>
              <a:rPr kumimoji="0" lang="ru-RU" sz="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а в период </a:t>
            </a:r>
            <a:r>
              <a:rPr kumimoji="0" lang="ru-RU" sz="5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1 мая по 31 августа</a:t>
            </a:r>
            <a:r>
              <a:rPr kumimoji="0" lang="ru-RU" sz="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ночное время </a:t>
            </a:r>
            <a:r>
              <a:rPr kumimoji="0" lang="ru-RU" sz="5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23 часов до 6 часов</a:t>
            </a:r>
            <a:r>
              <a:rPr kumimoji="0" lang="ru-RU" sz="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без сопровождения родителей (лиц, их заменяющих) или лиц, осуществляющих мероприятия с участием несовершеннолетних, в общественных местах, в том числе на улицах, стадионах, в парках, скверах, транспортных средствах общего пользования, на объектах (на территориях, в помещениях) юридических лиц или граждан, осуществляющих предпринимательскую деятельность без образования юридического лица, которые предназначены для обеспечения доступа к сети "Интернет", а также для реализации услуг в сфере торговли и общественного питания (организациях или пунктах), для развлечений, досуга, где в установленном законом порядке предусмотрена розничная продажа алкогольной продукции, пива и напитков, изготавливаемых на его основе.</a:t>
            </a:r>
            <a:endParaRPr kumimoji="0" lang="ru-RU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</a:t>
            </a:r>
            <a:r>
              <a:rPr kumimoji="0" lang="ru-RU" sz="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Московской области не допускается нахождение несовершеннолетних в возрасте </a:t>
            </a:r>
            <a:r>
              <a:rPr kumimoji="0" lang="ru-RU" sz="5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 16 до 18 лет</a:t>
            </a:r>
            <a:r>
              <a:rPr kumimoji="0" lang="ru-RU" sz="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ночное время </a:t>
            </a:r>
            <a:r>
              <a:rPr kumimoji="0" lang="ru-RU" sz="5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23 часов до 6 часов</a:t>
            </a:r>
            <a:r>
              <a:rPr kumimoji="0" lang="ru-RU" sz="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без сопровождения родителей (лиц, их заменяющих) или лиц, осуществляющих мероприятия с участием несовершеннолетних, в общественных местах, указанных в части 2 настоящей статьи.</a:t>
            </a:r>
            <a:endParaRPr kumimoji="0" lang="ru-RU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1816</Words>
  <Application>Microsoft Office PowerPoint</Application>
  <PresentationFormat>Экран (4:3)</PresentationFormat>
  <Paragraphs>292</Paragraphs>
  <Slides>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</dc:creator>
  <cp:lastModifiedBy>Алексей</cp:lastModifiedBy>
  <cp:revision>19</cp:revision>
  <dcterms:created xsi:type="dcterms:W3CDTF">2013-08-02T15:08:22Z</dcterms:created>
  <dcterms:modified xsi:type="dcterms:W3CDTF">2014-08-19T14:06:45Z</dcterms:modified>
</cp:coreProperties>
</file>