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6" r:id="rId19"/>
    <p:sldId id="281" r:id="rId20"/>
    <p:sldId id="282" r:id="rId21"/>
    <p:sldId id="283" r:id="rId22"/>
    <p:sldId id="284" r:id="rId23"/>
    <p:sldId id="287" r:id="rId24"/>
    <p:sldId id="288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66FF"/>
    <a:srgbClr val="FF0066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70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EE3AB-86AA-4B62-AAE9-235534F54175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19225-B03C-4C0A-91A3-538A404F99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5AD72-24A9-4864-A6E7-2C578D27CED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19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1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slide" Target="slide2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5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slide" Target="slide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144000" cy="12642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понятия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857364"/>
            <a:ext cx="9160412" cy="1298230"/>
          </a:xfrm>
          <a:prstGeom prst="rect">
            <a:avLst/>
          </a:prstGeom>
          <a:solidFill>
            <a:srgbClr val="00B0F0">
              <a:alpha val="63000"/>
            </a:srgb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Предпринимательская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286124"/>
            <a:ext cx="9144000" cy="1214446"/>
          </a:xfrm>
          <a:prstGeom prst="rect">
            <a:avLst/>
          </a:prstGeom>
          <a:solidFill>
            <a:srgbClr val="66FFC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Сделка</a:t>
            </a: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6412" y="4714884"/>
            <a:ext cx="9160412" cy="1357322"/>
          </a:xfrm>
          <a:prstGeom prst="rect">
            <a:avLst/>
          </a:prstGeom>
          <a:solidFill>
            <a:srgbClr val="AEAAB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Договор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>
            <a:hlinkClick r:id="rId3" action="ppaction://hlinksldjump"/>
          </p:cNvPr>
          <p:cNvSpPr/>
          <p:nvPr/>
        </p:nvSpPr>
        <p:spPr>
          <a:xfrm>
            <a:off x="2071670" y="571480"/>
            <a:ext cx="1006402" cy="90701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>
            <a:hlinkClick r:id="rId4" action="ppaction://hlinksldjump"/>
          </p:cNvPr>
          <p:cNvSpPr/>
          <p:nvPr/>
        </p:nvSpPr>
        <p:spPr>
          <a:xfrm>
            <a:off x="3143240" y="571480"/>
            <a:ext cx="928694" cy="90701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4" name="Овал 13">
            <a:hlinkClick r:id="rId5" action="ppaction://hlinksldjump"/>
          </p:cNvPr>
          <p:cNvSpPr/>
          <p:nvPr/>
        </p:nvSpPr>
        <p:spPr>
          <a:xfrm>
            <a:off x="4071934" y="571480"/>
            <a:ext cx="928694" cy="90701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>
            <a:hlinkClick r:id="rId6" action="ppaction://hlinksldjump"/>
          </p:cNvPr>
          <p:cNvSpPr/>
          <p:nvPr/>
        </p:nvSpPr>
        <p:spPr>
          <a:xfrm>
            <a:off x="6072198" y="571480"/>
            <a:ext cx="1000132" cy="90701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Овал 16">
            <a:hlinkClick r:id="rId7" action="ppaction://hlinksldjump"/>
          </p:cNvPr>
          <p:cNvSpPr/>
          <p:nvPr/>
        </p:nvSpPr>
        <p:spPr>
          <a:xfrm>
            <a:off x="7143768" y="571480"/>
            <a:ext cx="928694" cy="907010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Овал 17">
            <a:hlinkClick r:id="rId8" action="ppaction://hlinksldjump"/>
          </p:cNvPr>
          <p:cNvSpPr/>
          <p:nvPr/>
        </p:nvSpPr>
        <p:spPr>
          <a:xfrm>
            <a:off x="8143900" y="571480"/>
            <a:ext cx="1000100" cy="928694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>
            <a:hlinkClick r:id="rId9" action="ppaction://hlinksldjump"/>
          </p:cNvPr>
          <p:cNvSpPr/>
          <p:nvPr/>
        </p:nvSpPr>
        <p:spPr>
          <a:xfrm>
            <a:off x="5072066" y="571480"/>
            <a:ext cx="928694" cy="928694"/>
          </a:xfrm>
          <a:prstGeom prst="ellipse">
            <a:avLst/>
          </a:prstGeom>
          <a:solidFill>
            <a:srgbClr val="FFC000"/>
          </a:solidFill>
          <a:ln w="57150"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Овал 27">
            <a:hlinkClick r:id="rId10" action="ppaction://hlinksldjump"/>
          </p:cNvPr>
          <p:cNvSpPr/>
          <p:nvPr/>
        </p:nvSpPr>
        <p:spPr>
          <a:xfrm>
            <a:off x="2214546" y="2143116"/>
            <a:ext cx="907914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29" name="Овал 28">
            <a:hlinkClick r:id="rId11" action="ppaction://hlinksldjump"/>
          </p:cNvPr>
          <p:cNvSpPr/>
          <p:nvPr/>
        </p:nvSpPr>
        <p:spPr>
          <a:xfrm>
            <a:off x="3143240" y="2143116"/>
            <a:ext cx="979352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0" name="Овал 29">
            <a:hlinkClick r:id="rId12" action="ppaction://hlinksldjump"/>
          </p:cNvPr>
          <p:cNvSpPr/>
          <p:nvPr/>
        </p:nvSpPr>
        <p:spPr>
          <a:xfrm>
            <a:off x="4071934" y="2143116"/>
            <a:ext cx="907914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Овал 30">
            <a:hlinkClick r:id="rId13" action="ppaction://hlinksldjump"/>
          </p:cNvPr>
          <p:cNvSpPr/>
          <p:nvPr/>
        </p:nvSpPr>
        <p:spPr>
          <a:xfrm>
            <a:off x="5000628" y="2143116"/>
            <a:ext cx="979352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Овал 31">
            <a:hlinkClick r:id="rId14" action="ppaction://hlinksldjump"/>
          </p:cNvPr>
          <p:cNvSpPr/>
          <p:nvPr/>
        </p:nvSpPr>
        <p:spPr>
          <a:xfrm>
            <a:off x="6072198" y="2143116"/>
            <a:ext cx="979352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Овал 32">
            <a:hlinkClick r:id="rId15" action="ppaction://hlinksldjump"/>
          </p:cNvPr>
          <p:cNvSpPr/>
          <p:nvPr/>
        </p:nvSpPr>
        <p:spPr>
          <a:xfrm>
            <a:off x="7143768" y="2143116"/>
            <a:ext cx="1000132" cy="857256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Овал 33">
            <a:hlinkClick r:id="rId16" action="ppaction://hlinksldjump"/>
          </p:cNvPr>
          <p:cNvSpPr/>
          <p:nvPr/>
        </p:nvSpPr>
        <p:spPr>
          <a:xfrm>
            <a:off x="8215306" y="2214554"/>
            <a:ext cx="928694" cy="859514"/>
          </a:xfrm>
          <a:prstGeom prst="ellipse">
            <a:avLst/>
          </a:prstGeom>
          <a:solidFill>
            <a:srgbClr val="66FFCC"/>
          </a:solidFill>
          <a:ln w="57150">
            <a:solidFill>
              <a:srgbClr val="00206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Овал 35">
            <a:hlinkClick r:id="rId17" action="ppaction://hlinksldjump"/>
          </p:cNvPr>
          <p:cNvSpPr/>
          <p:nvPr/>
        </p:nvSpPr>
        <p:spPr>
          <a:xfrm>
            <a:off x="2285984" y="3643314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37" name="Овал 36">
            <a:hlinkClick r:id="rId18" action="ppaction://hlinksldjump"/>
          </p:cNvPr>
          <p:cNvSpPr/>
          <p:nvPr/>
        </p:nvSpPr>
        <p:spPr>
          <a:xfrm>
            <a:off x="3214678" y="3643314"/>
            <a:ext cx="925094" cy="887027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8" name="Овал 37">
            <a:hlinkClick r:id="rId19" action="ppaction://hlinksldjump"/>
          </p:cNvPr>
          <p:cNvSpPr/>
          <p:nvPr/>
        </p:nvSpPr>
        <p:spPr>
          <a:xfrm>
            <a:off x="4214810" y="3643314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>
            <a:hlinkClick r:id="rId20" action="ppaction://hlinksldjump"/>
          </p:cNvPr>
          <p:cNvSpPr/>
          <p:nvPr/>
        </p:nvSpPr>
        <p:spPr>
          <a:xfrm>
            <a:off x="5143504" y="3643314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>
            <a:hlinkClick r:id="rId21" action="ppaction://hlinksldjump"/>
          </p:cNvPr>
          <p:cNvSpPr/>
          <p:nvPr/>
        </p:nvSpPr>
        <p:spPr>
          <a:xfrm>
            <a:off x="6143636" y="3643314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>
            <a:hlinkClick r:id="rId22" action="ppaction://hlinksldjump"/>
          </p:cNvPr>
          <p:cNvSpPr/>
          <p:nvPr/>
        </p:nvSpPr>
        <p:spPr>
          <a:xfrm>
            <a:off x="7215206" y="3643314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>
            <a:hlinkClick r:id="rId23" action="ppaction://hlinksldjump"/>
          </p:cNvPr>
          <p:cNvSpPr/>
          <p:nvPr/>
        </p:nvSpPr>
        <p:spPr>
          <a:xfrm>
            <a:off x="8218906" y="3714752"/>
            <a:ext cx="925094" cy="912954"/>
          </a:xfrm>
          <a:prstGeom prst="ellipse">
            <a:avLst/>
          </a:prstGeom>
          <a:solidFill>
            <a:srgbClr val="FFFFCC"/>
          </a:solidFill>
          <a:ln w="57150"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>
            <a:hlinkClick r:id="rId24" action="ppaction://hlinksldjump"/>
          </p:cNvPr>
          <p:cNvSpPr/>
          <p:nvPr/>
        </p:nvSpPr>
        <p:spPr>
          <a:xfrm>
            <a:off x="2357422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44" name="Овал 43">
            <a:hlinkClick r:id="rId25" action="ppaction://hlinksldjump"/>
          </p:cNvPr>
          <p:cNvSpPr/>
          <p:nvPr/>
        </p:nvSpPr>
        <p:spPr>
          <a:xfrm>
            <a:off x="3357554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5" name="Овал 44">
            <a:hlinkClick r:id="rId26" action="ppaction://hlinksldjump"/>
          </p:cNvPr>
          <p:cNvSpPr/>
          <p:nvPr/>
        </p:nvSpPr>
        <p:spPr>
          <a:xfrm>
            <a:off x="4286248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>
            <a:hlinkClick r:id="rId27" action="ppaction://hlinksldjump"/>
          </p:cNvPr>
          <p:cNvSpPr/>
          <p:nvPr/>
        </p:nvSpPr>
        <p:spPr>
          <a:xfrm>
            <a:off x="5286380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>
            <a:hlinkClick r:id="rId28" action="ppaction://hlinksldjump"/>
          </p:cNvPr>
          <p:cNvSpPr/>
          <p:nvPr/>
        </p:nvSpPr>
        <p:spPr>
          <a:xfrm>
            <a:off x="6215074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>
            <a:hlinkClick r:id="rId29" action="ppaction://hlinksldjump"/>
          </p:cNvPr>
          <p:cNvSpPr/>
          <p:nvPr/>
        </p:nvSpPr>
        <p:spPr>
          <a:xfrm>
            <a:off x="7215206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>
            <a:hlinkClick r:id="" action="ppaction://noaction"/>
          </p:cNvPr>
          <p:cNvSpPr/>
          <p:nvPr/>
        </p:nvSpPr>
        <p:spPr>
          <a:xfrm>
            <a:off x="8218906" y="5000636"/>
            <a:ext cx="925094" cy="912954"/>
          </a:xfrm>
          <a:prstGeom prst="ellipse">
            <a:avLst/>
          </a:prstGeom>
          <a:solidFill>
            <a:srgbClr val="FF0000">
              <a:alpha val="20000"/>
            </a:srgbClr>
          </a:solidFill>
          <a:ln w="57150"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0" action="ppaction://hlinksldjump"/>
              </a:rPr>
              <a:t>60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066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011618"/>
          </a:xfrm>
        </p:spPr>
        <p:txBody>
          <a:bodyPr/>
          <a:lstStyle/>
          <a:p>
            <a:r>
              <a:rPr lang="ru-RU" dirty="0" smtClean="0"/>
              <a:t>10</a:t>
            </a:r>
            <a:br>
              <a:rPr lang="ru-RU" dirty="0" smtClean="0"/>
            </a:br>
            <a:r>
              <a:rPr lang="ru-RU" dirty="0" smtClean="0"/>
              <a:t>Назовите организационно-правовые формы предпринимательской деятельности.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4572008"/>
            <a:ext cx="6929486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1.Товарищества</a:t>
            </a:r>
          </a:p>
          <a:p>
            <a:pPr algn="ctr"/>
            <a:r>
              <a:rPr lang="ru-RU" sz="2000" dirty="0" smtClean="0"/>
              <a:t>2.Хозяйственные общества</a:t>
            </a:r>
          </a:p>
          <a:p>
            <a:pPr algn="ctr"/>
            <a:r>
              <a:rPr lang="ru-RU" sz="2000" dirty="0" smtClean="0"/>
              <a:t>3.Производственные кооперативы</a:t>
            </a:r>
          </a:p>
          <a:p>
            <a:pPr algn="ctr"/>
            <a:r>
              <a:rPr lang="ru-RU" sz="2000" dirty="0" smtClean="0"/>
              <a:t>4.Унитарные предприятия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85720" y="5143512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654428"/>
          </a:xfrm>
        </p:spPr>
        <p:txBody>
          <a:bodyPr/>
          <a:lstStyle/>
          <a:p>
            <a:r>
              <a:rPr lang="ru-RU" dirty="0" smtClean="0"/>
              <a:t>20</a:t>
            </a:r>
            <a:br>
              <a:rPr lang="ru-RU" dirty="0" smtClean="0"/>
            </a:br>
            <a:r>
              <a:rPr lang="ru-RU" dirty="0" smtClean="0"/>
              <a:t>Объясните суть унитарного предприятия?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4214818"/>
            <a:ext cx="7358114" cy="21431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Унитарное предприятие – это организационная форма коммерческого юридического лица, созданная публично-правовым образованием.</a:t>
            </a:r>
          </a:p>
          <a:p>
            <a:pPr algn="ctr"/>
            <a:r>
              <a:rPr lang="ru-RU" dirty="0" smtClean="0"/>
              <a:t>Это только государственные и муниципальные предприятия.</a:t>
            </a:r>
          </a:p>
          <a:p>
            <a:pPr algn="ctr"/>
            <a:r>
              <a:rPr lang="ru-RU" dirty="0" smtClean="0"/>
              <a:t>Это один из способов участия государства в экономической деятельности 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85720" y="4929198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582990"/>
          </a:xfrm>
        </p:spPr>
        <p:txBody>
          <a:bodyPr/>
          <a:lstStyle/>
          <a:p>
            <a:r>
              <a:rPr lang="ru-RU" dirty="0" smtClean="0"/>
              <a:t>30</a:t>
            </a:r>
            <a:br>
              <a:rPr lang="ru-RU" dirty="0" smtClean="0"/>
            </a:br>
            <a:r>
              <a:rPr lang="ru-RU" dirty="0" smtClean="0"/>
              <a:t>Объясните суть ОДО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3714752"/>
            <a:ext cx="7786742" cy="26432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Общество с дополнительной ответственностью  предполагает:</a:t>
            </a:r>
          </a:p>
          <a:p>
            <a:pPr algn="ctr"/>
            <a:r>
              <a:rPr lang="ru-RU" sz="2000" dirty="0" smtClean="0"/>
              <a:t>1.Участники несут солидарную ответственность по долгам общества (личным имуществом)</a:t>
            </a:r>
          </a:p>
          <a:p>
            <a:pPr algn="ctr"/>
            <a:r>
              <a:rPr lang="ru-RU" sz="2000" dirty="0" smtClean="0"/>
              <a:t>2. В случае банкротства одного из участников его дополнительная ответственность распределяется между участниками общества.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0" y="4643446"/>
            <a:ext cx="1071538" cy="1000132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440114"/>
          </a:xfrm>
        </p:spPr>
        <p:txBody>
          <a:bodyPr/>
          <a:lstStyle/>
          <a:p>
            <a:r>
              <a:rPr lang="ru-RU" dirty="0" smtClean="0"/>
              <a:t>40</a:t>
            </a:r>
            <a:br>
              <a:rPr lang="ru-RU" dirty="0" smtClean="0"/>
            </a:br>
            <a:r>
              <a:rPr lang="ru-RU" dirty="0" smtClean="0"/>
              <a:t>Объясните отличие полного товарищества от второго вида товарищества…?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886" y="4357694"/>
            <a:ext cx="7358114" cy="19288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Коммандитные товарищества состоят из двух категорий участников (полные товарищи и коммандитисты)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428596" y="5072074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154494"/>
          </a:xfrm>
        </p:spPr>
        <p:txBody>
          <a:bodyPr/>
          <a:lstStyle/>
          <a:p>
            <a:r>
              <a:rPr lang="ru-RU" dirty="0" smtClean="0"/>
              <a:t>50</a:t>
            </a:r>
            <a:br>
              <a:rPr lang="ru-RU" dirty="0" smtClean="0"/>
            </a:br>
            <a:r>
              <a:rPr lang="ru-RU" dirty="0" smtClean="0"/>
              <a:t>Объясните кого называют коммандитистами?</a:t>
            </a:r>
            <a:br>
              <a:rPr lang="ru-RU" dirty="0" smtClean="0"/>
            </a:br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0068" y="4429132"/>
            <a:ext cx="8143932" cy="20717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Коммандитисты (вкладчики) – вносят  в товарищество лишь соответствующий вклад – деньги или свое имущество и в соответствии с объемом  этого вклада получают прибыль от деятельности товарищества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0" y="5214950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3511552"/>
          </a:xfrm>
        </p:spPr>
        <p:txBody>
          <a:bodyPr/>
          <a:lstStyle/>
          <a:p>
            <a:r>
              <a:rPr lang="ru-RU" dirty="0" smtClean="0"/>
              <a:t>60</a:t>
            </a:r>
            <a:br>
              <a:rPr lang="ru-RU" dirty="0" smtClean="0"/>
            </a:br>
            <a:r>
              <a:rPr lang="ru-RU" dirty="0" smtClean="0"/>
              <a:t>Назовите другое название кооператива и объясните суть производственного кооператива.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1506" y="4214818"/>
            <a:ext cx="8072494" cy="20002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Производственный кооператив – АРТЕЛЬ.</a:t>
            </a:r>
          </a:p>
          <a:p>
            <a:pPr algn="ctr"/>
            <a:r>
              <a:rPr lang="ru-RU" sz="2000" dirty="0" smtClean="0"/>
              <a:t>Артель – это юридическое лицо, в котором его члены принимают личное, трудовое участие в деятельности кооператива.</a:t>
            </a:r>
          </a:p>
          <a:p>
            <a:pPr algn="ctr"/>
            <a:r>
              <a:rPr lang="ru-RU" sz="2000" dirty="0" smtClean="0"/>
              <a:t>Имущество кооператива складывается из членских взносов и прибыли в соответствии с которым  и распределяется прибыль кооператива.</a:t>
            </a:r>
          </a:p>
          <a:p>
            <a:pPr algn="ctr"/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0" y="5000636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440114"/>
          </a:xfrm>
        </p:spPr>
        <p:txBody>
          <a:bodyPr/>
          <a:lstStyle/>
          <a:p>
            <a:r>
              <a:rPr lang="ru-RU" dirty="0" smtClean="0"/>
              <a:t>5</a:t>
            </a:r>
            <a:br>
              <a:rPr lang="ru-RU" dirty="0" smtClean="0"/>
            </a:br>
            <a:r>
              <a:rPr lang="ru-RU" dirty="0" smtClean="0"/>
              <a:t>Определение понятия сделка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00364" y="4357694"/>
            <a:ext cx="5429288" cy="178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Сделка –это правомерное волевое действие, направленное на возникновение, прекращение или изменение гражданских правоотношений 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928662" y="5143512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082924"/>
          </a:xfrm>
        </p:spPr>
        <p:txBody>
          <a:bodyPr/>
          <a:lstStyle/>
          <a:p>
            <a:r>
              <a:rPr lang="ru-RU" dirty="0" smtClean="0"/>
              <a:t>10</a:t>
            </a:r>
            <a:br>
              <a:rPr lang="ru-RU" dirty="0" smtClean="0"/>
            </a:br>
            <a:r>
              <a:rPr lang="ru-RU" dirty="0" smtClean="0"/>
              <a:t>Сделка должна содержать два обязательных элемента, что это?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3929066"/>
            <a:ext cx="4714908" cy="178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Воля – внутреннее желание субъекта, его намерение.</a:t>
            </a:r>
          </a:p>
          <a:p>
            <a:pPr algn="ctr"/>
            <a:r>
              <a:rPr lang="ru-RU" dirty="0" smtClean="0"/>
              <a:t>Волеизъявление – выражение воли, реализация воли.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57224" y="4214818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154362"/>
          </a:xfrm>
        </p:spPr>
        <p:txBody>
          <a:bodyPr/>
          <a:lstStyle/>
          <a:p>
            <a:r>
              <a:rPr lang="ru-RU" dirty="0" smtClean="0"/>
              <a:t>20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Что значит порог содержания, порог формы.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28926" y="3929066"/>
            <a:ext cx="5786478" cy="2286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Порог содержания – противоречие закону в качестве прав и обязанностей субъектов сделки.</a:t>
            </a:r>
          </a:p>
          <a:p>
            <a:pPr algn="ctr"/>
            <a:r>
              <a:rPr lang="ru-RU" dirty="0" smtClean="0"/>
              <a:t>Порог формы – несоблюдение заключение формы сделки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285852" y="4572008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011486"/>
          </a:xfrm>
        </p:spPr>
        <p:txBody>
          <a:bodyPr/>
          <a:lstStyle/>
          <a:p>
            <a:r>
              <a:rPr lang="ru-RU" dirty="0" smtClean="0"/>
              <a:t>30</a:t>
            </a:r>
            <a:br>
              <a:rPr lang="ru-RU" dirty="0" smtClean="0"/>
            </a:br>
            <a:r>
              <a:rPr lang="ru-RU" dirty="0" smtClean="0"/>
              <a:t>Назовите виды сделок , исходя из разных классификаций.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3571876"/>
            <a:ext cx="5643602" cy="27860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Возмездные - безвозмездные;</a:t>
            </a:r>
          </a:p>
          <a:p>
            <a:pPr algn="ctr"/>
            <a:r>
              <a:rPr lang="ru-RU" sz="2000" dirty="0" smtClean="0"/>
              <a:t>Консесуальные – реальные;</a:t>
            </a:r>
          </a:p>
          <a:p>
            <a:pPr algn="ctr"/>
            <a:r>
              <a:rPr lang="ru-RU" sz="2000" dirty="0" smtClean="0"/>
              <a:t>Условные – обычные;</a:t>
            </a:r>
          </a:p>
          <a:p>
            <a:pPr algn="ctr"/>
            <a:r>
              <a:rPr lang="ru-RU" sz="2000" dirty="0" smtClean="0"/>
              <a:t>Срочные - бессрочные;</a:t>
            </a:r>
          </a:p>
          <a:p>
            <a:pPr algn="ctr"/>
            <a:r>
              <a:rPr lang="ru-RU" sz="2000" dirty="0" smtClean="0"/>
              <a:t>Односторонние, </a:t>
            </a:r>
            <a:r>
              <a:rPr lang="ru-RU" sz="2000" dirty="0" err="1" smtClean="0"/>
              <a:t>дву</a:t>
            </a:r>
            <a:r>
              <a:rPr lang="ru-RU" sz="2000" dirty="0" smtClean="0"/>
              <a:t>-, многосторонние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928662" y="4572008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583122"/>
          </a:xfrm>
        </p:spPr>
        <p:txBody>
          <a:bodyPr/>
          <a:lstStyle/>
          <a:p>
            <a:r>
              <a:rPr lang="ru-RU" dirty="0" smtClean="0"/>
              <a:t>5</a:t>
            </a:r>
            <a:br>
              <a:rPr lang="ru-RU" dirty="0" smtClean="0"/>
            </a:br>
            <a:r>
              <a:rPr lang="ru-RU" dirty="0" smtClean="0"/>
              <a:t>Цивилистика?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4786322"/>
            <a:ext cx="6215106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Наука, изучающая гражданское право</a:t>
            </a:r>
            <a:endParaRPr lang="ru-RU" sz="24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571472" y="485776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3368676"/>
          </a:xfrm>
        </p:spPr>
        <p:txBody>
          <a:bodyPr/>
          <a:lstStyle/>
          <a:p>
            <a:r>
              <a:rPr lang="ru-RU" dirty="0" smtClean="0"/>
              <a:t>40</a:t>
            </a:r>
            <a:br>
              <a:rPr lang="ru-RU" dirty="0" smtClean="0"/>
            </a:br>
            <a:r>
              <a:rPr lang="ru-RU" dirty="0" smtClean="0"/>
              <a:t>Что значит ничтожная и оспоримая сделка?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214414" y="4429132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3797304"/>
          </a:xfrm>
        </p:spPr>
        <p:txBody>
          <a:bodyPr/>
          <a:lstStyle/>
          <a:p>
            <a:r>
              <a:rPr lang="ru-RU" dirty="0" smtClean="0"/>
              <a:t>50</a:t>
            </a:r>
            <a:br>
              <a:rPr lang="ru-RU" dirty="0" smtClean="0"/>
            </a:br>
            <a:r>
              <a:rPr lang="ru-RU" dirty="0" smtClean="0"/>
              <a:t>Что значит мнимая и притворная сделка?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71802" y="3857628"/>
            <a:ext cx="5429288" cy="2357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Мнимая – сделка, субъекты которой не имели цели реального достижения каких-либо правовых последствий;</a:t>
            </a:r>
          </a:p>
          <a:p>
            <a:pPr algn="ctr"/>
            <a:r>
              <a:rPr lang="ru-RU" dirty="0" smtClean="0"/>
              <a:t>Притворная сделка – </a:t>
            </a:r>
            <a:r>
              <a:rPr lang="ru-RU" dirty="0" err="1" smtClean="0"/>
              <a:t>сделка</a:t>
            </a:r>
            <a:r>
              <a:rPr lang="ru-RU" dirty="0" smtClean="0"/>
              <a:t> , заключенная для вида, с целью сделать незаметной другую сделку, которую собственно стороны и желают заключить. 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285852" y="4429132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3154362"/>
          </a:xfrm>
        </p:spPr>
        <p:txBody>
          <a:bodyPr/>
          <a:lstStyle/>
          <a:p>
            <a:r>
              <a:rPr lang="ru-RU" dirty="0" smtClean="0"/>
              <a:t>60</a:t>
            </a:r>
            <a:br>
              <a:rPr lang="ru-RU" dirty="0" smtClean="0"/>
            </a:br>
            <a:r>
              <a:rPr lang="ru-RU" dirty="0" smtClean="0"/>
              <a:t>Что такое реституция,</a:t>
            </a:r>
            <a:br>
              <a:rPr lang="ru-RU" dirty="0" smtClean="0"/>
            </a:br>
            <a:r>
              <a:rPr lang="ru-RU" dirty="0" smtClean="0"/>
              <a:t>виды реституции?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929066"/>
            <a:ext cx="6072230" cy="235745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Реституция – восстановление, возвращение сторонами договора всего полученного ими в его исполнение в случае признания договора недействительным.</a:t>
            </a:r>
          </a:p>
          <a:p>
            <a:pPr algn="ctr"/>
            <a:r>
              <a:rPr lang="ru-RU" dirty="0" smtClean="0"/>
              <a:t>Существует односторонняя, двусторонняя, отсутствующая реституция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285852" y="4929198"/>
            <a:ext cx="914400" cy="914400"/>
          </a:xfrm>
          <a:prstGeom prst="star5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082924"/>
          </a:xfrm>
        </p:spPr>
        <p:txBody>
          <a:bodyPr/>
          <a:lstStyle/>
          <a:p>
            <a:r>
              <a:rPr lang="ru-RU" dirty="0" smtClean="0"/>
              <a:t>5</a:t>
            </a:r>
            <a:br>
              <a:rPr lang="ru-RU" dirty="0" smtClean="0"/>
            </a:br>
            <a:r>
              <a:rPr lang="ru-RU" dirty="0" smtClean="0"/>
              <a:t>Что значит принцип свободы договора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00430" y="3571876"/>
            <a:ext cx="5214974" cy="242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свободы: 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Решение заключения договора;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Выбор договора;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Выбор стороны заключения договора;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Выбор условий договора;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928662" y="414338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2297106"/>
          </a:xfrm>
        </p:spPr>
        <p:txBody>
          <a:bodyPr/>
          <a:lstStyle/>
          <a:p>
            <a:r>
              <a:rPr lang="ru-RU" dirty="0" smtClean="0"/>
              <a:t>10</a:t>
            </a:r>
            <a:br>
              <a:rPr lang="ru-RU" dirty="0" smtClean="0"/>
            </a:br>
            <a:r>
              <a:rPr lang="ru-RU" dirty="0" smtClean="0"/>
              <a:t>Определение понятия договор</a:t>
            </a:r>
            <a:br>
              <a:rPr lang="ru-RU" dirty="0" smtClean="0"/>
            </a:br>
            <a:r>
              <a:rPr lang="ru-RU" dirty="0" smtClean="0"/>
              <a:t>Этапы заключения договора.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3429000"/>
            <a:ext cx="6000792" cy="28575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– </a:t>
            </a:r>
            <a:r>
              <a:rPr lang="ru-RU" dirty="0" err="1" smtClean="0"/>
              <a:t>дву</a:t>
            </a:r>
            <a:r>
              <a:rPr lang="ru-RU" dirty="0" smtClean="0"/>
              <a:t>- ,многостороння сделка.</a:t>
            </a:r>
          </a:p>
          <a:p>
            <a:pPr algn="ctr"/>
            <a:r>
              <a:rPr lang="ru-RU" dirty="0" smtClean="0"/>
              <a:t>1.Определение типа договора;</a:t>
            </a:r>
          </a:p>
          <a:p>
            <a:pPr algn="ctr"/>
            <a:r>
              <a:rPr lang="ru-RU" dirty="0" smtClean="0"/>
              <a:t>2. Выбор вида договора;</a:t>
            </a:r>
          </a:p>
          <a:p>
            <a:pPr algn="ctr"/>
            <a:r>
              <a:rPr lang="ru-RU" dirty="0" smtClean="0"/>
              <a:t>3. Поиск контрагента;</a:t>
            </a:r>
          </a:p>
          <a:p>
            <a:pPr algn="ctr"/>
            <a:r>
              <a:rPr lang="ru-RU" dirty="0" smtClean="0"/>
              <a:t>4. Определение условий договора;</a:t>
            </a:r>
          </a:p>
          <a:p>
            <a:pPr algn="ctr"/>
            <a:r>
              <a:rPr lang="ru-RU" dirty="0" smtClean="0"/>
              <a:t>5.Подписание договора;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071538" y="450057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3297238"/>
          </a:xfrm>
        </p:spPr>
        <p:txBody>
          <a:bodyPr/>
          <a:lstStyle/>
          <a:p>
            <a:r>
              <a:rPr lang="ru-RU" dirty="0" smtClean="0"/>
              <a:t>20</a:t>
            </a:r>
            <a:br>
              <a:rPr lang="ru-RU" dirty="0" smtClean="0"/>
            </a:br>
            <a:r>
              <a:rPr lang="ru-RU" dirty="0" smtClean="0"/>
              <a:t>Дайте определение понятиям оферта и акцепт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14678" y="3714752"/>
            <a:ext cx="5429288" cy="2500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Оферта – предложение одного лица заключить договор на соответствующих условиях.</a:t>
            </a:r>
          </a:p>
          <a:p>
            <a:pPr algn="ctr"/>
            <a:r>
              <a:rPr lang="ru-RU" dirty="0" smtClean="0"/>
              <a:t>Акцепт – согласие на заключение договора, ответ на оферту.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428728" y="450057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6542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30</a:t>
            </a:r>
            <a:br>
              <a:rPr lang="ru-RU" dirty="0" smtClean="0"/>
            </a:br>
            <a:r>
              <a:rPr lang="ru-RU" dirty="0" smtClean="0"/>
              <a:t>Перечислите виды договоров, в зависимости от цели совершения.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43174" y="3714752"/>
            <a:ext cx="6143668" cy="242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dirty="0" smtClean="0"/>
              <a:t>Передача имущества в собственность;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Передача имущества во временное пользование;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Производство работ и оказание услуг;</a:t>
            </a:r>
          </a:p>
          <a:p>
            <a:pPr marL="342900" indent="-342900" algn="ctr">
              <a:buAutoNum type="arabicPeriod"/>
            </a:pPr>
            <a:r>
              <a:rPr lang="ru-RU" dirty="0" smtClean="0"/>
              <a:t>Создание и реализация результатов творческой деятельности;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142976" y="4786322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2797172"/>
          </a:xfrm>
        </p:spPr>
        <p:txBody>
          <a:bodyPr/>
          <a:lstStyle/>
          <a:p>
            <a:r>
              <a:rPr lang="ru-RU" dirty="0" smtClean="0"/>
              <a:t>40</a:t>
            </a:r>
            <a:br>
              <a:rPr lang="ru-RU" dirty="0" smtClean="0"/>
            </a:br>
            <a:r>
              <a:rPr lang="ru-RU" dirty="0" smtClean="0"/>
              <a:t>Что такое договор контрактации?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3240" y="3929066"/>
            <a:ext cx="5715040" cy="242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Договор контрактации – передача с/</a:t>
            </a:r>
            <a:r>
              <a:rPr lang="ru-RU" dirty="0" err="1" smtClean="0"/>
              <a:t>х</a:t>
            </a:r>
            <a:r>
              <a:rPr lang="ru-RU" dirty="0" smtClean="0"/>
              <a:t> продукции, выращенной самим продавцом.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1285852" y="4643446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3011486"/>
          </a:xfrm>
        </p:spPr>
        <p:txBody>
          <a:bodyPr/>
          <a:lstStyle/>
          <a:p>
            <a:r>
              <a:rPr lang="ru-RU" dirty="0" smtClean="0"/>
              <a:t>50</a:t>
            </a:r>
            <a:br>
              <a:rPr lang="ru-RU" dirty="0" smtClean="0"/>
            </a:br>
            <a:r>
              <a:rPr lang="ru-RU" dirty="0" smtClean="0"/>
              <a:t>Объясните отличие аренды и ссуды?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57554" y="3929066"/>
            <a:ext cx="5357850" cy="221457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Аренда – передача имущества во временное пользование ( возмездный договор).</a:t>
            </a:r>
          </a:p>
          <a:p>
            <a:pPr algn="ctr"/>
            <a:r>
              <a:rPr lang="ru-RU" dirty="0" smtClean="0"/>
              <a:t>Ссуда – договор передачи имущества в пользование безвозмездное.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57224" y="485776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27257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60</a:t>
            </a:r>
            <a:br>
              <a:rPr lang="ru-RU" dirty="0" smtClean="0"/>
            </a:br>
            <a:r>
              <a:rPr lang="ru-RU" dirty="0" smtClean="0"/>
              <a:t>Что такое МЕНА и договор РЕНТЫ (особенность ренты)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4000504"/>
            <a:ext cx="5357850" cy="2286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МЕНА – обмен товара не на деньги, а на другой товар;</a:t>
            </a:r>
          </a:p>
          <a:p>
            <a:pPr algn="ctr"/>
            <a:r>
              <a:rPr lang="ru-RU" dirty="0" smtClean="0"/>
              <a:t>Рента – передача имущества другому лицу (</a:t>
            </a:r>
            <a:r>
              <a:rPr lang="ru-RU" dirty="0" err="1" smtClean="0"/>
              <a:t>рентодатель</a:t>
            </a:r>
            <a:r>
              <a:rPr lang="ru-RU" dirty="0" smtClean="0"/>
              <a:t> перестает быть собственником этого имущества).</a:t>
            </a:r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57224" y="485776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5368940"/>
          </a:xfrm>
        </p:spPr>
        <p:txBody>
          <a:bodyPr/>
          <a:lstStyle/>
          <a:p>
            <a:r>
              <a:rPr lang="ru-RU" dirty="0" smtClean="0"/>
              <a:t>10</a:t>
            </a:r>
            <a:br>
              <a:rPr lang="ru-RU" dirty="0" smtClean="0"/>
            </a:br>
            <a:r>
              <a:rPr lang="ru-RU" dirty="0" smtClean="0"/>
              <a:t>Гражданские правоотношения?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4929198"/>
            <a:ext cx="6786610" cy="157163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Гражданские правоотношения -  это отношения между субъектами гражданского права, урегулированные нормами гражданского права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428596" y="5286388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4654560"/>
          </a:xfrm>
        </p:spPr>
        <p:txBody>
          <a:bodyPr/>
          <a:lstStyle/>
          <a:p>
            <a:r>
              <a:rPr lang="ru-RU" dirty="0" smtClean="0"/>
              <a:t>20</a:t>
            </a:r>
            <a:br>
              <a:rPr lang="ru-RU" dirty="0" smtClean="0"/>
            </a:br>
            <a:r>
              <a:rPr lang="ru-RU" dirty="0" smtClean="0"/>
              <a:t>предпринимательство?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4929198"/>
            <a:ext cx="6858048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Предпринимательство – инициативная, самостоятельная деятельность, основанная на собственном имущественном риске, направленная на получение прибыли.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500034" y="5357826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083056"/>
          </a:xfrm>
        </p:spPr>
        <p:txBody>
          <a:bodyPr/>
          <a:lstStyle/>
          <a:p>
            <a:r>
              <a:rPr lang="ru-RU" dirty="0" smtClean="0"/>
              <a:t>30</a:t>
            </a:r>
            <a:br>
              <a:rPr lang="ru-RU" dirty="0" smtClean="0"/>
            </a:br>
            <a:r>
              <a:rPr lang="ru-RU" dirty="0" smtClean="0"/>
              <a:t>Реституция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43042" y="4714884"/>
            <a:ext cx="7143800" cy="16430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Реституция – восстановление, возвращение сторонами договора всего полученного ими в его исполнение в случае признания договора недействительным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57158" y="5072074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4368808"/>
          </a:xfrm>
        </p:spPr>
        <p:txBody>
          <a:bodyPr/>
          <a:lstStyle/>
          <a:p>
            <a:r>
              <a:rPr lang="ru-RU" dirty="0" smtClean="0"/>
              <a:t>40</a:t>
            </a:r>
            <a:br>
              <a:rPr lang="ru-RU" dirty="0" smtClean="0"/>
            </a:br>
            <a:r>
              <a:rPr lang="ru-RU" dirty="0" smtClean="0"/>
              <a:t>Предмет гражданского права?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5072074"/>
            <a:ext cx="7072362" cy="1428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Предмет гражданского права – это имущественные и личные неимущественные , связанные с имущественными отношения.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285720" y="5286388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3797304"/>
          </a:xfrm>
        </p:spPr>
        <p:txBody>
          <a:bodyPr/>
          <a:lstStyle/>
          <a:p>
            <a:r>
              <a:rPr lang="ru-RU" dirty="0" smtClean="0"/>
              <a:t>50</a:t>
            </a:r>
            <a:br>
              <a:rPr lang="ru-RU" dirty="0" smtClean="0"/>
            </a:br>
            <a:r>
              <a:rPr lang="ru-RU" dirty="0" smtClean="0"/>
              <a:t>Содержание правоотношений?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14480" y="4857760"/>
            <a:ext cx="6858048" cy="15001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Содержание правоотношений – это совокупность прав и обязанностей его участников.</a:t>
            </a:r>
            <a:endParaRPr lang="ru-RU" sz="24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57158" y="521495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4797436"/>
          </a:xfrm>
        </p:spPr>
        <p:txBody>
          <a:bodyPr/>
          <a:lstStyle/>
          <a:p>
            <a:r>
              <a:rPr lang="ru-RU" dirty="0" smtClean="0"/>
              <a:t>60</a:t>
            </a:r>
            <a:br>
              <a:rPr lang="ru-RU" dirty="0" smtClean="0"/>
            </a:br>
            <a:r>
              <a:rPr lang="ru-RU" dirty="0" smtClean="0"/>
              <a:t>Гражданская дееспособность?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5500702"/>
            <a:ext cx="7143800" cy="10715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Гражданская дееспособность – это возможность собственными действиями приобретать гражданские права и обязанности.</a:t>
            </a:r>
            <a:endParaRPr lang="ru-RU" sz="2000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57158" y="5572140"/>
            <a:ext cx="914400" cy="914400"/>
          </a:xfrm>
          <a:prstGeom prst="star5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3368676"/>
          </a:xfrm>
        </p:spPr>
        <p:txBody>
          <a:bodyPr/>
          <a:lstStyle/>
          <a:p>
            <a:r>
              <a:rPr lang="ru-RU" dirty="0" smtClean="0"/>
              <a:t>5</a:t>
            </a:r>
            <a:br>
              <a:rPr lang="ru-RU" dirty="0" smtClean="0"/>
            </a:br>
            <a:r>
              <a:rPr lang="ru-RU" dirty="0" smtClean="0"/>
              <a:t>Кто относится к субъектам предпринимательской деятельности?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4714884"/>
            <a:ext cx="6643734" cy="150019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000" dirty="0" smtClean="0"/>
              <a:t>Индивидуальные предприниматели</a:t>
            </a:r>
          </a:p>
          <a:p>
            <a:pPr marL="342900" indent="-342900" algn="ctr">
              <a:buAutoNum type="arabicPeriod"/>
            </a:pPr>
            <a:r>
              <a:rPr lang="ru-RU" sz="2000" dirty="0" smtClean="0"/>
              <a:t>Юридические лица </a:t>
            </a:r>
          </a:p>
          <a:p>
            <a:pPr algn="ctr"/>
            <a:endParaRPr lang="ru-RU" dirty="0"/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357158" y="5143512"/>
            <a:ext cx="914400" cy="914400"/>
          </a:xfrm>
          <a:prstGeom prst="star5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606</Words>
  <Application>Microsoft Office PowerPoint</Application>
  <PresentationFormat>Экран (4:3)</PresentationFormat>
  <Paragraphs>122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5 Цивилистика?</vt:lpstr>
      <vt:lpstr>10 Гражданские правоотношения?</vt:lpstr>
      <vt:lpstr>20 предпринимательство?</vt:lpstr>
      <vt:lpstr>30 Реституция</vt:lpstr>
      <vt:lpstr>40 Предмет гражданского права?</vt:lpstr>
      <vt:lpstr>50 Содержание правоотношений?</vt:lpstr>
      <vt:lpstr>60 Гражданская дееспособность? </vt:lpstr>
      <vt:lpstr>5 Кто относится к субъектам предпринимательской деятельности?</vt:lpstr>
      <vt:lpstr>10 Назовите организационно-правовые формы предпринимательской деятельности.</vt:lpstr>
      <vt:lpstr>20 Объясните суть унитарного предприятия?</vt:lpstr>
      <vt:lpstr>30 Объясните суть ОДО</vt:lpstr>
      <vt:lpstr>40 Объясните отличие полного товарищества от второго вида товарищества…?</vt:lpstr>
      <vt:lpstr>50 Объясните кого называют коммандитистами? Почему?</vt:lpstr>
      <vt:lpstr>60 Назовите другое название кооператива и объясните суть производственного кооператива.</vt:lpstr>
      <vt:lpstr>5 Определение понятия сделка</vt:lpstr>
      <vt:lpstr>10 Сделка должна содержать два обязательных элемента, что это?</vt:lpstr>
      <vt:lpstr>20  Что значит порог содержания, порог формы.</vt:lpstr>
      <vt:lpstr>30 Назовите виды сделок , исходя из разных классификаций.</vt:lpstr>
      <vt:lpstr>40 Что значит ничтожная и оспоримая сделка?</vt:lpstr>
      <vt:lpstr>50 Что значит мнимая и притворная сделка?</vt:lpstr>
      <vt:lpstr>60 Что такое реституция, виды реституции?</vt:lpstr>
      <vt:lpstr>5 Что значит принцип свободы договора </vt:lpstr>
      <vt:lpstr>10 Определение понятия договор Этапы заключения договора.</vt:lpstr>
      <vt:lpstr>20 Дайте определение понятиям оферта и акцепт</vt:lpstr>
      <vt:lpstr>30 Перечислите виды договоров, в зависимости от цели совершения.</vt:lpstr>
      <vt:lpstr>40 Что такое договор контрактации?</vt:lpstr>
      <vt:lpstr>50 Объясните отличие аренды и ссуды?</vt:lpstr>
      <vt:lpstr>60 Что такое МЕНА и договор РЕНТЫ (особенность ренты)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14</cp:revision>
  <dcterms:created xsi:type="dcterms:W3CDTF">2010-10-26T18:14:36Z</dcterms:created>
  <dcterms:modified xsi:type="dcterms:W3CDTF">2010-10-29T20:34:32Z</dcterms:modified>
</cp:coreProperties>
</file>