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 id="260" r:id="rId8"/>
    <p:sldId id="263" r:id="rId9"/>
    <p:sldId id="264" r:id="rId10"/>
    <p:sldId id="265" r:id="rId11"/>
    <p:sldId id="266" r:id="rId12"/>
    <p:sldId id="267" r:id="rId13"/>
    <p:sldId id="268" r:id="rId14"/>
    <p:sldId id="269" r:id="rId15"/>
    <p:sldId id="271" r:id="rId16"/>
    <p:sldId id="270" r:id="rId17"/>
    <p:sldId id="273" r:id="rId18"/>
    <p:sldId id="272" r:id="rId19"/>
    <p:sldId id="274" r:id="rId20"/>
    <p:sldId id="275" r:id="rId21"/>
    <p:sldId id="276" r:id="rId22"/>
    <p:sldId id="278" r:id="rId23"/>
    <p:sldId id="277"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4" d="100"/>
          <a:sy n="34" d="100"/>
        </p:scale>
        <p:origin x="-11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F81008C-673C-4240-8321-A7812ACB8FCE}" type="datetimeFigureOut">
              <a:rPr lang="ru-RU" smtClean="0"/>
              <a:pPr/>
              <a:t>15.11.2013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B91E018-A809-45D0-87A7-F6F21B235EC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81008C-673C-4240-8321-A7812ACB8FCE}" type="datetimeFigureOut">
              <a:rPr lang="ru-RU" smtClean="0"/>
              <a:pPr/>
              <a:t>15.11.2013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B91E018-A809-45D0-87A7-F6F21B235EC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8F81008C-673C-4240-8321-A7812ACB8FCE}" type="datetimeFigureOut">
              <a:rPr lang="ru-RU" smtClean="0"/>
              <a:pPr/>
              <a:t>15.11.2013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B91E018-A809-45D0-87A7-F6F21B235EC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81008C-673C-4240-8321-A7812ACB8FCE}" type="datetimeFigureOut">
              <a:rPr lang="ru-RU" smtClean="0"/>
              <a:pPr/>
              <a:t>15.11.2013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B91E018-A809-45D0-87A7-F6F21B235EC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F81008C-673C-4240-8321-A7812ACB8FCE}" type="datetimeFigureOut">
              <a:rPr lang="ru-RU" smtClean="0"/>
              <a:pPr/>
              <a:t>15.11.2013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EB91E018-A809-45D0-87A7-F6F21B235EC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F81008C-673C-4240-8321-A7812ACB8FCE}" type="datetimeFigureOut">
              <a:rPr lang="ru-RU" smtClean="0"/>
              <a:pPr/>
              <a:t>15.11.2013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B91E018-A809-45D0-87A7-F6F21B235EC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F81008C-673C-4240-8321-A7812ACB8FCE}" type="datetimeFigureOut">
              <a:rPr lang="ru-RU" smtClean="0"/>
              <a:pPr/>
              <a:t>15.11.2013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B91E018-A809-45D0-87A7-F6F21B235EC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F81008C-673C-4240-8321-A7812ACB8FCE}" type="datetimeFigureOut">
              <a:rPr lang="ru-RU" smtClean="0"/>
              <a:pPr/>
              <a:t>15.11.2013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B91E018-A809-45D0-87A7-F6F21B235EC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8F81008C-673C-4240-8321-A7812ACB8FCE}" type="datetimeFigureOut">
              <a:rPr lang="ru-RU" smtClean="0"/>
              <a:pPr/>
              <a:t>15.11.2013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EB91E018-A809-45D0-87A7-F6F21B235EC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F81008C-673C-4240-8321-A7812ACB8FCE}" type="datetimeFigureOut">
              <a:rPr lang="ru-RU" smtClean="0"/>
              <a:pPr/>
              <a:t>15.11.2013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B91E018-A809-45D0-87A7-F6F21B235EC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8F81008C-673C-4240-8321-A7812ACB8FCE}" type="datetimeFigureOut">
              <a:rPr lang="ru-RU" smtClean="0"/>
              <a:pPr/>
              <a:t>15.11.2013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B91E018-A809-45D0-87A7-F6F21B235ECF}"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F81008C-673C-4240-8321-A7812ACB8FCE}" type="datetimeFigureOut">
              <a:rPr lang="ru-RU" smtClean="0"/>
              <a:pPr/>
              <a:t>15.11.2013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B91E018-A809-45D0-87A7-F6F21B235EC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b="1" dirty="0" smtClean="0"/>
              <a:t>ТЕСТ</a:t>
            </a:r>
            <a:br>
              <a:rPr lang="ru-RU" b="1" dirty="0" smtClean="0"/>
            </a:br>
            <a:r>
              <a:rPr lang="ru-RU" b="1" dirty="0" smtClean="0"/>
              <a:t>«Геометрия </a:t>
            </a:r>
            <a:r>
              <a:rPr lang="ru-RU" b="1" dirty="0"/>
              <a:t>и твой </a:t>
            </a:r>
            <a:r>
              <a:rPr lang="ru-RU" b="1" dirty="0" smtClean="0"/>
              <a:t>характер»</a:t>
            </a:r>
            <a:r>
              <a:rPr lang="ru-RU" dirty="0"/>
              <a:t/>
            </a:r>
            <a:br>
              <a:rPr lang="ru-RU" dirty="0"/>
            </a:br>
            <a:endParaRPr lang="ru-RU" dirty="0"/>
          </a:p>
        </p:txBody>
      </p:sp>
      <p:sp>
        <p:nvSpPr>
          <p:cNvPr id="3" name="Подзаголовок 2"/>
          <p:cNvSpPr>
            <a:spLocks noGrp="1"/>
          </p:cNvSpPr>
          <p:nvPr>
            <p:ph type="subTitle" idx="1"/>
          </p:nvPr>
        </p:nvSpPr>
        <p:spPr>
          <a:xfrm>
            <a:off x="1371600" y="5572140"/>
            <a:ext cx="6400800" cy="1285860"/>
          </a:xfrm>
        </p:spPr>
        <p:txBody>
          <a:bodyPr>
            <a:normAutofit/>
          </a:bodyPr>
          <a:lstStyle/>
          <a:p>
            <a:r>
              <a:rPr lang="ru-RU" sz="2400" dirty="0" smtClean="0"/>
              <a:t>Учитель математики МБОУ СОШ № 143</a:t>
            </a:r>
          </a:p>
          <a:p>
            <a:r>
              <a:rPr lang="ru-RU" sz="2400" dirty="0" smtClean="0"/>
              <a:t> г. Красноярска </a:t>
            </a:r>
            <a:r>
              <a:rPr lang="ru-RU" sz="2400" dirty="0" err="1" smtClean="0"/>
              <a:t>Князькина</a:t>
            </a:r>
            <a:r>
              <a:rPr lang="ru-RU" sz="2400" dirty="0" smtClean="0"/>
              <a:t> Т. В.</a:t>
            </a: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7420" y="320040"/>
            <a:ext cx="1000132" cy="1143000"/>
          </a:xfrm>
        </p:spPr>
        <p:txBody>
          <a:bodyPr/>
          <a:lstStyle/>
          <a:p>
            <a:endParaRPr lang="ru-RU" dirty="0"/>
          </a:p>
        </p:txBody>
      </p:sp>
      <p:sp>
        <p:nvSpPr>
          <p:cNvPr id="3" name="Содержимое 2"/>
          <p:cNvSpPr>
            <a:spLocks noGrp="1"/>
          </p:cNvSpPr>
          <p:nvPr>
            <p:ph idx="1"/>
          </p:nvPr>
        </p:nvSpPr>
        <p:spPr>
          <a:xfrm>
            <a:off x="0" y="0"/>
            <a:ext cx="8143900" cy="6858000"/>
          </a:xfrm>
        </p:spPr>
        <p:txBody>
          <a:bodyPr>
            <a:normAutofit fontScale="92500" lnSpcReduction="10000"/>
          </a:bodyPr>
          <a:lstStyle/>
          <a:p>
            <a:r>
              <a:rPr lang="ru-RU" dirty="0"/>
              <a:t>Наиболее характерные черты Прямоугольников - непоследовательность и непредсказуемость поступков в течение переходного периода. Прямоугольники могут сильно меняться изо дня в день и даже в пределах одного дня! Они имеют, как правило, низкую самооценку, стремятся стать лучше в чем-то, ищут новые методы работы, стили жизни. Если внимательно присмотреться к поведению Прямоугольника, то можно заметить, что он примеряет в течение одного периода одежду других форм: " треугольную", "круглую" и т.п. Молниеносные, крутые и непредсказуемые изменения в поведении Прямоугольника обычно смущают и настораживают других людей, и они могут сознательно уклоняться от контактов с "человеком без стержня". Прямоугольникам общение с другими людьми просто необходимо, и в этом заключается еще одна сложность переходного периода. </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544" y="320040"/>
            <a:ext cx="71438" cy="1143000"/>
          </a:xfrm>
        </p:spPr>
        <p:txBody>
          <a:bodyPr/>
          <a:lstStyle/>
          <a:p>
            <a:endParaRPr lang="ru-RU" dirty="0"/>
          </a:p>
        </p:txBody>
      </p:sp>
      <p:sp>
        <p:nvSpPr>
          <p:cNvPr id="3" name="Содержимое 2"/>
          <p:cNvSpPr>
            <a:spLocks noGrp="1"/>
          </p:cNvSpPr>
          <p:nvPr>
            <p:ph idx="1"/>
          </p:nvPr>
        </p:nvSpPr>
        <p:spPr>
          <a:xfrm>
            <a:off x="0" y="0"/>
            <a:ext cx="8215338" cy="6858000"/>
          </a:xfrm>
        </p:spPr>
        <p:txBody>
          <a:bodyPr>
            <a:normAutofit fontScale="92500" lnSpcReduction="10000"/>
          </a:bodyPr>
          <a:lstStyle/>
          <a:p>
            <a:r>
              <a:rPr lang="ru-RU" sz="2800" dirty="0"/>
              <a:t>Тем не менее, как и у всех людей, у Прямоугольников обнаруживаются позитивные качества, привлекающие к ним окружающих. Это, прежде всего, - любознательность, пытливость, живой интерес ко всему происходящему и ... смелость! Прямоугольники пытаются делать то, чего раньше никогда не делали; задают вопросы, на которые у них раньше не хватало духу. В данный период они открыты для новых идей, ценностей, способов мышления и жизни, легко усваивают все новое. Правда, оборотной стороной этого являются чрезмерная доверчивость, внушаемость и наивность. Поэтому Прямоугольниками легко манипулировать. </a:t>
            </a:r>
          </a:p>
          <a:p>
            <a:r>
              <a:rPr lang="ru-RU" sz="2800" dirty="0"/>
              <a:t>Однако, "прямоугольность" - это лишь стадия. Она пройдет! </a:t>
            </a:r>
          </a:p>
          <a:p>
            <a:pPr>
              <a:buNone/>
            </a:pPr>
            <a:r>
              <a:rPr lang="ru-RU" dirty="0"/>
              <a:t> </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p:spPr>
        <p:txBody>
          <a:bodyPr>
            <a:normAutofit fontScale="90000"/>
          </a:bodyPr>
          <a:lstStyle/>
          <a:p>
            <a:r>
              <a:rPr lang="ru-RU" b="1" dirty="0" smtClean="0"/>
              <a:t>Круг</a:t>
            </a:r>
            <a:endParaRPr lang="ru-RU" dirty="0"/>
          </a:p>
        </p:txBody>
      </p:sp>
      <p:sp>
        <p:nvSpPr>
          <p:cNvPr id="3" name="Содержимое 2"/>
          <p:cNvSpPr>
            <a:spLocks noGrp="1"/>
          </p:cNvSpPr>
          <p:nvPr>
            <p:ph idx="1"/>
          </p:nvPr>
        </p:nvSpPr>
        <p:spPr>
          <a:xfrm>
            <a:off x="0" y="642918"/>
            <a:ext cx="8286776" cy="6215082"/>
          </a:xfrm>
        </p:spPr>
        <p:txBody>
          <a:bodyPr>
            <a:normAutofit/>
          </a:bodyPr>
          <a:lstStyle/>
          <a:p>
            <a:r>
              <a:rPr lang="ru-RU" b="1" dirty="0"/>
              <a:t>Круги</a:t>
            </a:r>
            <a:r>
              <a:rPr lang="ru-RU" dirty="0"/>
              <a:t> - самые лучшие коммуникаторы среди пяти форм, прежде всего потому, что они лучшие слушатели, они обладают высокой чувствительностью, развитой </a:t>
            </a:r>
            <a:r>
              <a:rPr lang="ru-RU" dirty="0" err="1"/>
              <a:t>эмпатией</a:t>
            </a:r>
            <a:r>
              <a:rPr lang="ru-RU" dirty="0"/>
              <a:t> - способностью сопереживать, сочувствовать, эмоционально отзываться на переживания другого человека. Круг ощущает чужую радость и чувствует чужую боль как свою собственную. Естественно, что люди тянутся к Кругам. Круги великолепно "читают" людей и способны быстро распознать притворщика или обманщика. Круги "болеют" за свой коллектив и популярны среди коллег по работе. Однако они, как правило, слабые менеджеры и руководители в сфере бизнеса. </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2143172" y="320040"/>
            <a:ext cx="71438" cy="1143000"/>
          </a:xfrm>
        </p:spPr>
        <p:txBody>
          <a:bodyPr/>
          <a:lstStyle/>
          <a:p>
            <a:endParaRPr lang="ru-RU" dirty="0"/>
          </a:p>
        </p:txBody>
      </p:sp>
      <p:sp>
        <p:nvSpPr>
          <p:cNvPr id="3" name="Содержимое 2"/>
          <p:cNvSpPr>
            <a:spLocks noGrp="1"/>
          </p:cNvSpPr>
          <p:nvPr>
            <p:ph idx="1"/>
          </p:nvPr>
        </p:nvSpPr>
        <p:spPr>
          <a:xfrm>
            <a:off x="0" y="0"/>
            <a:ext cx="8215338" cy="6858000"/>
          </a:xfrm>
        </p:spPr>
        <p:txBody>
          <a:bodyPr>
            <a:normAutofit fontScale="92500"/>
          </a:bodyPr>
          <a:lstStyle/>
          <a:p>
            <a:r>
              <a:rPr lang="ru-RU" dirty="0"/>
              <a:t>Круг - это мифологический символ гармонии. Тот, кто уверенно выбирает его, искренне заинтересован прежде всего в хороших межличностных отношениях. Высшая ценность для круга - люди, их благополучие. Круг - самый доброжелательный из всех. Он чаще всего служит тем "клеем", который скрепляет и рабочий коллектив, и семью, т.е. стабилизирует группу. </a:t>
            </a:r>
          </a:p>
          <a:p>
            <a:r>
              <a:rPr lang="ru-RU" dirty="0"/>
              <a:t>Во-первых, Круги, в силу их направленности скорее на людей, чем на дело, слишком уж стараются угодить каждому. Они стараются сохранить мир и ради этого иногда избегают занимать жесткую позицию и принимать непопулярные решения. Для Круга нет ничего более тяжелого, чем вступать в межличностный конфликт. Круг счастлив тогда, когда все вокруг ладят друг с другом. Поэтому, когда у Круга возникает с кем-то конфликт, наиболее вероятно, что именно Круг уступит первым. </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7321" y="320040"/>
            <a:ext cx="45719" cy="1143000"/>
          </a:xfrm>
        </p:spPr>
        <p:txBody>
          <a:bodyPr/>
          <a:lstStyle/>
          <a:p>
            <a:endParaRPr lang="ru-RU" dirty="0"/>
          </a:p>
        </p:txBody>
      </p:sp>
      <p:sp>
        <p:nvSpPr>
          <p:cNvPr id="3" name="Содержимое 2"/>
          <p:cNvSpPr>
            <a:spLocks noGrp="1"/>
          </p:cNvSpPr>
          <p:nvPr>
            <p:ph idx="1"/>
          </p:nvPr>
        </p:nvSpPr>
        <p:spPr>
          <a:xfrm>
            <a:off x="0" y="0"/>
            <a:ext cx="8215338" cy="6858000"/>
          </a:xfrm>
        </p:spPr>
        <p:txBody>
          <a:bodyPr>
            <a:normAutofit fontScale="92500" lnSpcReduction="10000"/>
          </a:bodyPr>
          <a:lstStyle/>
          <a:p>
            <a:r>
              <a:rPr lang="ru-RU" dirty="0"/>
              <a:t>Во-вторых, Круги не отличаются решительностью, слабы в "политических играх" и часто не могут подать себя и свою "команду" должным образом. Все это ведет к тому, что над Кругами часто берут верх более сильные личности, чаще всего - треугольники. Круги, кажется, не слишком беспокоятся о том, в чьих руках будет находиться власть. Лишь бы все были довольны и всем было хорошо. Однако в одном Круги проявляют завидную </a:t>
            </a:r>
            <a:r>
              <a:rPr lang="ru-RU" dirty="0" err="1"/>
              <a:t>тердость</a:t>
            </a:r>
            <a:r>
              <a:rPr lang="ru-RU" dirty="0"/>
              <a:t>. Если дело касается вопросов морали и нарушения справедливости. </a:t>
            </a:r>
          </a:p>
          <a:p>
            <a:r>
              <a:rPr lang="ru-RU" dirty="0"/>
              <a:t>Круг - это нелинейная форма, и те, кто уверенно идентифицирует себя с Кругом, скорее всего относится к "правополушарным" мыслителям. Правополушарное мышление - более образное и, интуитивное, эмоционально окрашенное, скорее интегрирующее, чем аналитическое. Поэтому и обработка информации у Кругов осуществляется не последовательно, а скорее мозаично, с пробелами, пропусками отдельных звеньев и т.п.</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68" y="320040"/>
            <a:ext cx="928694" cy="1143000"/>
          </a:xfrm>
        </p:spPr>
        <p:txBody>
          <a:bodyPr/>
          <a:lstStyle/>
          <a:p>
            <a:endParaRPr lang="ru-RU" dirty="0"/>
          </a:p>
        </p:txBody>
      </p:sp>
      <p:sp>
        <p:nvSpPr>
          <p:cNvPr id="3" name="Содержимое 2"/>
          <p:cNvSpPr>
            <a:spLocks noGrp="1"/>
          </p:cNvSpPr>
          <p:nvPr>
            <p:ph idx="1"/>
          </p:nvPr>
        </p:nvSpPr>
        <p:spPr>
          <a:xfrm>
            <a:off x="0" y="0"/>
            <a:ext cx="7858148" cy="6126163"/>
          </a:xfrm>
        </p:spPr>
        <p:txBody>
          <a:bodyPr>
            <a:normAutofit/>
          </a:bodyPr>
          <a:lstStyle/>
          <a:p>
            <a:r>
              <a:rPr lang="ru-RU" dirty="0"/>
              <a:t>Это вовсе не означает, что Круги не в ладах с логикой. Просто формализмы у них не получают приоритета в решении жизненных проблем. Главные черты их стиля мышления - ориентация на субъективные факторы проблемы (ценности, оценки, чувства и т.п.) и стремление найти общее даже в противоположенных точках зрения. Можно сказать, что Круг - прирожденный психолог. Однако, что бы стать во главе серьезного, крупного бизнеса, Кругу не хватает "</a:t>
            </a:r>
            <a:r>
              <a:rPr lang="ru-RU" dirty="0" err="1"/>
              <a:t>левополушарных</a:t>
            </a:r>
            <a:r>
              <a:rPr lang="ru-RU" dirty="0"/>
              <a:t>" организационных навыков своих "линейных собратьев" - Треугольника и Квадрата. </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00042"/>
          </a:xfrm>
        </p:spPr>
        <p:txBody>
          <a:bodyPr>
            <a:normAutofit fontScale="90000"/>
          </a:bodyPr>
          <a:lstStyle/>
          <a:p>
            <a:r>
              <a:rPr lang="ru-RU" b="1" dirty="0" smtClean="0"/>
              <a:t>Зигзаг</a:t>
            </a:r>
            <a:endParaRPr lang="ru-RU" dirty="0"/>
          </a:p>
        </p:txBody>
      </p:sp>
      <p:sp>
        <p:nvSpPr>
          <p:cNvPr id="3" name="Содержимое 2"/>
          <p:cNvSpPr>
            <a:spLocks noGrp="1"/>
          </p:cNvSpPr>
          <p:nvPr>
            <p:ph idx="1"/>
          </p:nvPr>
        </p:nvSpPr>
        <p:spPr>
          <a:xfrm>
            <a:off x="0" y="642918"/>
            <a:ext cx="8286776" cy="6215082"/>
          </a:xfrm>
        </p:spPr>
        <p:txBody>
          <a:bodyPr>
            <a:normAutofit fontScale="92500" lnSpcReduction="20000"/>
          </a:bodyPr>
          <a:lstStyle/>
          <a:p>
            <a:r>
              <a:rPr lang="ru-RU" dirty="0" smtClean="0"/>
              <a:t> </a:t>
            </a:r>
            <a:r>
              <a:rPr lang="ru-RU" dirty="0"/>
              <a:t>Эта фигура символизирует </a:t>
            </a:r>
            <a:r>
              <a:rPr lang="ru-RU" dirty="0" err="1"/>
              <a:t>креативность</a:t>
            </a:r>
            <a:r>
              <a:rPr lang="ru-RU" dirty="0"/>
              <a:t>, творчество, хотя бы потому, что она самая уникальная из пяти представленных фигур - это единственная разомкнутая фигура. Если вы твердо выбрали Зигзаг как символ своего "Я", то вы, скорее всего, истинный "правополушарный" мыслитель, инакомыслящий, поскольку линейные формы превосходят вас численностью. </a:t>
            </a:r>
          </a:p>
          <a:p>
            <a:r>
              <a:rPr lang="ru-RU" dirty="0"/>
              <a:t>Итак, как и вашему ближайшему "родственнику" - Кругу - вам так же свойственна (только в еще большей степени) образность, интуитивность, </a:t>
            </a:r>
            <a:r>
              <a:rPr lang="ru-RU" dirty="0" err="1"/>
              <a:t>интегративность</a:t>
            </a:r>
            <a:r>
              <a:rPr lang="ru-RU" dirty="0"/>
              <a:t>, мозаичность. Строгая последовательная дедукция - это не ваш стиль. Мысль Зигзага делает отчаянные прыжки от "а" к "я"! Поэтому многим линейным "</a:t>
            </a:r>
            <a:r>
              <a:rPr lang="ru-RU" dirty="0" err="1"/>
              <a:t>левополушарным</a:t>
            </a:r>
            <a:r>
              <a:rPr lang="ru-RU" dirty="0"/>
              <a:t>" трудно понять Зигзага. "Правополушарное" мышление не фиксируется на деталях, поэтому оно, упрощая в чем-то картину мира, позволяет строить целостные, гармоничные концепции и образы, видеть красоту. Зигзаги обычно имеют развитое эстетическое чувство. </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7420" y="320040"/>
            <a:ext cx="928694" cy="1143000"/>
          </a:xfrm>
        </p:spPr>
        <p:txBody>
          <a:bodyPr/>
          <a:lstStyle/>
          <a:p>
            <a:endParaRPr lang="ru-RU" dirty="0"/>
          </a:p>
        </p:txBody>
      </p:sp>
      <p:sp>
        <p:nvSpPr>
          <p:cNvPr id="3" name="Содержимое 2"/>
          <p:cNvSpPr>
            <a:spLocks noGrp="1"/>
          </p:cNvSpPr>
          <p:nvPr>
            <p:ph idx="1"/>
          </p:nvPr>
        </p:nvSpPr>
        <p:spPr>
          <a:xfrm>
            <a:off x="0" y="0"/>
            <a:ext cx="8215338" cy="6858000"/>
          </a:xfrm>
        </p:spPr>
        <p:txBody>
          <a:bodyPr>
            <a:normAutofit fontScale="77500" lnSpcReduction="20000"/>
          </a:bodyPr>
          <a:lstStyle/>
          <a:p>
            <a:r>
              <a:rPr lang="ru-RU" sz="3300" dirty="0"/>
              <a:t>Доминирующим стилем мышления Зигзага чаще всего является синтетический стиль. Комбинирование абсолютно различных, несходных идей и создание на этой основе чего-то нового, оригинального - вот что нравится Зигзагам. В отличии от Кругов, Зигзаги вовсе не заинтересованы в консенсусе и добиваются синтеза не путем уступок, а наоборот - заострением конфликта идей и построением новой концепции, в которой этот конфликт получает свое разрешение, "снимается". Причем, используя свое природное остроумие, они могут быть весьма язвительными, "открывая глаза" другим на возможность нового решения. Зигзаги склонны видеть мир постоянно меняющимся. По этой причине нет ничего более скучного для них, чем никогда не изменяющиеся вещи, рутина, шаблон, правила и инструкции, статус-кво или люди, всегда соглашающиеся или делающие вид, что соглашаются. </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428792" y="320040"/>
            <a:ext cx="142876" cy="1143000"/>
          </a:xfrm>
        </p:spPr>
        <p:txBody>
          <a:bodyPr/>
          <a:lstStyle/>
          <a:p>
            <a:endParaRPr lang="ru-RU" dirty="0"/>
          </a:p>
        </p:txBody>
      </p:sp>
      <p:sp>
        <p:nvSpPr>
          <p:cNvPr id="3" name="Содержимое 2"/>
          <p:cNvSpPr>
            <a:spLocks noGrp="1"/>
          </p:cNvSpPr>
          <p:nvPr>
            <p:ph idx="1"/>
          </p:nvPr>
        </p:nvSpPr>
        <p:spPr>
          <a:xfrm>
            <a:off x="0" y="0"/>
            <a:ext cx="8286776" cy="6858000"/>
          </a:xfrm>
        </p:spPr>
        <p:txBody>
          <a:bodyPr>
            <a:normAutofit fontScale="92500" lnSpcReduction="10000"/>
          </a:bodyPr>
          <a:lstStyle/>
          <a:p>
            <a:r>
              <a:rPr lang="ru-RU" dirty="0"/>
              <a:t>Зигзаги просто не могут продуктивно трудиться в хорошо </a:t>
            </a:r>
            <a:r>
              <a:rPr lang="ru-RU" dirty="0" err="1"/>
              <a:t>структуированных</a:t>
            </a:r>
            <a:r>
              <a:rPr lang="ru-RU" dirty="0"/>
              <a:t> ситуациях. Их раздражают четкие вертикальные и горизонтальные связи, строго фиксированные обязанности и постоянные способы работы. Им необходимо иметь большое разнообразие и высокий уровень стимуляции на рабочем месте. Они так же хотят быть независимыми от других в своей работе. Тогда Зигзаг оживает и начинает выполнять свое основное назначение - генерировать новые идеи и методы работы. Зигзаги никогда не довольствуются способами, при помощи которых вещи делаются в данный момент или делались в прошлом. Зигзаги устремлены в будущее и больше интересуются возможностью, чем действительностью. Мир идей для них так же реален, как для остальных реален мир осязаемых вещей. Немалую часть своей жизни они проводят в этом идеальном мире, отсюда и берут начало такие их черты, как непрактичность, </a:t>
            </a:r>
            <a:r>
              <a:rPr lang="ru-RU" dirty="0" err="1"/>
              <a:t>нереалистичность</a:t>
            </a:r>
            <a:r>
              <a:rPr lang="ru-RU" dirty="0"/>
              <a:t> и наивность. </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2928990" y="320040"/>
            <a:ext cx="285752" cy="1143000"/>
          </a:xfrm>
        </p:spPr>
        <p:txBody>
          <a:bodyPr/>
          <a:lstStyle/>
          <a:p>
            <a:endParaRPr lang="ru-RU" dirty="0"/>
          </a:p>
        </p:txBody>
      </p:sp>
      <p:sp>
        <p:nvSpPr>
          <p:cNvPr id="3" name="Содержимое 2"/>
          <p:cNvSpPr>
            <a:spLocks noGrp="1"/>
          </p:cNvSpPr>
          <p:nvPr>
            <p:ph idx="1"/>
          </p:nvPr>
        </p:nvSpPr>
        <p:spPr>
          <a:xfrm>
            <a:off x="0" y="357166"/>
            <a:ext cx="8143900" cy="6500834"/>
          </a:xfrm>
        </p:spPr>
        <p:txBody>
          <a:bodyPr>
            <a:normAutofit/>
          </a:bodyPr>
          <a:lstStyle/>
          <a:p>
            <a:r>
              <a:rPr lang="ru-RU" dirty="0"/>
              <a:t>Зигзаг - самый восторженный, самый возбудимый из всех пяти знаков. Когда у него появляется новая и интересная мысль, он готов поведать ее всему миру. Зигзаги - неутомимые проповедники своих идей и готовы мотивировать всех вокруг себя. Однако им не хватает политичности - они несдержанны и очень экспрессивны, что наряду с их эксцентричностью, часто мешает им проводить свои идеи в жизнь. К тому же, они не сильны в проработке конкретных деталей и не слишком настойчивы в доведении дел до конца (так как с утратой новизны теряется и их интерес к задаче).</a:t>
            </a:r>
          </a:p>
          <a:p>
            <a:pPr>
              <a:buNone/>
            </a:pPr>
            <a:r>
              <a:rPr lang="ru-RU" b="1" dirty="0"/>
              <a:t> </a:t>
            </a:r>
            <a:endParaRPr lang="ru-RU" dirty="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2143172" y="274638"/>
            <a:ext cx="142876" cy="1143000"/>
          </a:xfrm>
        </p:spPr>
        <p:txBody>
          <a:bodyPr/>
          <a:lstStyle/>
          <a:p>
            <a:endParaRPr lang="ru-RU" dirty="0"/>
          </a:p>
        </p:txBody>
      </p:sp>
      <p:sp>
        <p:nvSpPr>
          <p:cNvPr id="3" name="Содержимое 2"/>
          <p:cNvSpPr>
            <a:spLocks noGrp="1"/>
          </p:cNvSpPr>
          <p:nvPr>
            <p:ph idx="1"/>
          </p:nvPr>
        </p:nvSpPr>
        <p:spPr>
          <a:xfrm>
            <a:off x="0" y="428604"/>
            <a:ext cx="8143900" cy="6429396"/>
          </a:xfrm>
        </p:spPr>
        <p:txBody>
          <a:bodyPr>
            <a:normAutofit/>
          </a:bodyPr>
          <a:lstStyle/>
          <a:p>
            <a:r>
              <a:rPr lang="ru-RU" sz="2800" i="1" dirty="0"/>
              <a:t>Предлагаемый тест</a:t>
            </a:r>
            <a:r>
              <a:rPr lang="ru-RU" sz="2800" dirty="0"/>
              <a:t> - один из простейших </a:t>
            </a:r>
            <a:r>
              <a:rPr lang="ru-RU" sz="2800" dirty="0" err="1"/>
              <a:t>психогеометрических</a:t>
            </a:r>
            <a:r>
              <a:rPr lang="ru-RU" sz="2800" dirty="0"/>
              <a:t> тестов. На картинке пять фигур. Выберите ту из них, в отношении которой вы можете сказать: "Вот фигура, символизирующая меня!". Постарайтесь почувствовать ее, сопоставить ее с собой. Если вы испытываете затруднения с выбором фигуры, выберите ту, которая больше всего привлекает вас. Не пытайтесь как-то анализировать характеристики фигур - просто доверьтесь своей интуиции. </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83122"/>
          </a:xfrm>
        </p:spPr>
        <p:txBody>
          <a:bodyPr>
            <a:normAutofit/>
          </a:bodyPr>
          <a:lstStyle/>
          <a:p>
            <a:r>
              <a:rPr lang="ru-RU" b="1" dirty="0"/>
              <a:t>ГЕОМЕТРИЧЕСКИЕ ФИГУРЫ, СООТВЕТСТВУЮЩИЕ ОСОБЕННОСТЯМ ХАРАКТЕРА</a:t>
            </a:r>
            <a:r>
              <a:rPr lang="ru-RU" dirty="0"/>
              <a:t/>
            </a:r>
            <a:br>
              <a:rPr lang="ru-RU" dirty="0"/>
            </a:br>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t>
            </a:r>
            <a:br>
              <a:rPr lang="ru-RU" dirty="0"/>
            </a:br>
            <a:endParaRPr lang="ru-RU" dirty="0"/>
          </a:p>
        </p:txBody>
      </p:sp>
      <p:sp>
        <p:nvSpPr>
          <p:cNvPr id="2050" name="Oval 2"/>
          <p:cNvSpPr>
            <a:spLocks noGrp="1" noChangeArrowheads="1"/>
          </p:cNvSpPr>
          <p:nvPr>
            <p:ph idx="1"/>
          </p:nvPr>
        </p:nvSpPr>
        <p:spPr bwMode="auto">
          <a:xfrm>
            <a:off x="457200" y="1600201"/>
            <a:ext cx="3614734" cy="2971808"/>
          </a:xfrm>
          <a:prstGeom prst="ellipse">
            <a:avLst/>
          </a:prstGeom>
          <a:gradFill rotWithShape="0">
            <a:gsLst>
              <a:gs pos="0">
                <a:srgbClr val="9BBB59"/>
              </a:gs>
              <a:gs pos="100000">
                <a:srgbClr val="9BBB59">
                  <a:gamma/>
                  <a:shade val="60000"/>
                  <a:invGamma/>
                </a:srgbClr>
              </a:gs>
            </a:gsLst>
            <a:path path="shape">
              <a:fillToRect l="50000" t="50000" r="50000" b="50000"/>
            </a:path>
          </a:gradFill>
          <a:ln w="0">
            <a:noFill/>
            <a:round/>
            <a:headEnd/>
            <a:tailEnd/>
          </a:ln>
          <a:effectLst/>
          <a:scene3d>
            <a:camera prst="legacyPerspectiveFront">
              <a:rot lat="20099999" lon="20099999" rev="0"/>
            </a:camera>
            <a:lightRig rig="legacyFlat2" dir="t"/>
          </a:scene3d>
          <a:sp3d extrusionH="430200" prstMaterial="legacyMatte">
            <a:bevelT w="13500" h="13500" prst="angle"/>
            <a:bevelB w="13500" h="13500" prst="angle"/>
            <a:extrusionClr>
              <a:srgbClr val="9BBB59"/>
            </a:extrusionClr>
          </a:sp3d>
        </p:spPr>
        <p:txBody>
          <a:bodyPr vert="horz" wrap="square" lIns="91440" tIns="45720" rIns="91440" bIns="45720" numCol="1" anchor="t" anchorCtr="0" compatLnSpc="1">
            <a:prstTxWarp prst="textNoShape">
              <a:avLst/>
            </a:prstTxWarp>
            <a:flatTx/>
          </a:bodyPr>
          <a:lstStyle/>
          <a:p>
            <a:endParaRPr lang="ru-RU"/>
          </a:p>
        </p:txBody>
      </p:sp>
      <p:sp>
        <p:nvSpPr>
          <p:cNvPr id="2051" name="Rectangle 3"/>
          <p:cNvSpPr>
            <a:spLocks noChangeArrowheads="1"/>
          </p:cNvSpPr>
          <p:nvPr/>
        </p:nvSpPr>
        <p:spPr bwMode="auto">
          <a:xfrm>
            <a:off x="4000496" y="1472862"/>
            <a:ext cx="428628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Char char="•"/>
              <a:tabLst>
                <a:tab pos="781050" algn="l"/>
              </a:tabLst>
            </a:pPr>
            <a:r>
              <a:rPr kumimoji="0" lang="ru-RU" sz="2800" b="0" i="0" u="none" strike="noStrike" cap="none" normalizeH="0" baseline="0" dirty="0" smtClean="0">
                <a:ln>
                  <a:noFill/>
                </a:ln>
                <a:solidFill>
                  <a:schemeClr val="tx1"/>
                </a:solidFill>
                <a:effectLst/>
                <a:ea typeface="Times New Roman" pitchFamily="18" charset="0"/>
                <a:cs typeface="Times New Roman" pitchFamily="18" charset="0"/>
              </a:rPr>
              <a:t>Доброжелательный</a:t>
            </a:r>
            <a:endParaRPr kumimoji="0" lang="ru-RU" sz="2800" b="0" i="0" u="none" strike="noStrike" cap="none" normalizeH="0" baseline="0" dirty="0" smtClean="0">
              <a:ln>
                <a:noFill/>
              </a:ln>
              <a:solidFill>
                <a:schemeClr val="tx1"/>
              </a:solidFill>
              <a:effectLst/>
            </a:endParaRPr>
          </a:p>
          <a:p>
            <a:pPr marL="0" marR="0" lvl="0" indent="228600" algn="l" defTabSz="914400" rtl="0" eaLnBrk="0" fontAlgn="base" latinLnBrk="0" hangingPunct="0">
              <a:lnSpc>
                <a:spcPct val="100000"/>
              </a:lnSpc>
              <a:spcBef>
                <a:spcPct val="0"/>
              </a:spcBef>
              <a:spcAft>
                <a:spcPct val="0"/>
              </a:spcAft>
              <a:buClrTx/>
              <a:buSzTx/>
              <a:buFontTx/>
              <a:buChar char="•"/>
              <a:tabLst>
                <a:tab pos="781050" algn="l"/>
              </a:tabLst>
            </a:pPr>
            <a:r>
              <a:rPr kumimoji="0" lang="ru-RU" sz="2800" b="0" i="0" u="none" strike="noStrike" cap="none" normalizeH="0" baseline="0" dirty="0" smtClean="0">
                <a:ln>
                  <a:noFill/>
                </a:ln>
                <a:solidFill>
                  <a:schemeClr val="tx1"/>
                </a:solidFill>
                <a:effectLst/>
                <a:ea typeface="Times New Roman" pitchFamily="18" charset="0"/>
                <a:cs typeface="Times New Roman" pitchFamily="18" charset="0"/>
              </a:rPr>
              <a:t>Внимательный слушатель</a:t>
            </a:r>
            <a:endParaRPr kumimoji="0" lang="ru-RU" sz="2800" b="0" i="0" u="none" strike="noStrike" cap="none" normalizeH="0" baseline="0" dirty="0" smtClean="0">
              <a:ln>
                <a:noFill/>
              </a:ln>
              <a:solidFill>
                <a:schemeClr val="tx1"/>
              </a:solidFill>
              <a:effectLst/>
            </a:endParaRPr>
          </a:p>
          <a:p>
            <a:pPr marL="0" marR="0" lvl="0" indent="228600" algn="l" defTabSz="914400" rtl="0" eaLnBrk="0" fontAlgn="base" latinLnBrk="0" hangingPunct="0">
              <a:lnSpc>
                <a:spcPct val="100000"/>
              </a:lnSpc>
              <a:spcBef>
                <a:spcPct val="0"/>
              </a:spcBef>
              <a:spcAft>
                <a:spcPct val="0"/>
              </a:spcAft>
              <a:buClrTx/>
              <a:buSzTx/>
              <a:buFontTx/>
              <a:buChar char="•"/>
              <a:tabLst>
                <a:tab pos="781050" algn="l"/>
              </a:tabLst>
            </a:pPr>
            <a:r>
              <a:rPr kumimoji="0" lang="ru-RU" sz="2800" b="0" i="0" u="none" strike="noStrike" cap="none" normalizeH="0" baseline="0" dirty="0" smtClean="0">
                <a:ln>
                  <a:noFill/>
                </a:ln>
                <a:solidFill>
                  <a:schemeClr val="tx1"/>
                </a:solidFill>
                <a:effectLst/>
                <a:ea typeface="Times New Roman" pitchFamily="18" charset="0"/>
                <a:cs typeface="Times New Roman" pitchFamily="18" charset="0"/>
              </a:rPr>
              <a:t>Хорошие коммуникаторы</a:t>
            </a:r>
            <a:endParaRPr kumimoji="0" lang="ru-RU" sz="2800" b="0" i="0" u="none" strike="noStrike" cap="none" normalizeH="0" baseline="0" dirty="0" smtClean="0">
              <a:ln>
                <a:noFill/>
              </a:ln>
              <a:solidFill>
                <a:schemeClr val="tx1"/>
              </a:solidFill>
              <a:effectLst/>
            </a:endParaRPr>
          </a:p>
          <a:p>
            <a:pPr marL="0" marR="0" lvl="0" indent="228600" algn="l" defTabSz="914400" rtl="0" eaLnBrk="0" fontAlgn="base" latinLnBrk="0" hangingPunct="0">
              <a:lnSpc>
                <a:spcPct val="100000"/>
              </a:lnSpc>
              <a:spcBef>
                <a:spcPct val="0"/>
              </a:spcBef>
              <a:spcAft>
                <a:spcPct val="0"/>
              </a:spcAft>
              <a:buClrTx/>
              <a:buSzTx/>
              <a:buFontTx/>
              <a:buChar char="•"/>
              <a:tabLst>
                <a:tab pos="781050" algn="l"/>
              </a:tabLst>
            </a:pPr>
            <a:r>
              <a:rPr kumimoji="0" lang="ru-RU" sz="2800" b="0" i="0" u="none" strike="noStrike" cap="none" normalizeH="0" baseline="0" dirty="0" smtClean="0">
                <a:ln>
                  <a:noFill/>
                </a:ln>
                <a:solidFill>
                  <a:schemeClr val="tx1"/>
                </a:solidFill>
                <a:effectLst/>
                <a:ea typeface="Times New Roman" pitchFamily="18" charset="0"/>
                <a:cs typeface="Times New Roman" pitchFamily="18" charset="0"/>
              </a:rPr>
              <a:t>Обладают высокой чувствительностью</a:t>
            </a:r>
            <a:endParaRPr kumimoji="0" lang="ru-RU" sz="2800" b="0" i="0" u="none" strike="noStrike" cap="none" normalizeH="0" baseline="0" dirty="0" smtClean="0">
              <a:ln>
                <a:noFill/>
              </a:ln>
              <a:solidFill>
                <a:schemeClr val="tx1"/>
              </a:solidFill>
              <a:effectLst/>
            </a:endParaRPr>
          </a:p>
          <a:p>
            <a:pPr marL="0" marR="0" lvl="0" indent="228600" algn="l" defTabSz="914400" rtl="0" eaLnBrk="0" fontAlgn="base" latinLnBrk="0" hangingPunct="0">
              <a:lnSpc>
                <a:spcPct val="100000"/>
              </a:lnSpc>
              <a:spcBef>
                <a:spcPct val="0"/>
              </a:spcBef>
              <a:spcAft>
                <a:spcPct val="0"/>
              </a:spcAft>
              <a:buClrTx/>
              <a:buSzTx/>
              <a:buFontTx/>
              <a:buChar char="•"/>
              <a:tabLst>
                <a:tab pos="781050" algn="l"/>
              </a:tabLst>
            </a:pPr>
            <a:r>
              <a:rPr kumimoji="0" lang="ru-RU" sz="2800" b="0" i="0" u="none" strike="noStrike" cap="none" normalizeH="0" baseline="0" dirty="0" smtClean="0">
                <a:ln>
                  <a:noFill/>
                </a:ln>
                <a:solidFill>
                  <a:schemeClr val="tx1"/>
                </a:solidFill>
                <a:effectLst/>
                <a:ea typeface="Times New Roman" pitchFamily="18" charset="0"/>
                <a:cs typeface="Times New Roman" pitchFamily="18" charset="0"/>
              </a:rPr>
              <a:t>Прирожденный психолог, но слабый организатор</a:t>
            </a:r>
            <a:endParaRPr kumimoji="0" lang="ru-RU" sz="28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0"/>
            <a:ext cx="6900882" cy="5257800"/>
          </a:xfrm>
        </p:spPr>
        <p:txBody>
          <a:bodyPr>
            <a:normAutofit/>
          </a:bodyPr>
          <a:lstStyle/>
          <a:p>
            <a:pPr lvl="0"/>
            <a:r>
              <a:rPr lang="ru-RU" dirty="0"/>
              <a:t>Организованны</a:t>
            </a:r>
          </a:p>
          <a:p>
            <a:pPr lvl="0"/>
            <a:r>
              <a:rPr lang="ru-RU" dirty="0"/>
              <a:t>Трудолюбивы</a:t>
            </a:r>
          </a:p>
          <a:p>
            <a:pPr lvl="0"/>
            <a:r>
              <a:rPr lang="ru-RU" dirty="0"/>
              <a:t>Рациональны</a:t>
            </a:r>
          </a:p>
          <a:p>
            <a:pPr lvl="0"/>
            <a:r>
              <a:rPr lang="ru-RU" dirty="0"/>
              <a:t>Настойчивы</a:t>
            </a:r>
          </a:p>
          <a:p>
            <a:pPr lvl="0"/>
            <a:r>
              <a:rPr lang="ru-RU" dirty="0"/>
              <a:t>Консервативны</a:t>
            </a:r>
          </a:p>
          <a:p>
            <a:pPr lvl="0"/>
            <a:r>
              <a:rPr lang="ru-RU" dirty="0"/>
              <a:t>Отличные исполнители, но редко бывают хорошими руководителями</a:t>
            </a:r>
          </a:p>
          <a:p>
            <a:pPr lvl="0"/>
            <a:r>
              <a:rPr lang="ru-RU" dirty="0"/>
              <a:t>С трудом устанавливают контакты с окружающими</a:t>
            </a:r>
          </a:p>
          <a:p>
            <a:pPr lvl="0"/>
            <a:r>
              <a:rPr lang="ru-RU" dirty="0"/>
              <a:t>Внимательны к деталям</a:t>
            </a:r>
          </a:p>
          <a:p>
            <a:pPr>
              <a:buNone/>
            </a:pPr>
            <a:r>
              <a:rPr lang="ru-RU" dirty="0"/>
              <a:t> </a:t>
            </a:r>
          </a:p>
          <a:p>
            <a:endParaRPr lang="ru-RU" dirty="0"/>
          </a:p>
        </p:txBody>
      </p:sp>
      <p:sp>
        <p:nvSpPr>
          <p:cNvPr id="3073" name="Rectangle 1"/>
          <p:cNvSpPr>
            <a:spLocks noChangeArrowheads="1"/>
          </p:cNvSpPr>
          <p:nvPr/>
        </p:nvSpPr>
        <p:spPr bwMode="auto">
          <a:xfrm rot="620204">
            <a:off x="4720344" y="887964"/>
            <a:ext cx="2971322" cy="2653180"/>
          </a:xfrm>
          <a:prstGeom prst="rect">
            <a:avLst/>
          </a:prstGeom>
          <a:gradFill rotWithShape="0">
            <a:gsLst>
              <a:gs pos="0">
                <a:srgbClr val="9BBB59"/>
              </a:gs>
              <a:gs pos="100000">
                <a:srgbClr val="74903B"/>
              </a:gs>
            </a:gsLst>
            <a:path path="shape">
              <a:fillToRect l="50000" t="50000" r="50000" b="50000"/>
            </a:path>
          </a:gradFill>
          <a:ln w="0">
            <a:noFill/>
            <a:miter lim="800000"/>
            <a:headEnd/>
            <a:tailEnd/>
          </a:ln>
          <a:effectLst/>
          <a:scene3d>
            <a:camera prst="legacyObliqueTopRight"/>
            <a:lightRig rig="legacyFlat3" dir="b"/>
          </a:scene3d>
          <a:sp3d extrusionH="430200" prstMaterial="legacyMatte">
            <a:bevelT w="13500" h="13500" prst="angle"/>
            <a:bevelB w="13500" h="13500" prst="angle"/>
            <a:extrusionClr>
              <a:srgbClr val="9BBB59"/>
            </a:extrusionClr>
          </a:sp3d>
        </p:spPr>
        <p:txBody>
          <a:bodyPr vert="horz" wrap="square" lIns="91440" tIns="45720" rIns="91440" bIns="45720" numCol="1" anchor="t" anchorCtr="0" compatLnSpc="1">
            <a:prstTxWarp prst="textNoShape">
              <a:avLst/>
            </a:prstTxWarp>
            <a:flatTx/>
          </a:bodyPr>
          <a:lstStyle/>
          <a:p>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5984" y="274638"/>
            <a:ext cx="6400816" cy="1143000"/>
          </a:xfrm>
        </p:spPr>
        <p:txBody>
          <a:bodyPr>
            <a:normAutofit fontScale="90000"/>
          </a:bodyPr>
          <a:lstStyle/>
          <a:p>
            <a:r>
              <a:rPr lang="ru-RU" dirty="0"/>
              <a:t> </a:t>
            </a:r>
            <a:br>
              <a:rPr lang="ru-RU" dirty="0"/>
            </a:br>
            <a:endParaRPr lang="ru-RU" dirty="0"/>
          </a:p>
        </p:txBody>
      </p:sp>
      <p:sp>
        <p:nvSpPr>
          <p:cNvPr id="3" name="Содержимое 2"/>
          <p:cNvSpPr>
            <a:spLocks noGrp="1"/>
          </p:cNvSpPr>
          <p:nvPr>
            <p:ph idx="1"/>
          </p:nvPr>
        </p:nvSpPr>
        <p:spPr>
          <a:xfrm>
            <a:off x="457200" y="3286124"/>
            <a:ext cx="8229600" cy="3571876"/>
          </a:xfrm>
        </p:spPr>
        <p:txBody>
          <a:bodyPr>
            <a:normAutofit/>
          </a:bodyPr>
          <a:lstStyle/>
          <a:p>
            <a:pPr lvl="0"/>
            <a:r>
              <a:rPr lang="ru-RU" sz="2800" dirty="0"/>
              <a:t>Энергичны</a:t>
            </a:r>
          </a:p>
          <a:p>
            <a:pPr lvl="0"/>
            <a:r>
              <a:rPr lang="ru-RU" sz="2800" dirty="0"/>
              <a:t>Решительны, уверенны в себе</a:t>
            </a:r>
          </a:p>
          <a:p>
            <a:pPr lvl="0"/>
            <a:r>
              <a:rPr lang="ru-RU" sz="2800" dirty="0"/>
              <a:t>Лидеры</a:t>
            </a:r>
          </a:p>
          <a:p>
            <a:pPr lvl="0"/>
            <a:r>
              <a:rPr lang="ru-RU" sz="2800" dirty="0"/>
              <a:t>С трудом признают ошибки</a:t>
            </a:r>
          </a:p>
          <a:p>
            <a:pPr lvl="0"/>
            <a:r>
              <a:rPr lang="ru-RU" sz="2800" dirty="0"/>
              <a:t>Не терпят возражения</a:t>
            </a:r>
          </a:p>
          <a:p>
            <a:endParaRPr lang="ru-RU" sz="2800" dirty="0"/>
          </a:p>
        </p:txBody>
      </p:sp>
      <p:sp>
        <p:nvSpPr>
          <p:cNvPr id="4097" name="AutoShape 1"/>
          <p:cNvSpPr>
            <a:spLocks noChangeArrowheads="1"/>
          </p:cNvSpPr>
          <p:nvPr/>
        </p:nvSpPr>
        <p:spPr bwMode="auto">
          <a:xfrm rot="1057058">
            <a:off x="4212457" y="96586"/>
            <a:ext cx="3444796" cy="2878590"/>
          </a:xfrm>
          <a:prstGeom prst="triangle">
            <a:avLst>
              <a:gd name="adj" fmla="val 50000"/>
            </a:avLst>
          </a:prstGeom>
          <a:gradFill rotWithShape="0">
            <a:gsLst>
              <a:gs pos="0">
                <a:srgbClr val="9BBB59"/>
              </a:gs>
              <a:gs pos="100000">
                <a:srgbClr val="9BBB59">
                  <a:gamma/>
                  <a:shade val="60000"/>
                  <a:invGamma/>
                </a:srgbClr>
              </a:gs>
            </a:gsLst>
            <a:path path="shape">
              <a:fillToRect l="50000" t="50000" r="50000" b="50000"/>
            </a:path>
          </a:gradFill>
          <a:ln w="0">
            <a:noFill/>
            <a:miter lim="800000"/>
            <a:headEnd/>
            <a:tailEnd/>
          </a:ln>
          <a:effectLst/>
          <a:scene3d>
            <a:camera prst="legacyPerspectiveFront">
              <a:rot lat="1500000" lon="1500000" rev="0"/>
            </a:camera>
            <a:lightRig rig="legacyFlat2" dir="b"/>
          </a:scene3d>
          <a:sp3d extrusionH="430200" prstMaterial="legacyMatte">
            <a:bevelT w="13500" h="13500" prst="angle"/>
            <a:bevelB w="13500" h="13500" prst="angle"/>
            <a:extrusionClr>
              <a:srgbClr val="9BBB59"/>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257676" cy="1143000"/>
          </a:xfrm>
        </p:spPr>
        <p:txBody>
          <a:bodyPr/>
          <a:lstStyle/>
          <a:p>
            <a:endParaRPr lang="ru-RU" dirty="0"/>
          </a:p>
        </p:txBody>
      </p:sp>
      <p:sp>
        <p:nvSpPr>
          <p:cNvPr id="3" name="Содержимое 2"/>
          <p:cNvSpPr>
            <a:spLocks noGrp="1"/>
          </p:cNvSpPr>
          <p:nvPr>
            <p:ph idx="1"/>
          </p:nvPr>
        </p:nvSpPr>
        <p:spPr>
          <a:xfrm>
            <a:off x="457200" y="3286124"/>
            <a:ext cx="8229600" cy="3571876"/>
          </a:xfrm>
        </p:spPr>
        <p:txBody>
          <a:bodyPr/>
          <a:lstStyle/>
          <a:p>
            <a:pPr lvl="0"/>
            <a:r>
              <a:rPr lang="ru-RU" sz="2800" dirty="0"/>
              <a:t>Временная форма личности</a:t>
            </a:r>
          </a:p>
          <a:p>
            <a:pPr lvl="0"/>
            <a:r>
              <a:rPr lang="ru-RU" sz="2800" dirty="0"/>
              <a:t>Не удовлетворенные сложившимися обстоятельствами</a:t>
            </a:r>
          </a:p>
          <a:p>
            <a:pPr lvl="0"/>
            <a:r>
              <a:rPr lang="ru-RU" sz="2800" dirty="0"/>
              <a:t>Любознательны</a:t>
            </a:r>
          </a:p>
          <a:p>
            <a:pPr lvl="0"/>
            <a:r>
              <a:rPr lang="ru-RU" sz="2800" dirty="0"/>
              <a:t>Пытливы</a:t>
            </a:r>
          </a:p>
          <a:p>
            <a:pPr lvl="0"/>
            <a:r>
              <a:rPr lang="ru-RU" sz="2800" dirty="0"/>
              <a:t>Чрезмерно доверчивы и внушаемы</a:t>
            </a:r>
          </a:p>
          <a:p>
            <a:endParaRPr lang="ru-RU" dirty="0"/>
          </a:p>
        </p:txBody>
      </p:sp>
      <p:sp>
        <p:nvSpPr>
          <p:cNvPr id="36866" name="Rectangle 2"/>
          <p:cNvSpPr>
            <a:spLocks noChangeArrowheads="1"/>
          </p:cNvSpPr>
          <p:nvPr/>
        </p:nvSpPr>
        <p:spPr bwMode="auto">
          <a:xfrm rot="1451483">
            <a:off x="3598238" y="1133172"/>
            <a:ext cx="4233540" cy="2081942"/>
          </a:xfrm>
          <a:prstGeom prst="rect">
            <a:avLst/>
          </a:prstGeom>
          <a:gradFill rotWithShape="0">
            <a:gsLst>
              <a:gs pos="0">
                <a:srgbClr val="9BBB59"/>
              </a:gs>
              <a:gs pos="100000">
                <a:srgbClr val="74903B"/>
              </a:gs>
            </a:gsLst>
            <a:path path="shape">
              <a:fillToRect l="50000" t="50000" r="50000" b="50000"/>
            </a:path>
          </a:gradFill>
          <a:ln w="0">
            <a:noFill/>
            <a:miter lim="800000"/>
            <a:headEnd/>
            <a:tailEnd/>
          </a:ln>
          <a:effectLst/>
          <a:scene3d>
            <a:camera prst="legacyObliqueTopLeft"/>
            <a:lightRig rig="legacyFlat3" dir="t"/>
          </a:scene3d>
          <a:sp3d extrusionH="430200" prstMaterial="legacyMatte">
            <a:bevelT w="13500" h="13500" prst="angle"/>
            <a:bevelB w="13500" h="13500" prst="angle"/>
            <a:extrusionClr>
              <a:srgbClr val="9BBB59"/>
            </a:extrusionClr>
          </a:sp3d>
        </p:spPr>
        <p:txBody>
          <a:bodyPr vert="horz" wrap="square" lIns="91440" tIns="45720" rIns="91440" bIns="45720" numCol="1" anchor="t" anchorCtr="0" compatLnSpc="1">
            <a:prstTxWarp prst="textNoShape">
              <a:avLst/>
            </a:prstTxWarp>
            <a:flatTx/>
          </a:bodyPr>
          <a:lstStyle/>
          <a:p>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500306"/>
            <a:ext cx="8329642" cy="4357694"/>
          </a:xfrm>
        </p:spPr>
        <p:txBody>
          <a:bodyPr>
            <a:normAutofit lnSpcReduction="10000"/>
          </a:bodyPr>
          <a:lstStyle/>
          <a:p>
            <a:pPr lvl="0"/>
            <a:r>
              <a:rPr lang="ru-RU" sz="2800" dirty="0"/>
              <a:t>Образность мышления</a:t>
            </a:r>
          </a:p>
          <a:p>
            <a:pPr lvl="0"/>
            <a:r>
              <a:rPr lang="ru-RU" sz="2800" dirty="0"/>
              <a:t>Интуитивность</a:t>
            </a:r>
          </a:p>
          <a:p>
            <a:pPr lvl="0"/>
            <a:r>
              <a:rPr lang="ru-RU" sz="2800" dirty="0"/>
              <a:t>Развитое эстетическое чувство</a:t>
            </a:r>
          </a:p>
          <a:p>
            <a:pPr lvl="0"/>
            <a:r>
              <a:rPr lang="ru-RU" sz="2800" dirty="0" err="1"/>
              <a:t>Креативность</a:t>
            </a:r>
            <a:endParaRPr lang="ru-RU" sz="2800" dirty="0"/>
          </a:p>
          <a:p>
            <a:pPr lvl="0"/>
            <a:r>
              <a:rPr lang="ru-RU" sz="2800" dirty="0"/>
              <a:t>Природное остроумие</a:t>
            </a:r>
          </a:p>
          <a:p>
            <a:pPr lvl="0"/>
            <a:r>
              <a:rPr lang="ru-RU" sz="2800" dirty="0"/>
              <a:t>Не выносят структурированных ситуаций</a:t>
            </a:r>
          </a:p>
          <a:p>
            <a:pPr lvl="0"/>
            <a:r>
              <a:rPr lang="ru-RU" sz="2800" dirty="0"/>
              <a:t>Возбудимый</a:t>
            </a:r>
          </a:p>
          <a:p>
            <a:pPr lvl="0"/>
            <a:r>
              <a:rPr lang="ru-RU" sz="2800" dirty="0"/>
              <a:t>Несдержанный</a:t>
            </a:r>
          </a:p>
          <a:p>
            <a:pPr>
              <a:buNone/>
            </a:pPr>
            <a:r>
              <a:rPr lang="ru-RU" dirty="0"/>
              <a:t> </a:t>
            </a:r>
          </a:p>
          <a:p>
            <a:endParaRPr lang="ru-RU" dirty="0"/>
          </a:p>
        </p:txBody>
      </p:sp>
      <p:cxnSp>
        <p:nvCxnSpPr>
          <p:cNvPr id="37890" name="AutoShape 2"/>
          <p:cNvCxnSpPr>
            <a:cxnSpLocks noChangeShapeType="1"/>
          </p:cNvCxnSpPr>
          <p:nvPr/>
        </p:nvCxnSpPr>
        <p:spPr bwMode="auto">
          <a:xfrm>
            <a:off x="3428992" y="500042"/>
            <a:ext cx="4481523" cy="781053"/>
          </a:xfrm>
          <a:prstGeom prst="straightConnector1">
            <a:avLst/>
          </a:prstGeom>
          <a:noFill/>
          <a:ln w="57150">
            <a:solidFill>
              <a:srgbClr val="76923C"/>
            </a:solidFill>
            <a:round/>
            <a:headEnd/>
            <a:tailEnd/>
          </a:ln>
          <a:effectLst/>
        </p:spPr>
      </p:cxnSp>
      <p:cxnSp>
        <p:nvCxnSpPr>
          <p:cNvPr id="37891" name="AutoShape 3"/>
          <p:cNvCxnSpPr>
            <a:cxnSpLocks noChangeShapeType="1"/>
          </p:cNvCxnSpPr>
          <p:nvPr/>
        </p:nvCxnSpPr>
        <p:spPr bwMode="auto">
          <a:xfrm rot="10800000" flipV="1">
            <a:off x="3357554" y="1285860"/>
            <a:ext cx="4538676" cy="642942"/>
          </a:xfrm>
          <a:prstGeom prst="straightConnector1">
            <a:avLst/>
          </a:prstGeom>
          <a:noFill/>
          <a:ln w="57150">
            <a:solidFill>
              <a:srgbClr val="76923C"/>
            </a:solidFill>
            <a:round/>
            <a:headEnd/>
            <a:tailEnd/>
          </a:ln>
        </p:spPr>
      </p:cxnSp>
      <p:cxnSp>
        <p:nvCxnSpPr>
          <p:cNvPr id="37892" name="AutoShape 4"/>
          <p:cNvCxnSpPr>
            <a:cxnSpLocks noChangeShapeType="1"/>
          </p:cNvCxnSpPr>
          <p:nvPr/>
        </p:nvCxnSpPr>
        <p:spPr bwMode="auto">
          <a:xfrm>
            <a:off x="3428992" y="1928802"/>
            <a:ext cx="4143404" cy="785818"/>
          </a:xfrm>
          <a:prstGeom prst="straightConnector1">
            <a:avLst/>
          </a:prstGeom>
          <a:noFill/>
          <a:ln w="57150">
            <a:solidFill>
              <a:srgbClr val="76923C"/>
            </a:solidFill>
            <a:round/>
            <a:headEnd/>
            <a:tailEnd/>
          </a:ln>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2857552" y="274638"/>
            <a:ext cx="785818" cy="1143000"/>
          </a:xfrm>
        </p:spPr>
        <p:txBody>
          <a:bodyPr/>
          <a:lstStyle/>
          <a:p>
            <a:endParaRPr lang="ru-RU" dirty="0"/>
          </a:p>
        </p:txBody>
      </p:sp>
      <p:sp>
        <p:nvSpPr>
          <p:cNvPr id="3" name="Содержимое 2"/>
          <p:cNvSpPr>
            <a:spLocks noGrp="1"/>
          </p:cNvSpPr>
          <p:nvPr>
            <p:ph idx="1"/>
          </p:nvPr>
        </p:nvSpPr>
        <p:spPr>
          <a:xfrm flipH="1">
            <a:off x="-2928990" y="1600200"/>
            <a:ext cx="1714512" cy="4525963"/>
          </a:xfrm>
        </p:spPr>
        <p:txBody>
          <a:bodyPr/>
          <a:lstStyle/>
          <a:p>
            <a:endParaRPr lang="ru-RU" dirty="0"/>
          </a:p>
        </p:txBody>
      </p:sp>
      <p:sp>
        <p:nvSpPr>
          <p:cNvPr id="1026" name="Oval 2"/>
          <p:cNvSpPr>
            <a:spLocks noChangeArrowheads="1"/>
          </p:cNvSpPr>
          <p:nvPr/>
        </p:nvSpPr>
        <p:spPr bwMode="auto">
          <a:xfrm>
            <a:off x="571472" y="500042"/>
            <a:ext cx="2628900" cy="2581275"/>
          </a:xfrm>
          <a:prstGeom prst="ellipse">
            <a:avLst/>
          </a:prstGeom>
          <a:gradFill rotWithShape="0">
            <a:gsLst>
              <a:gs pos="0">
                <a:srgbClr val="9BBB59"/>
              </a:gs>
              <a:gs pos="100000">
                <a:srgbClr val="9BBB59">
                  <a:gamma/>
                  <a:shade val="60000"/>
                  <a:invGamma/>
                </a:srgbClr>
              </a:gs>
            </a:gsLst>
            <a:path path="shape">
              <a:fillToRect l="50000" t="50000" r="50000" b="50000"/>
            </a:path>
          </a:gradFill>
          <a:ln w="0">
            <a:noFill/>
            <a:round/>
            <a:headEnd/>
            <a:tailEnd/>
          </a:ln>
          <a:effectLst/>
          <a:scene3d>
            <a:camera prst="legacyPerspectiveFront">
              <a:rot lat="20099999" lon="20099999" rev="0"/>
            </a:camera>
            <a:lightRig rig="legacyFlat2" dir="t"/>
          </a:scene3d>
          <a:sp3d extrusionH="430200" prstMaterial="legacyMatte">
            <a:bevelT w="13500" h="13500" prst="angle"/>
            <a:bevelB w="13500" h="13500" prst="angle"/>
            <a:extrusionClr>
              <a:srgbClr val="9BBB59"/>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27" name="AutoShape 3"/>
          <p:cNvSpPr>
            <a:spLocks noChangeArrowheads="1"/>
          </p:cNvSpPr>
          <p:nvPr/>
        </p:nvSpPr>
        <p:spPr bwMode="auto">
          <a:xfrm rot="1057058">
            <a:off x="5746026" y="413245"/>
            <a:ext cx="3105150" cy="2416175"/>
          </a:xfrm>
          <a:prstGeom prst="triangle">
            <a:avLst>
              <a:gd name="adj" fmla="val 50000"/>
            </a:avLst>
          </a:prstGeom>
          <a:gradFill rotWithShape="0">
            <a:gsLst>
              <a:gs pos="0">
                <a:srgbClr val="9BBB59"/>
              </a:gs>
              <a:gs pos="100000">
                <a:srgbClr val="9BBB59">
                  <a:gamma/>
                  <a:shade val="60000"/>
                  <a:invGamma/>
                </a:srgbClr>
              </a:gs>
            </a:gsLst>
            <a:path path="shape">
              <a:fillToRect l="50000" t="50000" r="50000" b="50000"/>
            </a:path>
          </a:gradFill>
          <a:ln w="0">
            <a:noFill/>
            <a:miter lim="800000"/>
            <a:headEnd/>
            <a:tailEnd/>
          </a:ln>
          <a:effectLst/>
          <a:scene3d>
            <a:camera prst="legacyPerspectiveFront">
              <a:rot lat="1500000" lon="1500000" rev="0"/>
            </a:camera>
            <a:lightRig rig="legacyFlat2" dir="b"/>
          </a:scene3d>
          <a:sp3d extrusionH="430200" prstMaterial="legacyMatte">
            <a:bevelT w="13500" h="13500" prst="angle"/>
            <a:bevelB w="13500" h="13500" prst="angle"/>
            <a:extrusionClr>
              <a:srgbClr val="9BBB59"/>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28" name="Rectangle 4"/>
          <p:cNvSpPr>
            <a:spLocks noChangeArrowheads="1"/>
          </p:cNvSpPr>
          <p:nvPr/>
        </p:nvSpPr>
        <p:spPr bwMode="auto">
          <a:xfrm rot="620204">
            <a:off x="1149142" y="4088204"/>
            <a:ext cx="1939925" cy="1836738"/>
          </a:xfrm>
          <a:prstGeom prst="rect">
            <a:avLst/>
          </a:prstGeom>
          <a:gradFill rotWithShape="0">
            <a:gsLst>
              <a:gs pos="0">
                <a:srgbClr val="9BBB59"/>
              </a:gs>
              <a:gs pos="100000">
                <a:srgbClr val="74903B"/>
              </a:gs>
            </a:gsLst>
            <a:path path="shape">
              <a:fillToRect l="50000" t="50000" r="50000" b="50000"/>
            </a:path>
          </a:gradFill>
          <a:ln w="0">
            <a:noFill/>
            <a:miter lim="800000"/>
            <a:headEnd/>
            <a:tailEnd/>
          </a:ln>
          <a:effectLst/>
          <a:scene3d>
            <a:camera prst="legacyObliqueTopRight"/>
            <a:lightRig rig="legacyFlat3" dir="b"/>
          </a:scene3d>
          <a:sp3d extrusionH="430200" prstMaterial="legacyMatte">
            <a:bevelT w="13500" h="13500" prst="angle"/>
            <a:bevelB w="13500" h="13500" prst="angle"/>
            <a:extrusionClr>
              <a:srgbClr val="9BBB59"/>
            </a:extrusionClr>
          </a:sp3d>
        </p:spPr>
        <p:txBody>
          <a:bodyPr vert="horz" wrap="square" lIns="91440" tIns="45720" rIns="91440" bIns="45720" numCol="1" anchor="t" anchorCtr="0" compatLnSpc="1">
            <a:prstTxWarp prst="textNoShape">
              <a:avLst/>
            </a:prstTxWarp>
            <a:flatTx/>
          </a:bodyPr>
          <a:lstStyle/>
          <a:p>
            <a:endParaRPr lang="ru-RU"/>
          </a:p>
        </p:txBody>
      </p:sp>
      <p:sp>
        <p:nvSpPr>
          <p:cNvPr id="1029" name="Rectangle 5"/>
          <p:cNvSpPr>
            <a:spLocks noChangeArrowheads="1"/>
          </p:cNvSpPr>
          <p:nvPr/>
        </p:nvSpPr>
        <p:spPr bwMode="auto">
          <a:xfrm rot="1451483">
            <a:off x="5556821" y="5115852"/>
            <a:ext cx="2798763" cy="1222375"/>
          </a:xfrm>
          <a:prstGeom prst="rect">
            <a:avLst/>
          </a:prstGeom>
          <a:gradFill rotWithShape="0">
            <a:gsLst>
              <a:gs pos="0">
                <a:srgbClr val="9BBB59"/>
              </a:gs>
              <a:gs pos="100000">
                <a:srgbClr val="74903B"/>
              </a:gs>
            </a:gsLst>
            <a:path path="shape">
              <a:fillToRect l="50000" t="50000" r="50000" b="50000"/>
            </a:path>
          </a:gradFill>
          <a:ln w="0">
            <a:noFill/>
            <a:miter lim="800000"/>
            <a:headEnd/>
            <a:tailEnd/>
          </a:ln>
          <a:effectLst/>
          <a:scene3d>
            <a:camera prst="legacyObliqueTopLeft"/>
            <a:lightRig rig="legacyFlat3" dir="t"/>
          </a:scene3d>
          <a:sp3d extrusionH="430200" prstMaterial="legacyMatte">
            <a:bevelT w="13500" h="13500" prst="angle"/>
            <a:bevelB w="13500" h="13500" prst="angle"/>
            <a:extrusionClr>
              <a:srgbClr val="9BBB59"/>
            </a:extrusionClr>
          </a:sp3d>
        </p:spPr>
        <p:txBody>
          <a:bodyPr vert="horz" wrap="square" lIns="91440" tIns="45720" rIns="91440" bIns="45720" numCol="1" anchor="t" anchorCtr="0" compatLnSpc="1">
            <a:prstTxWarp prst="textNoShape">
              <a:avLst/>
            </a:prstTxWarp>
            <a:flatTx/>
          </a:bodyPr>
          <a:lstStyle/>
          <a:p>
            <a:endParaRPr lang="ru-RU"/>
          </a:p>
        </p:txBody>
      </p:sp>
      <p:cxnSp>
        <p:nvCxnSpPr>
          <p:cNvPr id="1030" name="AutoShape 6"/>
          <p:cNvCxnSpPr>
            <a:cxnSpLocks noChangeShapeType="1"/>
          </p:cNvCxnSpPr>
          <p:nvPr/>
        </p:nvCxnSpPr>
        <p:spPr bwMode="auto">
          <a:xfrm>
            <a:off x="3214678" y="2214554"/>
            <a:ext cx="2981325" cy="352425"/>
          </a:xfrm>
          <a:prstGeom prst="straightConnector1">
            <a:avLst/>
          </a:prstGeom>
          <a:noFill/>
          <a:ln w="57150">
            <a:solidFill>
              <a:srgbClr val="76923C"/>
            </a:solidFill>
            <a:round/>
            <a:headEnd/>
            <a:tailEnd/>
          </a:ln>
          <a:effectLst/>
        </p:spPr>
      </p:cxnSp>
      <p:cxnSp>
        <p:nvCxnSpPr>
          <p:cNvPr id="1031" name="AutoShape 7"/>
          <p:cNvCxnSpPr>
            <a:cxnSpLocks noChangeShapeType="1"/>
          </p:cNvCxnSpPr>
          <p:nvPr/>
        </p:nvCxnSpPr>
        <p:spPr bwMode="auto">
          <a:xfrm flipH="1">
            <a:off x="3428992" y="2571744"/>
            <a:ext cx="2752725" cy="885825"/>
          </a:xfrm>
          <a:prstGeom prst="straightConnector1">
            <a:avLst/>
          </a:prstGeom>
          <a:noFill/>
          <a:ln w="57150">
            <a:solidFill>
              <a:srgbClr val="76923C"/>
            </a:solidFill>
            <a:round/>
            <a:headEnd/>
            <a:tailEnd/>
          </a:ln>
        </p:spPr>
      </p:cxnSp>
      <p:cxnSp>
        <p:nvCxnSpPr>
          <p:cNvPr id="1032" name="AutoShape 8"/>
          <p:cNvCxnSpPr>
            <a:cxnSpLocks noChangeShapeType="1"/>
          </p:cNvCxnSpPr>
          <p:nvPr/>
        </p:nvCxnSpPr>
        <p:spPr bwMode="auto">
          <a:xfrm>
            <a:off x="3428992" y="3500438"/>
            <a:ext cx="2657475" cy="723900"/>
          </a:xfrm>
          <a:prstGeom prst="straightConnector1">
            <a:avLst/>
          </a:prstGeom>
          <a:noFill/>
          <a:ln w="57150">
            <a:solidFill>
              <a:srgbClr val="76923C"/>
            </a:solidFill>
            <a:round/>
            <a:headEnd/>
            <a:tailEnd/>
          </a:ln>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42918"/>
          </a:xfrm>
        </p:spPr>
        <p:txBody>
          <a:bodyPr>
            <a:normAutofit/>
          </a:bodyPr>
          <a:lstStyle/>
          <a:p>
            <a:r>
              <a:rPr lang="ru-RU" b="1" dirty="0" smtClean="0"/>
              <a:t>Квадрат</a:t>
            </a:r>
            <a:endParaRPr lang="ru-RU" dirty="0"/>
          </a:p>
        </p:txBody>
      </p:sp>
      <p:sp>
        <p:nvSpPr>
          <p:cNvPr id="3" name="Содержимое 2"/>
          <p:cNvSpPr>
            <a:spLocks noGrp="1"/>
          </p:cNvSpPr>
          <p:nvPr>
            <p:ph idx="1"/>
          </p:nvPr>
        </p:nvSpPr>
        <p:spPr>
          <a:xfrm>
            <a:off x="0" y="714356"/>
            <a:ext cx="8286776" cy="6143644"/>
          </a:xfrm>
        </p:spPr>
        <p:txBody>
          <a:bodyPr>
            <a:normAutofit lnSpcReduction="10000"/>
          </a:bodyPr>
          <a:lstStyle/>
          <a:p>
            <a:r>
              <a:rPr lang="ru-RU" dirty="0"/>
              <a:t>Если вашей основной формой оказался </a:t>
            </a:r>
            <a:r>
              <a:rPr lang="ru-RU" b="1" dirty="0"/>
              <a:t>Квадрат</a:t>
            </a:r>
            <a:r>
              <a:rPr lang="ru-RU" dirty="0"/>
              <a:t>, то вы - неутомимый труженик! Трудолюбие, усердие, потребность доводить начатое дело до конца, упорство, позволяющее добиваться завершения работы - вот чем, прежде всего, знамениты истинные Квадраты. Выносливость, терпение и методичность обычно делают Квадрата первоклассным специалистом своего дела. Этому способствует и неутолимая потребность в информации. Квадраты - коллекционеры всевозможных данных. Все сведения систематизированы, разложены по полочкам. Квадрат способен выдать необходимую информацию моментально. Поэтому Квадраты заслуженно слывут эрудитами, по крайней мере в своей области знаний. </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0362" y="320040"/>
            <a:ext cx="1071570" cy="1143000"/>
          </a:xfrm>
        </p:spPr>
        <p:txBody>
          <a:bodyPr/>
          <a:lstStyle/>
          <a:p>
            <a:endParaRPr lang="ru-RU" dirty="0"/>
          </a:p>
        </p:txBody>
      </p:sp>
      <p:sp>
        <p:nvSpPr>
          <p:cNvPr id="3" name="Содержимое 2"/>
          <p:cNvSpPr>
            <a:spLocks noGrp="1"/>
          </p:cNvSpPr>
          <p:nvPr>
            <p:ph idx="1"/>
          </p:nvPr>
        </p:nvSpPr>
        <p:spPr>
          <a:xfrm>
            <a:off x="0" y="0"/>
            <a:ext cx="8143900" cy="6858000"/>
          </a:xfrm>
        </p:spPr>
        <p:txBody>
          <a:bodyPr>
            <a:normAutofit lnSpcReduction="10000"/>
          </a:bodyPr>
          <a:lstStyle/>
          <a:p>
            <a:r>
              <a:rPr lang="ru-RU" sz="2800" dirty="0"/>
              <a:t>Мыслительный анализ - сильная сторона квадрата. Если вы твердо выбрали для себя Квадрат - фигуру линейную, то, вероятнее всего, вы относитесь к "</a:t>
            </a:r>
            <a:r>
              <a:rPr lang="ru-RU" sz="2800" dirty="0" err="1"/>
              <a:t>левополушарным</a:t>
            </a:r>
            <a:r>
              <a:rPr lang="ru-RU" sz="2800" dirty="0"/>
              <a:t>" мыслителям, т.е. к тем, кто перерабатывает данные последовательно, порция за порцией. Квадраты скорее вычисляют результат, чем угадывают его. Квадраты чрезвычайно внимательны к деталям и подробностям. </a:t>
            </a:r>
          </a:p>
          <a:p>
            <a:r>
              <a:rPr lang="ru-RU" sz="2800" dirty="0"/>
              <a:t>Квадраты любят раз и навсегда заведенный порядок. Идеал Квадрата - распланированная, предсказуемая жизнь, и ему не по душе "сюрпризы" и изменения привычного ходы событий. Он постоянно "</a:t>
            </a:r>
            <a:r>
              <a:rPr lang="ru-RU" sz="2800" dirty="0" err="1"/>
              <a:t>упорядычевает</a:t>
            </a:r>
            <a:r>
              <a:rPr lang="ru-RU" sz="2800" dirty="0"/>
              <a:t>", организует людей и вещи вокруг себя.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714544" y="320040"/>
            <a:ext cx="142876" cy="1143000"/>
          </a:xfrm>
        </p:spPr>
        <p:txBody>
          <a:bodyPr/>
          <a:lstStyle/>
          <a:p>
            <a:endParaRPr lang="ru-RU" dirty="0"/>
          </a:p>
        </p:txBody>
      </p:sp>
      <p:sp>
        <p:nvSpPr>
          <p:cNvPr id="3" name="Содержимое 2"/>
          <p:cNvSpPr>
            <a:spLocks noGrp="1"/>
          </p:cNvSpPr>
          <p:nvPr>
            <p:ph idx="1"/>
          </p:nvPr>
        </p:nvSpPr>
        <p:spPr>
          <a:xfrm>
            <a:off x="0" y="0"/>
            <a:ext cx="8143900" cy="6858000"/>
          </a:xfrm>
        </p:spPr>
        <p:txBody>
          <a:bodyPr>
            <a:normAutofit fontScale="92500"/>
          </a:bodyPr>
          <a:lstStyle/>
          <a:p>
            <a:r>
              <a:rPr lang="ru-RU" dirty="0"/>
              <a:t>Все эти качества способствуют тому, что Квадраты могут стать (и становятся!) отличными администраторами, исполнителями, но... увы, редко бывают хорошими распорядителями, менеджерами. Чрезмерное пристрастие к деталям, потребность в дополнительной, уточняющей информации для принятия решений лишает Квадрата оперативности. Аккуратность, порядок, соблюдение правил и приличий могут развиться до парализующей крайности. И когда приходит время принимать решение, особенно связанное с риском, с возможной потерей статус-кво, Квадраты вольно или невольно затягивают его принятие. Кроме того, рациональность, эмоциональная сухость и холодность мешают Квадратам быстро устанавливать контакты с разными людьми. Квадрат неэффективно действует в аморфной ситуации.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p:spPr>
        <p:txBody>
          <a:bodyPr>
            <a:normAutofit fontScale="90000"/>
          </a:bodyPr>
          <a:lstStyle/>
          <a:p>
            <a:r>
              <a:rPr lang="ru-RU" b="1" dirty="0" smtClean="0"/>
              <a:t>Треугольник</a:t>
            </a:r>
            <a:endParaRPr lang="ru-RU" dirty="0"/>
          </a:p>
        </p:txBody>
      </p:sp>
      <p:sp>
        <p:nvSpPr>
          <p:cNvPr id="3" name="Содержимое 2"/>
          <p:cNvSpPr>
            <a:spLocks noGrp="1"/>
          </p:cNvSpPr>
          <p:nvPr>
            <p:ph idx="1"/>
          </p:nvPr>
        </p:nvSpPr>
        <p:spPr>
          <a:xfrm>
            <a:off x="0" y="642918"/>
            <a:ext cx="8215338" cy="6215082"/>
          </a:xfrm>
        </p:spPr>
        <p:txBody>
          <a:bodyPr>
            <a:normAutofit fontScale="92500" lnSpcReduction="20000"/>
          </a:bodyPr>
          <a:lstStyle/>
          <a:p>
            <a:r>
              <a:rPr lang="ru-RU" b="1" dirty="0"/>
              <a:t>Треугольник </a:t>
            </a:r>
            <a:r>
              <a:rPr lang="ru-RU" dirty="0"/>
              <a:t>- это очень уверенный человек, который хочет быть правым во всем! Сильная потребность быть правым и управлять положением дел, решать не только за себя, но и, по возможности, за других делает Треугольника личностью, постоянно соперничающей, конкурирующей с другими. Доминирующая установка в любом деле - это установка на успех, победу, выигрыш! Он часто рискует, бывает нетерпеливым и нетерпимым к тем, кто колеблется в принятии решений. </a:t>
            </a:r>
          </a:p>
          <a:p>
            <a:r>
              <a:rPr lang="ru-RU" dirty="0"/>
              <a:t>Треугольники очень не любят оказываться неправыми и с большим трудом признают свои ошибки. Можно сказать, что они видят то, что они хотят видеть, поэтому не любят менять свои решения, часто бывают категоричны, не признают возражений и в большинстве случаев поступают по-своему. Однако они весьма успешно учатся тому, что соответствует их прагматической ориентации, способствует достижению главных целей, и впитывают, как губка, полезную информацию. </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86180" y="274638"/>
            <a:ext cx="2357454" cy="1143000"/>
          </a:xfrm>
        </p:spPr>
        <p:txBody>
          <a:bodyPr/>
          <a:lstStyle/>
          <a:p>
            <a:endParaRPr lang="ru-RU" dirty="0"/>
          </a:p>
        </p:txBody>
      </p:sp>
      <p:sp>
        <p:nvSpPr>
          <p:cNvPr id="3" name="Содержимое 2"/>
          <p:cNvSpPr>
            <a:spLocks noGrp="1"/>
          </p:cNvSpPr>
          <p:nvPr>
            <p:ph idx="1"/>
          </p:nvPr>
        </p:nvSpPr>
        <p:spPr>
          <a:xfrm>
            <a:off x="0" y="0"/>
            <a:ext cx="8715404" cy="6858000"/>
          </a:xfrm>
        </p:spPr>
        <p:txBody>
          <a:bodyPr>
            <a:normAutofit fontScale="25000" lnSpcReduction="20000"/>
          </a:bodyPr>
          <a:lstStyle/>
          <a:p>
            <a:r>
              <a:rPr lang="ru-RU" sz="9600" dirty="0"/>
              <a:t>Треугольники честолюбивы. Если делом чести для Квадрата является достижение высшего качества выполняемой работы, то треугольник стремиться достичь высокого положения, приобрести высокий статус, иначе говоря - сделать карьеру. Прежде чем взяться за дело или принять решение, Треугольник сознательно или бессознательно ставит перед собой вопрос: "А что я с этого буду иметь?". Из Треугольников получаются великолепные менеджеры на самом высоком уровне управления. Они прекрасно умеют представить вышестоящему руководству значимость собственной работы и работы своих подчиненных, за версту чувствуют выгодное дело и в борьбе за него могут "столкнуть лбами" своих соперников</a:t>
            </a:r>
            <a:r>
              <a:rPr lang="ru-RU" sz="9600" dirty="0" smtClean="0"/>
              <a:t>.</a:t>
            </a:r>
            <a:r>
              <a:rPr lang="ru-RU" sz="9600" dirty="0"/>
              <a:t> Главное отрицательное качество "треугольной" формы - сильный эгоцентризм, направленность на себя. Треугольники на пути к вершинам власти не проявляют особой щепетильности в отношении моральных норм и могут идти к своей цели по головам других. Это характерно для "зарвавшихся" треугольников, которых никто вовремя не остановил. Треугольники заставляют все и всех вращаться вокруг себя, без них жизнь потеряла бы свою остроту. </a:t>
            </a:r>
          </a:p>
          <a:p>
            <a:pPr>
              <a:buNone/>
            </a:pPr>
            <a:r>
              <a:rPr lang="ru-RU" sz="9600" dirty="0"/>
              <a:t> </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42918"/>
          </a:xfrm>
        </p:spPr>
        <p:txBody>
          <a:bodyPr>
            <a:normAutofit/>
          </a:bodyPr>
          <a:lstStyle/>
          <a:p>
            <a:r>
              <a:rPr lang="ru-RU" b="1" dirty="0" smtClean="0"/>
              <a:t>Прямоугольник</a:t>
            </a:r>
            <a:endParaRPr lang="ru-RU" dirty="0"/>
          </a:p>
        </p:txBody>
      </p:sp>
      <p:sp>
        <p:nvSpPr>
          <p:cNvPr id="3" name="Содержимое 2"/>
          <p:cNvSpPr>
            <a:spLocks noGrp="1"/>
          </p:cNvSpPr>
          <p:nvPr>
            <p:ph idx="1"/>
          </p:nvPr>
        </p:nvSpPr>
        <p:spPr>
          <a:xfrm>
            <a:off x="0" y="714356"/>
            <a:ext cx="8215338" cy="6143644"/>
          </a:xfrm>
        </p:spPr>
        <p:txBody>
          <a:bodyPr>
            <a:normAutofit lnSpcReduction="10000"/>
          </a:bodyPr>
          <a:lstStyle/>
          <a:p>
            <a:r>
              <a:rPr lang="ru-RU" b="1" dirty="0"/>
              <a:t>Прямоугольник</a:t>
            </a:r>
            <a:r>
              <a:rPr lang="ru-RU" dirty="0"/>
              <a:t> символизирует состояние перехода и изменения. Это временная форма личности, которую могут носить остальные четыре устойчивые фигуры в некоторые периоды своей жизни. Это - люди, не удовлетворенные тем образом жизни, который они ведут сейчас, и поэтому занятые поисками лучшего положения. Причины прямоугольного состояния могут быть самыми разными, но объединяет их одно - значимость изменений для определенного человека. </a:t>
            </a:r>
          </a:p>
          <a:p>
            <a:r>
              <a:rPr lang="ru-RU" dirty="0"/>
              <a:t>Основным психическим состоянием Прямоугольника является более или менее осознаваемое </a:t>
            </a:r>
            <a:r>
              <a:rPr lang="ru-RU" dirty="0" smtClean="0"/>
              <a:t>состояние </a:t>
            </a:r>
            <a:r>
              <a:rPr lang="ru-RU" dirty="0"/>
              <a:t>замешательства, запутанности в проблемах и неопределенности в отношении себя на данный момент времени.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TotalTime>
  <Words>2188</Words>
  <Application>Microsoft Office PowerPoint</Application>
  <PresentationFormat>Экран (4:3)</PresentationFormat>
  <Paragraphs>71</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Изящная</vt:lpstr>
      <vt:lpstr>ТЕСТ «Геометрия и твой характер» </vt:lpstr>
      <vt:lpstr>Слайд 2</vt:lpstr>
      <vt:lpstr>Слайд 3</vt:lpstr>
      <vt:lpstr>Квадрат</vt:lpstr>
      <vt:lpstr>Слайд 5</vt:lpstr>
      <vt:lpstr>Слайд 6</vt:lpstr>
      <vt:lpstr>Треугольник</vt:lpstr>
      <vt:lpstr>Слайд 8</vt:lpstr>
      <vt:lpstr>Прямоугольник</vt:lpstr>
      <vt:lpstr>Слайд 10</vt:lpstr>
      <vt:lpstr>Слайд 11</vt:lpstr>
      <vt:lpstr>Круг</vt:lpstr>
      <vt:lpstr>Слайд 13</vt:lpstr>
      <vt:lpstr>Слайд 14</vt:lpstr>
      <vt:lpstr>Слайд 15</vt:lpstr>
      <vt:lpstr>Зигзаг</vt:lpstr>
      <vt:lpstr>Слайд 17</vt:lpstr>
      <vt:lpstr>Слайд 18</vt:lpstr>
      <vt:lpstr>Слайд 19</vt:lpstr>
      <vt:lpstr>ГЕОМЕТРИЧЕСКИЕ ФИГУРЫ, СООТВЕТСТВУЮЩИЕ ОСОБЕННОСТЯМ ХАРАКТЕРА </vt:lpstr>
      <vt:lpstr>  </vt:lpstr>
      <vt:lpstr>Слайд 22</vt:lpstr>
      <vt:lpstr>  </vt:lpstr>
      <vt:lpstr>Слайд 24</vt:lpstr>
      <vt:lpstr>Слайд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ТЕСТ Геометрия и твой характер. </dc:title>
  <dc:creator>татьяна</dc:creator>
  <cp:lastModifiedBy>татьяна</cp:lastModifiedBy>
  <cp:revision>7</cp:revision>
  <dcterms:created xsi:type="dcterms:W3CDTF">2013-11-15T12:16:05Z</dcterms:created>
  <dcterms:modified xsi:type="dcterms:W3CDTF">2013-11-15T13:23:01Z</dcterms:modified>
</cp:coreProperties>
</file>