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A0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586AE-50A3-4E16-8ECD-2C8E72CA83AC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E3EC-B0B0-48C9-A89A-9F2CCC567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AE3EC-B0B0-48C9-A89A-9F2CCC567DE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FA3E9038-EA11-4C0A-A5F8-7CC23DC6057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BCAEA4-12B3-4805-9EC2-66418DF7D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9038-EA11-4C0A-A5F8-7CC23DC6057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AEA4-12B3-4805-9EC2-66418DF7D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9038-EA11-4C0A-A5F8-7CC23DC6057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AEA4-12B3-4805-9EC2-66418DF7D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9038-EA11-4C0A-A5F8-7CC23DC6057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AEA4-12B3-4805-9EC2-66418DF7D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9038-EA11-4C0A-A5F8-7CC23DC6057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AEA4-12B3-4805-9EC2-66418DF7D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9038-EA11-4C0A-A5F8-7CC23DC6057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AEA4-12B3-4805-9EC2-66418DF7D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9038-EA11-4C0A-A5F8-7CC23DC6057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AEA4-12B3-4805-9EC2-66418DF7D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9038-EA11-4C0A-A5F8-7CC23DC6057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AEA4-12B3-4805-9EC2-66418DF7D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9038-EA11-4C0A-A5F8-7CC23DC6057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AEA4-12B3-4805-9EC2-66418DF7D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9038-EA11-4C0A-A5F8-7CC23DC6057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AEA4-12B3-4805-9EC2-66418DF7D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3E9038-EA11-4C0A-A5F8-7CC23DC6057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CAEA4-12B3-4805-9EC2-66418DF7D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A3E9038-EA11-4C0A-A5F8-7CC23DC6057F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7BCAEA4-12B3-4805-9EC2-66418DF7D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329642" cy="57737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Проверка знаний:</a:t>
            </a:r>
          </a:p>
          <a:p>
            <a:pPr>
              <a:buNone/>
            </a:pPr>
            <a:r>
              <a:rPr lang="ru-RU" dirty="0" smtClean="0"/>
              <a:t>1. Имущественные отношения, объективное  и субъективное право.</a:t>
            </a:r>
          </a:p>
          <a:p>
            <a:pPr>
              <a:buNone/>
            </a:pPr>
            <a:r>
              <a:rPr lang="ru-RU" dirty="0" smtClean="0"/>
              <a:t>2. Понятие права собственности в объективном смысле(2)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28669"/>
          </a:xfrm>
        </p:spPr>
        <p:txBody>
          <a:bodyPr/>
          <a:lstStyle/>
          <a:p>
            <a:r>
              <a:rPr lang="ru-RU" dirty="0" smtClean="0"/>
              <a:t>Общая собственность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214422"/>
            <a:ext cx="4429124" cy="5429288"/>
          </a:xfr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/>
          <a:lstStyle/>
          <a:p>
            <a:pPr>
              <a:buNone/>
            </a:pPr>
            <a:r>
              <a:rPr lang="ru-RU" sz="2800" dirty="0" smtClean="0"/>
              <a:t>Правовые нормы, регулирующие взаимоотношения сразу нескольких собственников, их права и обязанности по отношению к общему имуществу, образуют </a:t>
            </a:r>
            <a:r>
              <a:rPr lang="ru-RU" sz="2800" dirty="0" err="1" smtClean="0"/>
              <a:t>субинститут</a:t>
            </a:r>
            <a:r>
              <a:rPr lang="ru-RU" sz="2800" dirty="0" smtClean="0"/>
              <a:t> права общей собственности.</a:t>
            </a:r>
            <a:endParaRPr lang="ru-RU" sz="2800" dirty="0"/>
          </a:p>
        </p:txBody>
      </p:sp>
      <p:pic>
        <p:nvPicPr>
          <p:cNvPr id="37890" name="Picture 2" descr="Супружеский фактор за руле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41468">
            <a:off x="760077" y="1558370"/>
            <a:ext cx="3571900" cy="2379779"/>
          </a:xfrm>
          <a:prstGeom prst="rect">
            <a:avLst/>
          </a:prstGeom>
          <a:noFill/>
        </p:spPr>
      </p:pic>
      <p:pic>
        <p:nvPicPr>
          <p:cNvPr id="37892" name="Picture 4" descr="Что приготовить на Рождество!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00504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79419"/>
          </a:xfrm>
        </p:spPr>
        <p:txBody>
          <a:bodyPr/>
          <a:lstStyle/>
          <a:p>
            <a:r>
              <a:rPr lang="ru-RU" sz="3600" dirty="0" smtClean="0"/>
              <a:t>? Интеллектуальная собственность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00768"/>
            <a:ext cx="9144000" cy="701661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? Право на результаты творческой деятельности</a:t>
            </a:r>
            <a:endParaRPr lang="ru-RU" sz="2800" dirty="0"/>
          </a:p>
        </p:txBody>
      </p:sp>
      <p:pic>
        <p:nvPicPr>
          <p:cNvPr id="38914" name="Picture 2" descr="Обои Turin Italy Города Памятники, скульптуры, арт-объекты, обои для рабочего стола Turin Italy Города Памятники, скульптуры, 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93175">
            <a:off x="571472" y="1357298"/>
            <a:ext cx="2762237" cy="2071678"/>
          </a:xfrm>
          <a:prstGeom prst="rect">
            <a:avLst/>
          </a:prstGeom>
          <a:noFill/>
        </p:spPr>
      </p:pic>
      <p:pic>
        <p:nvPicPr>
          <p:cNvPr id="38916" name="Picture 4" descr="Людвиг ван Бетховен - 9 Симфония (Оркестр Парижа) / Beethoven - La 9e symphonie / DVDRip - Омня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714356"/>
            <a:ext cx="2214578" cy="3256732"/>
          </a:xfrm>
          <a:prstGeom prst="rect">
            <a:avLst/>
          </a:prstGeom>
          <a:noFill/>
        </p:spPr>
      </p:pic>
      <p:pic>
        <p:nvPicPr>
          <p:cNvPr id="38918" name="Picture 6" descr="Новости шопинга, скидки, новые коллекции - Мотивы Пикассо в платьях LAV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74297">
            <a:off x="6072198" y="3357562"/>
            <a:ext cx="1773218" cy="2268509"/>
          </a:xfrm>
          <a:prstGeom prst="rect">
            <a:avLst/>
          </a:prstGeom>
          <a:noFill/>
        </p:spPr>
      </p:pic>
      <p:pic>
        <p:nvPicPr>
          <p:cNvPr id="38920" name="Picture 8" descr="Оксфордская видеоэнциклопедия для детей - Скачать с -=HD-NET.OR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42112">
            <a:off x="1843952" y="3575045"/>
            <a:ext cx="1754573" cy="2280946"/>
          </a:xfrm>
          <a:prstGeom prst="rect">
            <a:avLst/>
          </a:prstGeom>
          <a:noFill/>
        </p:spPr>
      </p:pic>
      <p:pic>
        <p:nvPicPr>
          <p:cNvPr id="38922" name="Picture 10" descr="Улан-Удэ вошел в число лидеров по компьютерному пиратству среди сибирских городов - Байкал Daily - Новости Бурятии и Улан-Удэ 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13553">
            <a:off x="6135584" y="1350897"/>
            <a:ext cx="2773351" cy="1854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9"/>
            <a:ext cx="8258204" cy="278608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Тема урока:</a:t>
            </a:r>
          </a:p>
          <a:p>
            <a:pPr algn="ctr">
              <a:buNone/>
            </a:pPr>
            <a:r>
              <a:rPr lang="ru-RU" sz="3600" dirty="0" smtClean="0"/>
              <a:t>«Виды права собственности»</a:t>
            </a:r>
          </a:p>
          <a:p>
            <a:pPr algn="ctr">
              <a:buNone/>
            </a:pPr>
            <a:r>
              <a:rPr lang="ru-RU" sz="3600" dirty="0" smtClean="0">
                <a:latin typeface="Calibri"/>
                <a:cs typeface="Calibri"/>
              </a:rPr>
              <a:t>§5</a:t>
            </a:r>
            <a:endParaRPr lang="ru-RU" sz="3600" dirty="0"/>
          </a:p>
        </p:txBody>
      </p:sp>
      <p:pic>
        <p:nvPicPr>
          <p:cNvPr id="1026" name="Picture 2" descr="Обществознание - Учеба - Каталог статей - Teenag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14342"/>
            <a:ext cx="3714776" cy="3116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Помимо общих норм о собственности, для каждой группы отношений устанавливаются отдельные особые правила поведения. </a:t>
            </a:r>
          </a:p>
          <a:p>
            <a:pPr>
              <a:buNone/>
            </a:pPr>
            <a:r>
              <a:rPr lang="ru-RU" dirty="0" smtClean="0"/>
              <a:t>Соответственно право собственности как правовой институт подразделяется на отдельные части , которые и можно условно назвать ВИДАМИ ПРАВА СОБСТВЕННОСТИ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58451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Какие категории собственников вы знаете?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714480" y="785794"/>
            <a:ext cx="1428760" cy="78581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4179091" y="1321579"/>
            <a:ext cx="1000132" cy="71438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357950" y="857232"/>
            <a:ext cx="1428760" cy="642942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57158" y="2143116"/>
            <a:ext cx="2643206" cy="17145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DAD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-граждане;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Граждане-предприниматели</a:t>
            </a:r>
          </a:p>
          <a:p>
            <a:pPr algn="ctr"/>
            <a:r>
              <a:rPr lang="ru-RU" sz="2000" dirty="0" smtClean="0">
                <a:solidFill>
                  <a:schemeClr val="accent5">
                    <a:lumMod val="10000"/>
                  </a:schemeClr>
                </a:solidFill>
              </a:rPr>
              <a:t>(частная собственность)</a:t>
            </a:r>
            <a:endParaRPr lang="ru-RU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2143116"/>
            <a:ext cx="2643206" cy="17145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DAD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Юридические лица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2000240"/>
            <a:ext cx="2786082" cy="17145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DAD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Государственные и муниципальные образования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 descr="Пергамент"/>
          <p:cNvSpPr txBox="1">
            <a:spLocks noChangeArrowheads="1"/>
          </p:cNvSpPr>
          <p:nvPr/>
        </p:nvSpPr>
        <p:spPr bwMode="auto">
          <a:xfrm>
            <a:off x="2000232" y="571480"/>
            <a:ext cx="6434137" cy="898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660066"/>
                </a:solidFill>
              </a:rPr>
              <a:t>В РФ признаются частная, государственная,</a:t>
            </a:r>
          </a:p>
          <a:p>
            <a:r>
              <a:rPr lang="ru-RU" b="1">
                <a:solidFill>
                  <a:srgbClr val="660066"/>
                </a:solidFill>
              </a:rPr>
              <a:t>муниципальная и иные виды собственности</a:t>
            </a:r>
          </a:p>
        </p:txBody>
      </p:sp>
      <p:sp>
        <p:nvSpPr>
          <p:cNvPr id="8196" name="WordArt 9"/>
          <p:cNvSpPr>
            <a:spLocks noChangeArrowheads="1" noChangeShapeType="1" noTextEdit="1"/>
          </p:cNvSpPr>
          <p:nvPr/>
        </p:nvSpPr>
        <p:spPr bwMode="auto">
          <a:xfrm>
            <a:off x="250825" y="981075"/>
            <a:ext cx="14414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ст. 212, п.1</a:t>
            </a:r>
          </a:p>
          <a:p>
            <a:pPr algn="ctr"/>
            <a:r>
              <a:rPr lang="ru-RU" sz="3600" b="1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ГК РФ</a:t>
            </a:r>
          </a:p>
        </p:txBody>
      </p:sp>
      <p:sp>
        <p:nvSpPr>
          <p:cNvPr id="267274" name="WordArt 10"/>
          <p:cNvSpPr>
            <a:spLocks noChangeArrowheads="1" noChangeShapeType="1" noTextEdit="1"/>
          </p:cNvSpPr>
          <p:nvPr/>
        </p:nvSpPr>
        <p:spPr bwMode="auto">
          <a:xfrm>
            <a:off x="323850" y="2060575"/>
            <a:ext cx="84963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Частная собственность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076825" y="2565400"/>
            <a:ext cx="3527425" cy="936625"/>
            <a:chOff x="3470" y="1616"/>
            <a:chExt cx="2222" cy="59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029" y="1616"/>
              <a:ext cx="1663" cy="589"/>
              <a:chOff x="3802" y="1616"/>
              <a:chExt cx="1663" cy="589"/>
            </a:xfrm>
          </p:grpSpPr>
          <p:pic>
            <p:nvPicPr>
              <p:cNvPr id="8208" name="Picture 14" descr="j023377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77" y="1616"/>
                <a:ext cx="499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9" name="Text Box 15"/>
              <p:cNvSpPr txBox="1">
                <a:spLocks noChangeArrowheads="1"/>
              </p:cNvSpPr>
              <p:nvPr/>
            </p:nvSpPr>
            <p:spPr bwMode="auto">
              <a:xfrm>
                <a:off x="3802" y="1917"/>
                <a:ext cx="166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юридических лиц</a:t>
                </a:r>
              </a:p>
            </p:txBody>
          </p:sp>
        </p:grpSp>
        <p:sp>
          <p:nvSpPr>
            <p:cNvPr id="8207" name="AutoShape 17"/>
            <p:cNvSpPr>
              <a:spLocks noChangeArrowheads="1"/>
            </p:cNvSpPr>
            <p:nvPr/>
          </p:nvSpPr>
          <p:spPr bwMode="auto">
            <a:xfrm rot="5400000">
              <a:off x="3447" y="1684"/>
              <a:ext cx="545" cy="499"/>
            </a:xfrm>
            <a:custGeom>
              <a:avLst/>
              <a:gdLst>
                <a:gd name="T0" fmla="*/ 389 w 21600"/>
                <a:gd name="T1" fmla="*/ 0 h 21600"/>
                <a:gd name="T2" fmla="*/ 234 w 21600"/>
                <a:gd name="T3" fmla="*/ 166 h 21600"/>
                <a:gd name="T4" fmla="*/ 0 w 21600"/>
                <a:gd name="T5" fmla="*/ 416 h 21600"/>
                <a:gd name="T6" fmla="*/ 234 w 21600"/>
                <a:gd name="T7" fmla="*/ 499 h 21600"/>
                <a:gd name="T8" fmla="*/ 467 w 21600"/>
                <a:gd name="T9" fmla="*/ 347 h 21600"/>
                <a:gd name="T10" fmla="*/ 545 w 21600"/>
                <a:gd name="T11" fmla="*/ 1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4 h 21600"/>
                <a:gd name="T20" fmla="*/ 1850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784350" y="2609850"/>
            <a:ext cx="2282825" cy="892175"/>
            <a:chOff x="580" y="1644"/>
            <a:chExt cx="1438" cy="562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580" y="1644"/>
              <a:ext cx="849" cy="561"/>
              <a:chOff x="171" y="1706"/>
              <a:chExt cx="849" cy="561"/>
            </a:xfrm>
          </p:grpSpPr>
          <p:pic>
            <p:nvPicPr>
              <p:cNvPr id="8204" name="Picture 11" descr="j022374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6" y="1706"/>
                <a:ext cx="499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205" name="Text Box 12"/>
              <p:cNvSpPr txBox="1">
                <a:spLocks noChangeArrowheads="1"/>
              </p:cNvSpPr>
              <p:nvPr/>
            </p:nvSpPr>
            <p:spPr bwMode="auto">
              <a:xfrm>
                <a:off x="171" y="1979"/>
                <a:ext cx="84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b="1"/>
                  <a:t>граждан</a:t>
                </a:r>
              </a:p>
            </p:txBody>
          </p:sp>
        </p:grpSp>
        <p:sp>
          <p:nvSpPr>
            <p:cNvPr id="8203" name="AutoShape 18"/>
            <p:cNvSpPr>
              <a:spLocks noChangeArrowheads="1"/>
            </p:cNvSpPr>
            <p:nvPr/>
          </p:nvSpPr>
          <p:spPr bwMode="auto">
            <a:xfrm rot="16200000" flipH="1">
              <a:off x="1496" y="1684"/>
              <a:ext cx="545" cy="499"/>
            </a:xfrm>
            <a:custGeom>
              <a:avLst/>
              <a:gdLst>
                <a:gd name="T0" fmla="*/ 389 w 21600"/>
                <a:gd name="T1" fmla="*/ 0 h 21600"/>
                <a:gd name="T2" fmla="*/ 234 w 21600"/>
                <a:gd name="T3" fmla="*/ 166 h 21600"/>
                <a:gd name="T4" fmla="*/ 0 w 21600"/>
                <a:gd name="T5" fmla="*/ 416 h 21600"/>
                <a:gd name="T6" fmla="*/ 234 w 21600"/>
                <a:gd name="T7" fmla="*/ 499 h 21600"/>
                <a:gd name="T8" fmla="*/ 467 w 21600"/>
                <a:gd name="T9" fmla="*/ 347 h 21600"/>
                <a:gd name="T10" fmla="*/ 545 w 21600"/>
                <a:gd name="T11" fmla="*/ 1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4 h 21600"/>
                <a:gd name="T20" fmla="*/ 18509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tx1"/>
            </a:solidFill>
            <a:ln w="762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7284" name="Text Box 20" descr="Газетная бумага"/>
          <p:cNvSpPr txBox="1">
            <a:spLocks noChangeArrowheads="1"/>
          </p:cNvSpPr>
          <p:nvPr/>
        </p:nvSpPr>
        <p:spPr bwMode="auto">
          <a:xfrm>
            <a:off x="231775" y="3521075"/>
            <a:ext cx="3240759" cy="2308324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76200">
            <a:solidFill>
              <a:srgbClr val="6600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</a:rPr>
              <a:t>-в собственности </a:t>
            </a:r>
            <a:r>
              <a:rPr lang="ru-RU" b="1" dirty="0" smtClean="0">
                <a:solidFill>
                  <a:srgbClr val="800000"/>
                </a:solidFill>
              </a:rPr>
              <a:t>любое</a:t>
            </a:r>
            <a:endParaRPr lang="ru-RU" b="1" dirty="0">
              <a:solidFill>
                <a:srgbClr val="800000"/>
              </a:solidFill>
            </a:endParaRPr>
          </a:p>
          <a:p>
            <a:pPr algn="just"/>
            <a:r>
              <a:rPr lang="ru-RU" b="1" dirty="0">
                <a:solidFill>
                  <a:srgbClr val="800000"/>
                </a:solidFill>
              </a:rPr>
              <a:t>имущество , кроме </a:t>
            </a:r>
            <a:r>
              <a:rPr lang="ru-RU" b="1" dirty="0" err="1">
                <a:solidFill>
                  <a:srgbClr val="800000"/>
                </a:solidFill>
              </a:rPr>
              <a:t>огово</a:t>
            </a:r>
            <a:r>
              <a:rPr lang="ru-RU" b="1" dirty="0">
                <a:solidFill>
                  <a:srgbClr val="800000"/>
                </a:solidFill>
              </a:rPr>
              <a:t>-</a:t>
            </a:r>
          </a:p>
          <a:p>
            <a:pPr algn="just"/>
            <a:r>
              <a:rPr lang="ru-RU" b="1" dirty="0" err="1">
                <a:solidFill>
                  <a:srgbClr val="800000"/>
                </a:solidFill>
              </a:rPr>
              <a:t>ренного</a:t>
            </a:r>
            <a:r>
              <a:rPr lang="ru-RU" b="1" dirty="0">
                <a:solidFill>
                  <a:srgbClr val="800000"/>
                </a:solidFill>
              </a:rPr>
              <a:t> в законе, </a:t>
            </a:r>
            <a:r>
              <a:rPr lang="ru-RU" b="1" dirty="0" err="1">
                <a:solidFill>
                  <a:srgbClr val="800000"/>
                </a:solidFill>
              </a:rPr>
              <a:t>движи</a:t>
            </a:r>
            <a:r>
              <a:rPr lang="ru-RU" b="1" dirty="0">
                <a:solidFill>
                  <a:srgbClr val="800000"/>
                </a:solidFill>
              </a:rPr>
              <a:t>-</a:t>
            </a:r>
          </a:p>
          <a:p>
            <a:pPr algn="just"/>
            <a:r>
              <a:rPr lang="ru-RU" b="1" dirty="0">
                <a:solidFill>
                  <a:srgbClr val="800000"/>
                </a:solidFill>
              </a:rPr>
              <a:t>мое имущество и </a:t>
            </a:r>
            <a:r>
              <a:rPr lang="ru-RU" b="1" dirty="0" err="1">
                <a:solidFill>
                  <a:srgbClr val="800000"/>
                </a:solidFill>
              </a:rPr>
              <a:t>обязате</a:t>
            </a:r>
            <a:r>
              <a:rPr lang="ru-RU" b="1" dirty="0">
                <a:solidFill>
                  <a:srgbClr val="800000"/>
                </a:solidFill>
              </a:rPr>
              <a:t>-</a:t>
            </a:r>
          </a:p>
          <a:p>
            <a:pPr algn="just"/>
            <a:r>
              <a:rPr lang="ru-RU" b="1" dirty="0" err="1">
                <a:solidFill>
                  <a:srgbClr val="800000"/>
                </a:solidFill>
              </a:rPr>
              <a:t>льные</a:t>
            </a:r>
            <a:r>
              <a:rPr lang="ru-RU" b="1" dirty="0">
                <a:solidFill>
                  <a:srgbClr val="800000"/>
                </a:solidFill>
              </a:rPr>
              <a:t> права,</a:t>
            </a:r>
          </a:p>
          <a:p>
            <a:pPr algn="just"/>
            <a:r>
              <a:rPr lang="ru-RU" b="1" dirty="0">
                <a:solidFill>
                  <a:srgbClr val="800000"/>
                </a:solidFill>
              </a:rPr>
              <a:t>-количество и стоимость </a:t>
            </a:r>
          </a:p>
          <a:p>
            <a:pPr algn="just"/>
            <a:r>
              <a:rPr lang="ru-RU" b="1" dirty="0">
                <a:solidFill>
                  <a:srgbClr val="800000"/>
                </a:solidFill>
              </a:rPr>
              <a:t>собственности не подле-</a:t>
            </a:r>
          </a:p>
          <a:p>
            <a:pPr algn="just"/>
            <a:r>
              <a:rPr lang="ru-RU" b="1" dirty="0">
                <a:solidFill>
                  <a:srgbClr val="800000"/>
                </a:solidFill>
              </a:rPr>
              <a:t>жат ограничению.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267286" name="Text Box 22" descr="Пергамент"/>
          <p:cNvSpPr txBox="1">
            <a:spLocks noChangeArrowheads="1"/>
          </p:cNvSpPr>
          <p:nvPr/>
        </p:nvSpPr>
        <p:spPr bwMode="auto">
          <a:xfrm>
            <a:off x="4859338" y="3500438"/>
            <a:ext cx="4081462" cy="30892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b="1">
                <a:solidFill>
                  <a:srgbClr val="CC0000"/>
                </a:solidFill>
              </a:rPr>
              <a:t>-в собственности свое иму-</a:t>
            </a:r>
          </a:p>
          <a:p>
            <a:pPr algn="just"/>
            <a:r>
              <a:rPr lang="ru-RU" b="1">
                <a:solidFill>
                  <a:srgbClr val="CC0000"/>
                </a:solidFill>
              </a:rPr>
              <a:t>щество, в т.ч. взносы учре-</a:t>
            </a:r>
          </a:p>
          <a:p>
            <a:pPr algn="just"/>
            <a:r>
              <a:rPr lang="ru-RU" b="1">
                <a:solidFill>
                  <a:srgbClr val="CC0000"/>
                </a:solidFill>
              </a:rPr>
              <a:t>дителей. (исключение уни-</a:t>
            </a:r>
          </a:p>
          <a:p>
            <a:pPr algn="just"/>
            <a:r>
              <a:rPr lang="ru-RU" b="1">
                <a:solidFill>
                  <a:srgbClr val="CC0000"/>
                </a:solidFill>
              </a:rPr>
              <a:t>тарные предприятия,</a:t>
            </a:r>
          </a:p>
          <a:p>
            <a:pPr algn="just"/>
            <a:r>
              <a:rPr lang="ru-RU" b="1">
                <a:solidFill>
                  <a:srgbClr val="CC0000"/>
                </a:solidFill>
              </a:rPr>
              <a:t>-входят: недвижимость и</a:t>
            </a:r>
          </a:p>
          <a:p>
            <a:pPr algn="just"/>
            <a:r>
              <a:rPr lang="ru-RU" b="1">
                <a:solidFill>
                  <a:srgbClr val="CC0000"/>
                </a:solidFill>
              </a:rPr>
              <a:t>движимое имущество,</a:t>
            </a:r>
          </a:p>
          <a:p>
            <a:pPr algn="just"/>
            <a:r>
              <a:rPr lang="ru-RU" b="1">
                <a:solidFill>
                  <a:srgbClr val="CC0000"/>
                </a:solidFill>
              </a:rPr>
              <a:t>-количество и стоимость не</a:t>
            </a:r>
          </a:p>
          <a:p>
            <a:pPr algn="just"/>
            <a:r>
              <a:rPr lang="ru-RU" b="1">
                <a:solidFill>
                  <a:srgbClr val="CC0000"/>
                </a:solidFill>
              </a:rPr>
              <a:t>ограничиваются.</a:t>
            </a:r>
            <a:endParaRPr lang="ru-RU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74" grpId="0" animBg="1"/>
      <p:bldP spid="26728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0" y="357166"/>
            <a:ext cx="88201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Государственная собственность</a:t>
            </a:r>
          </a:p>
        </p:txBody>
      </p:sp>
      <p:sp>
        <p:nvSpPr>
          <p:cNvPr id="268304" name="Text Box 16" descr="Газетная бумага"/>
          <p:cNvSpPr txBox="1">
            <a:spLocks noChangeArrowheads="1"/>
          </p:cNvSpPr>
          <p:nvPr/>
        </p:nvSpPr>
        <p:spPr bwMode="auto">
          <a:xfrm>
            <a:off x="468313" y="3213100"/>
            <a:ext cx="8424862" cy="92333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</a:rPr>
              <a:t>Недвижимость, движимое имущество, предметы </a:t>
            </a:r>
            <a:r>
              <a:rPr lang="ru-RU" b="1" dirty="0" smtClean="0">
                <a:solidFill>
                  <a:srgbClr val="800000"/>
                </a:solidFill>
              </a:rPr>
              <a:t>потребительского </a:t>
            </a:r>
            <a:r>
              <a:rPr lang="ru-RU" b="1" dirty="0">
                <a:solidFill>
                  <a:srgbClr val="800000"/>
                </a:solidFill>
              </a:rPr>
              <a:t>характера, ценные бумаги, вклады, </a:t>
            </a:r>
            <a:r>
              <a:rPr lang="ru-RU" b="1" dirty="0" smtClean="0">
                <a:solidFill>
                  <a:srgbClr val="800000"/>
                </a:solidFill>
              </a:rPr>
              <a:t>иностранная </a:t>
            </a:r>
            <a:r>
              <a:rPr lang="ru-RU" b="1" dirty="0">
                <a:solidFill>
                  <a:srgbClr val="800000"/>
                </a:solidFill>
              </a:rPr>
              <a:t>валюта и валютные ценности, памятники истории и культуры</a:t>
            </a:r>
          </a:p>
        </p:txBody>
      </p:sp>
      <p:sp>
        <p:nvSpPr>
          <p:cNvPr id="268306" name="Text Box 18" descr="Фиолетовый узор"/>
          <p:cNvSpPr txBox="1">
            <a:spLocks noChangeArrowheads="1"/>
          </p:cNvSpPr>
          <p:nvPr/>
        </p:nvSpPr>
        <p:spPr bwMode="auto">
          <a:xfrm>
            <a:off x="195263" y="1433513"/>
            <a:ext cx="8697912" cy="8985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Имущество, принадлежащее на праве собственности Россий-</a:t>
            </a:r>
          </a:p>
          <a:p>
            <a:pPr algn="ctr"/>
            <a:r>
              <a:rPr lang="ru-RU" b="1"/>
              <a:t>ской Федерации и субъектам РФ</a:t>
            </a:r>
          </a:p>
        </p:txBody>
      </p:sp>
      <p:sp>
        <p:nvSpPr>
          <p:cNvPr id="9222" name="WordArt 19"/>
          <p:cNvSpPr>
            <a:spLocks noChangeArrowheads="1" noChangeShapeType="1" noTextEdit="1"/>
          </p:cNvSpPr>
          <p:nvPr/>
        </p:nvSpPr>
        <p:spPr bwMode="auto">
          <a:xfrm>
            <a:off x="393700" y="2565400"/>
            <a:ext cx="86423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Объекты государственной собственности  </a:t>
            </a:r>
          </a:p>
        </p:txBody>
      </p:sp>
      <p:sp>
        <p:nvSpPr>
          <p:cNvPr id="268308" name="Text Box 20"/>
          <p:cNvSpPr txBox="1">
            <a:spLocks noChangeArrowheads="1"/>
          </p:cNvSpPr>
          <p:nvPr/>
        </p:nvSpPr>
        <p:spPr bwMode="auto">
          <a:xfrm>
            <a:off x="34925" y="4972050"/>
            <a:ext cx="7586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/>
              <a:t>В исключительном ведении государственной  собственности</a:t>
            </a:r>
          </a:p>
          <a:p>
            <a:r>
              <a:rPr lang="ru-RU" b="1" dirty="0"/>
              <a:t>находятся:</a:t>
            </a:r>
          </a:p>
          <a:p>
            <a:r>
              <a:rPr lang="ru-RU" b="1" dirty="0"/>
              <a:t>-ресурсы континентального шлейфа</a:t>
            </a:r>
            <a:r>
              <a:rPr lang="ru-RU" b="1" dirty="0" smtClean="0"/>
              <a:t>, историко-культурные</a:t>
            </a:r>
            <a:endParaRPr lang="ru-RU" b="1" dirty="0"/>
          </a:p>
          <a:p>
            <a:r>
              <a:rPr lang="ru-RU" b="1" dirty="0"/>
              <a:t>объекты федерального </a:t>
            </a:r>
            <a:r>
              <a:rPr lang="ru-RU" b="1" dirty="0" err="1"/>
              <a:t>значения,гос.казна</a:t>
            </a:r>
            <a:r>
              <a:rPr lang="ru-RU" b="1" dirty="0"/>
              <a:t>, имущество ВС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4" grpId="0" build="p" animBg="1"/>
      <p:bldP spid="268306" grpId="0" animBg="1"/>
      <p:bldP spid="2683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23850" y="285728"/>
            <a:ext cx="88201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Государственная собственность</a:t>
            </a:r>
          </a:p>
        </p:txBody>
      </p:sp>
      <p:sp>
        <p:nvSpPr>
          <p:cNvPr id="269320" name="WordArt 8"/>
          <p:cNvSpPr>
            <a:spLocks noChangeArrowheads="1" noChangeShapeType="1" noTextEdit="1"/>
          </p:cNvSpPr>
          <p:nvPr/>
        </p:nvSpPr>
        <p:spPr bwMode="auto">
          <a:xfrm>
            <a:off x="479425" y="1700213"/>
            <a:ext cx="31527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имущество ГУП</a:t>
            </a: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231775" y="2133600"/>
            <a:ext cx="3648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оперативное ведение, или</a:t>
            </a:r>
          </a:p>
          <a:p>
            <a:r>
              <a:rPr lang="ru-RU"/>
              <a:t>хозяйственное управление</a:t>
            </a:r>
          </a:p>
        </p:txBody>
      </p:sp>
      <p:sp>
        <p:nvSpPr>
          <p:cNvPr id="269323" name="WordArt 11"/>
          <p:cNvSpPr>
            <a:spLocks noChangeArrowheads="1" noChangeShapeType="1" noTextEdit="1"/>
          </p:cNvSpPr>
          <p:nvPr/>
        </p:nvSpPr>
        <p:spPr bwMode="auto">
          <a:xfrm>
            <a:off x="4627563" y="1484313"/>
            <a:ext cx="40481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нераспределенное</a:t>
            </a:r>
          </a:p>
          <a:p>
            <a:pPr algn="ctr"/>
            <a:r>
              <a:rPr lang="ru-RU" sz="3600" b="1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имущество</a:t>
            </a:r>
          </a:p>
        </p:txBody>
      </p:sp>
      <p:sp>
        <p:nvSpPr>
          <p:cNvPr id="269324" name="Text Box 12"/>
          <p:cNvSpPr txBox="1">
            <a:spLocks noChangeArrowheads="1"/>
          </p:cNvSpPr>
          <p:nvPr/>
        </p:nvSpPr>
        <p:spPr bwMode="auto">
          <a:xfrm>
            <a:off x="4505325" y="2133600"/>
            <a:ext cx="4243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госбюджет, фонды, конфискат,</a:t>
            </a:r>
          </a:p>
          <a:p>
            <a:r>
              <a:rPr lang="ru-RU"/>
              <a:t>пошлины, сборы и т.д. </a:t>
            </a:r>
          </a:p>
        </p:txBody>
      </p:sp>
      <p:sp>
        <p:nvSpPr>
          <p:cNvPr id="269325" name="Text Box 13" descr="Почтовая бумага"/>
          <p:cNvSpPr txBox="1">
            <a:spLocks noChangeArrowheads="1"/>
          </p:cNvSpPr>
          <p:nvPr/>
        </p:nvSpPr>
        <p:spPr bwMode="auto">
          <a:xfrm>
            <a:off x="288925" y="3178175"/>
            <a:ext cx="8604250" cy="898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99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Государственная собственность регистрируется по каждому</a:t>
            </a:r>
          </a:p>
          <a:p>
            <a:pPr algn="ctr"/>
            <a:r>
              <a:rPr lang="ru-RU" b="1">
                <a:solidFill>
                  <a:schemeClr val="bg2"/>
                </a:solidFill>
              </a:rPr>
              <a:t>объекту в реестре собственности</a:t>
            </a:r>
          </a:p>
        </p:txBody>
      </p:sp>
      <p:sp>
        <p:nvSpPr>
          <p:cNvPr id="270336" name="WordArt 0"/>
          <p:cNvSpPr>
            <a:spLocks noChangeArrowheads="1" noChangeShapeType="1" noTextEdit="1"/>
          </p:cNvSpPr>
          <p:nvPr/>
        </p:nvSpPr>
        <p:spPr bwMode="auto">
          <a:xfrm>
            <a:off x="179388" y="4365625"/>
            <a:ext cx="88201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Муниципальная собственность</a:t>
            </a:r>
          </a:p>
        </p:txBody>
      </p:sp>
      <p:sp>
        <p:nvSpPr>
          <p:cNvPr id="270337" name="Text Box 1" descr="Фиолетовый узор"/>
          <p:cNvSpPr txBox="1">
            <a:spLocks noChangeArrowheads="1"/>
          </p:cNvSpPr>
          <p:nvPr/>
        </p:nvSpPr>
        <p:spPr bwMode="auto">
          <a:xfrm>
            <a:off x="254000" y="5260975"/>
            <a:ext cx="8639175" cy="12636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Имущество, принадлежащее на праве собственности городс-</a:t>
            </a:r>
          </a:p>
          <a:p>
            <a:pPr algn="ctr"/>
            <a:r>
              <a:rPr lang="ru-RU" b="1"/>
              <a:t>ким, сельским поселениям и другим муниципальным об-</a:t>
            </a:r>
          </a:p>
          <a:p>
            <a:pPr algn="ctr"/>
            <a:r>
              <a:rPr lang="ru-RU" b="1"/>
              <a:t>разованиям.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0" grpId="0" animBg="1"/>
      <p:bldP spid="269321" grpId="0"/>
      <p:bldP spid="269323" grpId="0" animBg="1"/>
      <p:bldP spid="269324" grpId="0"/>
      <p:bldP spid="269325" grpId="0" animBg="1"/>
      <p:bldP spid="270336" grpId="0" animBg="1"/>
      <p:bldP spid="2703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WordArt 9"/>
          <p:cNvSpPr>
            <a:spLocks noChangeArrowheads="1" noChangeShapeType="1" noTextEdit="1"/>
          </p:cNvSpPr>
          <p:nvPr/>
        </p:nvSpPr>
        <p:spPr bwMode="auto">
          <a:xfrm>
            <a:off x="250825" y="908050"/>
            <a:ext cx="25209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Муниципальная</a:t>
            </a:r>
          </a:p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Arial"/>
                <a:cs typeface="Arial"/>
              </a:rPr>
              <a:t>собственность</a:t>
            </a:r>
          </a:p>
        </p:txBody>
      </p:sp>
      <p:sp>
        <p:nvSpPr>
          <p:cNvPr id="11268" name="Text Box 10" descr="Фиолетовый узор"/>
          <p:cNvSpPr txBox="1">
            <a:spLocks noChangeArrowheads="1"/>
          </p:cNvSpPr>
          <p:nvPr/>
        </p:nvSpPr>
        <p:spPr bwMode="auto">
          <a:xfrm>
            <a:off x="2916238" y="908050"/>
            <a:ext cx="6022975" cy="898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/>
              <a:t>Управляется представительным органом</a:t>
            </a:r>
          </a:p>
          <a:p>
            <a:pPr algn="ctr"/>
            <a:r>
              <a:rPr lang="ru-RU" b="1"/>
              <a:t>местного самоуправления</a:t>
            </a:r>
          </a:p>
        </p:txBody>
      </p:sp>
      <p:sp>
        <p:nvSpPr>
          <p:cNvPr id="271371" name="Text Box 11" descr="Зеленый мрамор"/>
          <p:cNvSpPr txBox="1">
            <a:spLocks noChangeArrowheads="1"/>
          </p:cNvSpPr>
          <p:nvPr/>
        </p:nvSpPr>
        <p:spPr bwMode="auto">
          <a:xfrm>
            <a:off x="519113" y="2565400"/>
            <a:ext cx="8577262" cy="19939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-местный бюджет, внебюджетные фонды,</a:t>
            </a:r>
          </a:p>
          <a:p>
            <a:r>
              <a:rPr lang="ru-RU">
                <a:solidFill>
                  <a:schemeClr val="tx2"/>
                </a:solidFill>
              </a:rPr>
              <a:t>-имущество органов местного самоуправления,</a:t>
            </a:r>
          </a:p>
          <a:p>
            <a:r>
              <a:rPr lang="ru-RU">
                <a:solidFill>
                  <a:schemeClr val="tx2"/>
                </a:solidFill>
              </a:rPr>
              <a:t>-муниципальные земли и др. природные ресурсы,</a:t>
            </a:r>
          </a:p>
          <a:p>
            <a:r>
              <a:rPr lang="ru-RU">
                <a:solidFill>
                  <a:schemeClr val="tx2"/>
                </a:solidFill>
              </a:rPr>
              <a:t>-муниципальные предприятия и организации,</a:t>
            </a:r>
          </a:p>
          <a:p>
            <a:r>
              <a:rPr lang="ru-RU">
                <a:solidFill>
                  <a:schemeClr val="tx2"/>
                </a:solidFill>
              </a:rPr>
              <a:t>-муниципальный жилищный фонд и нежилые помещения и др. </a:t>
            </a:r>
          </a:p>
        </p:txBody>
      </p:sp>
      <p:sp>
        <p:nvSpPr>
          <p:cNvPr id="271372" name="WordArt 12"/>
          <p:cNvSpPr>
            <a:spLocks noChangeArrowheads="1" noChangeShapeType="1" noTextEdit="1"/>
          </p:cNvSpPr>
          <p:nvPr/>
        </p:nvSpPr>
        <p:spPr bwMode="auto">
          <a:xfrm>
            <a:off x="3563938" y="1919288"/>
            <a:ext cx="2190750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Включает:</a:t>
            </a:r>
          </a:p>
        </p:txBody>
      </p:sp>
      <p:sp>
        <p:nvSpPr>
          <p:cNvPr id="271373" name="WordArt 13"/>
          <p:cNvSpPr>
            <a:spLocks noChangeArrowheads="1" noChangeShapeType="1" noTextEdit="1"/>
          </p:cNvSpPr>
          <p:nvPr/>
        </p:nvSpPr>
        <p:spPr bwMode="auto">
          <a:xfrm>
            <a:off x="3563938" y="4797425"/>
            <a:ext cx="2190750" cy="43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Делится:</a:t>
            </a:r>
          </a:p>
        </p:txBody>
      </p:sp>
      <p:sp>
        <p:nvSpPr>
          <p:cNvPr id="271374" name="WordArt 14"/>
          <p:cNvSpPr>
            <a:spLocks noChangeArrowheads="1" noChangeShapeType="1" noTextEdit="1"/>
          </p:cNvSpPr>
          <p:nvPr/>
        </p:nvSpPr>
        <p:spPr bwMode="auto">
          <a:xfrm>
            <a:off x="250825" y="5373688"/>
            <a:ext cx="3889375" cy="1311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Имущество</a:t>
            </a:r>
          </a:p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муниципальных</a:t>
            </a:r>
          </a:p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предприятий</a:t>
            </a:r>
          </a:p>
        </p:txBody>
      </p:sp>
      <p:sp>
        <p:nvSpPr>
          <p:cNvPr id="271375" name="WordArt 15"/>
          <p:cNvSpPr>
            <a:spLocks noChangeArrowheads="1" noChangeShapeType="1" noTextEdit="1"/>
          </p:cNvSpPr>
          <p:nvPr/>
        </p:nvSpPr>
        <p:spPr bwMode="auto">
          <a:xfrm>
            <a:off x="5075238" y="5373688"/>
            <a:ext cx="3889375" cy="1311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Незакрепленное</a:t>
            </a:r>
          </a:p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муниципальное</a:t>
            </a:r>
          </a:p>
          <a:p>
            <a:pPr algn="ctr"/>
            <a:r>
              <a:rPr lang="ru-RU" sz="3600" b="1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имущество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71" grpId="0" build="p" animBg="1"/>
      <p:bldP spid="271372" grpId="0" animBg="1"/>
      <p:bldP spid="271373" grpId="0" animBg="1"/>
      <p:bldP spid="271374" grpId="0" animBg="1"/>
      <p:bldP spid="2713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Блог культурного человека - Part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2786082" cy="1761317"/>
          </a:xfrm>
          <a:prstGeom prst="rect">
            <a:avLst/>
          </a:prstGeom>
          <a:noFill/>
        </p:spPr>
      </p:pic>
      <p:pic>
        <p:nvPicPr>
          <p:cNvPr id="32772" name="Picture 4" descr="Обои Грузовики Peterbilt Автомобили Фото 2537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857232"/>
            <a:ext cx="2857520" cy="2145339"/>
          </a:xfrm>
          <a:prstGeom prst="rect">
            <a:avLst/>
          </a:prstGeom>
          <a:noFill/>
        </p:spPr>
      </p:pic>
      <p:pic>
        <p:nvPicPr>
          <p:cNvPr id="32774" name="Picture 6" descr="На фабрике &quot;Славянка&quot; открылся новый цех, на хлебозаводе &quot;Звездный&quot; - новая линия - МИФЫ И РЕАЛЬНОСТ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3500430" cy="2258342"/>
          </a:xfrm>
          <a:prstGeom prst="rect">
            <a:avLst/>
          </a:prstGeom>
          <a:noFill/>
        </p:spPr>
      </p:pic>
      <p:pic>
        <p:nvPicPr>
          <p:cNvPr id="32776" name="Picture 8" descr="Продажу одежды на открытых рынках могут запретить &quot; Morusarecords.com гланые новости дня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643314"/>
            <a:ext cx="3219838" cy="2428892"/>
          </a:xfrm>
          <a:prstGeom prst="rect">
            <a:avLst/>
          </a:prstGeom>
          <a:noFill/>
        </p:spPr>
      </p:pic>
      <p:pic>
        <p:nvPicPr>
          <p:cNvPr id="32778" name="Picture 10" descr="Гигантская плавучая буровая &quot;Полярная звезда&quot; станет новогодним подарком &quot;Газфлоту&quot; &quot; Статьи &quot; 47новостей из Ленинградской облас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4286232"/>
            <a:ext cx="3429024" cy="2571768"/>
          </a:xfrm>
          <a:prstGeom prst="rect">
            <a:avLst/>
          </a:prstGeom>
          <a:noFill/>
        </p:spPr>
      </p:pic>
      <p:pic>
        <p:nvPicPr>
          <p:cNvPr id="32780" name="Picture 12" descr="Газопровод Сахалин-Хабаровск-Владивосток - TSL: кабели, трансформаторы, светодиодное освещение, распределительные шкафы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28" y="357166"/>
            <a:ext cx="3143272" cy="209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7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384</Words>
  <Application>Microsoft Office PowerPoint</Application>
  <PresentationFormat>Экран (4:3)</PresentationFormat>
  <Paragraphs>83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Тема17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Общая собственность</vt:lpstr>
      <vt:lpstr>? Интеллектуальная собственность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 Павленко</dc:creator>
  <cp:lastModifiedBy>Саша Павленко</cp:lastModifiedBy>
  <cp:revision>32</cp:revision>
  <dcterms:created xsi:type="dcterms:W3CDTF">2014-09-15T06:12:54Z</dcterms:created>
  <dcterms:modified xsi:type="dcterms:W3CDTF">2014-10-26T11:30:37Z</dcterms:modified>
</cp:coreProperties>
</file>