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4" r:id="rId4"/>
    <p:sldId id="258" r:id="rId5"/>
    <p:sldId id="275" r:id="rId6"/>
    <p:sldId id="259" r:id="rId7"/>
    <p:sldId id="277" r:id="rId8"/>
    <p:sldId id="278" r:id="rId9"/>
    <p:sldId id="276" r:id="rId10"/>
    <p:sldId id="261" r:id="rId11"/>
    <p:sldId id="279" r:id="rId12"/>
    <p:sldId id="262" r:id="rId13"/>
    <p:sldId id="263" r:id="rId14"/>
    <p:sldId id="264" r:id="rId15"/>
    <p:sldId id="265" r:id="rId16"/>
    <p:sldId id="266" r:id="rId17"/>
    <p:sldId id="267" r:id="rId18"/>
    <p:sldId id="271" r:id="rId19"/>
    <p:sldId id="280" r:id="rId20"/>
    <p:sldId id="270" r:id="rId21"/>
    <p:sldId id="281" r:id="rId22"/>
    <p:sldId id="26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112" autoAdjust="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38C9C8-E421-4EE9-B3BF-7D7C510F2299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43CF8FF6-0181-4E21-88E3-FC9222AD826C}">
      <dgm:prSet phldrT="[Текст]" custT="1"/>
      <dgm:spPr/>
      <dgm:t>
        <a:bodyPr/>
        <a:lstStyle/>
        <a:p>
          <a:r>
            <a:rPr lang="ru-RU" sz="1600" b="1" dirty="0" smtClean="0"/>
            <a:t>Пред</a:t>
          </a:r>
        </a:p>
        <a:p>
          <a:r>
            <a:rPr lang="ru-RU" sz="1600" b="1" dirty="0" smtClean="0"/>
            <a:t>текстовые задания</a:t>
          </a:r>
          <a:endParaRPr lang="ru-RU" sz="1600" b="1" dirty="0"/>
        </a:p>
      </dgm:t>
    </dgm:pt>
    <dgm:pt modelId="{4AB8AD0C-8E8D-4F1A-BD1F-7BD50AF1C617}" type="parTrans" cxnId="{A5965367-F2C9-4353-8201-551B206D7A2B}">
      <dgm:prSet/>
      <dgm:spPr/>
      <dgm:t>
        <a:bodyPr/>
        <a:lstStyle/>
        <a:p>
          <a:endParaRPr lang="ru-RU"/>
        </a:p>
      </dgm:t>
    </dgm:pt>
    <dgm:pt modelId="{7369A3FC-3C21-4E10-BB3F-2C790B0181B1}" type="sibTrans" cxnId="{A5965367-F2C9-4353-8201-551B206D7A2B}">
      <dgm:prSet/>
      <dgm:spPr/>
      <dgm:t>
        <a:bodyPr/>
        <a:lstStyle/>
        <a:p>
          <a:endParaRPr lang="ru-RU"/>
        </a:p>
      </dgm:t>
    </dgm:pt>
    <dgm:pt modelId="{EB9C4194-A168-4314-8459-E1E5EB10BC3E}">
      <dgm:prSet phldrT="[Текст]" custT="1"/>
      <dgm:spPr/>
      <dgm:t>
        <a:bodyPr/>
        <a:lstStyle/>
        <a:p>
          <a:r>
            <a:rPr lang="ru-RU" sz="1800" b="1" dirty="0" smtClean="0"/>
            <a:t>Текстовые</a:t>
          </a:r>
        </a:p>
        <a:p>
          <a:r>
            <a:rPr lang="ru-RU" sz="1800" b="1" dirty="0" smtClean="0"/>
            <a:t> задания</a:t>
          </a:r>
          <a:endParaRPr lang="ru-RU" sz="1800" b="1" dirty="0"/>
        </a:p>
      </dgm:t>
    </dgm:pt>
    <dgm:pt modelId="{EAE37199-4659-4CE3-962E-C14B6D7C8DB1}" type="parTrans" cxnId="{A7E84DFC-8233-4B24-89EF-3814E8C60152}">
      <dgm:prSet/>
      <dgm:spPr/>
      <dgm:t>
        <a:bodyPr/>
        <a:lstStyle/>
        <a:p>
          <a:endParaRPr lang="ru-RU"/>
        </a:p>
      </dgm:t>
    </dgm:pt>
    <dgm:pt modelId="{04B58249-3A53-42CE-B2FB-F49C7DE63615}" type="sibTrans" cxnId="{A7E84DFC-8233-4B24-89EF-3814E8C60152}">
      <dgm:prSet/>
      <dgm:spPr/>
      <dgm:t>
        <a:bodyPr/>
        <a:lstStyle/>
        <a:p>
          <a:endParaRPr lang="ru-RU"/>
        </a:p>
      </dgm:t>
    </dgm:pt>
    <dgm:pt modelId="{C6CCA85C-F893-4948-9562-BEF0684E8CF1}">
      <dgm:prSet phldrT="[Текст]" custT="1"/>
      <dgm:spPr/>
      <dgm:t>
        <a:bodyPr/>
        <a:lstStyle/>
        <a:p>
          <a:r>
            <a:rPr lang="ru-RU" sz="1800" b="1" dirty="0" smtClean="0"/>
            <a:t>После</a:t>
          </a:r>
        </a:p>
        <a:p>
          <a:r>
            <a:rPr lang="ru-RU" sz="1800" b="1" dirty="0" smtClean="0"/>
            <a:t>текстовые задания</a:t>
          </a:r>
          <a:endParaRPr lang="ru-RU" sz="1800" b="1" dirty="0"/>
        </a:p>
      </dgm:t>
    </dgm:pt>
    <dgm:pt modelId="{014A5EA4-1797-4777-86AA-364522F023D6}" type="parTrans" cxnId="{B8718209-CB18-48A2-A879-3A25748D6A19}">
      <dgm:prSet/>
      <dgm:spPr/>
      <dgm:t>
        <a:bodyPr/>
        <a:lstStyle/>
        <a:p>
          <a:endParaRPr lang="ru-RU"/>
        </a:p>
      </dgm:t>
    </dgm:pt>
    <dgm:pt modelId="{E2F37F34-32F0-4C86-B665-BD5FC81FD1FD}" type="sibTrans" cxnId="{B8718209-CB18-48A2-A879-3A25748D6A19}">
      <dgm:prSet/>
      <dgm:spPr/>
      <dgm:t>
        <a:bodyPr/>
        <a:lstStyle/>
        <a:p>
          <a:endParaRPr lang="ru-RU"/>
        </a:p>
      </dgm:t>
    </dgm:pt>
    <dgm:pt modelId="{F7D4CE96-22EB-4F4E-AE88-CDD1FC7C3FC7}" type="pres">
      <dgm:prSet presAssocID="{FA38C9C8-E421-4EE9-B3BF-7D7C510F2299}" presName="Name0" presStyleCnt="0">
        <dgm:presLayoutVars>
          <dgm:dir/>
          <dgm:animLvl val="lvl"/>
          <dgm:resizeHandles val="exact"/>
        </dgm:presLayoutVars>
      </dgm:prSet>
      <dgm:spPr/>
    </dgm:pt>
    <dgm:pt modelId="{4330A4EC-FD6B-4BE3-9037-BAD0E55CA4C9}" type="pres">
      <dgm:prSet presAssocID="{43CF8FF6-0181-4E21-88E3-FC9222AD826C}" presName="Name8" presStyleCnt="0"/>
      <dgm:spPr/>
    </dgm:pt>
    <dgm:pt modelId="{6AEC3FE2-4D80-416B-823C-3BC5AA0CC281}" type="pres">
      <dgm:prSet presAssocID="{43CF8FF6-0181-4E21-88E3-FC9222AD826C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10638E-4EC0-4412-A936-1590A515B07F}" type="pres">
      <dgm:prSet presAssocID="{43CF8FF6-0181-4E21-88E3-FC9222AD826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D932B0-386C-4D65-9FC5-463C0B2DBA97}" type="pres">
      <dgm:prSet presAssocID="{EB9C4194-A168-4314-8459-E1E5EB10BC3E}" presName="Name8" presStyleCnt="0"/>
      <dgm:spPr/>
    </dgm:pt>
    <dgm:pt modelId="{523CBA28-0651-4213-A4CF-CB5713132096}" type="pres">
      <dgm:prSet presAssocID="{EB9C4194-A168-4314-8459-E1E5EB10BC3E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92B98D-2544-4982-820D-F78B0C3912F4}" type="pres">
      <dgm:prSet presAssocID="{EB9C4194-A168-4314-8459-E1E5EB10BC3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B1D781-3B64-4309-935C-0ACBFBD6A251}" type="pres">
      <dgm:prSet presAssocID="{C6CCA85C-F893-4948-9562-BEF0684E8CF1}" presName="Name8" presStyleCnt="0"/>
      <dgm:spPr/>
    </dgm:pt>
    <dgm:pt modelId="{2FADA3C9-6DD4-4840-A7A7-94F134978B64}" type="pres">
      <dgm:prSet presAssocID="{C6CCA85C-F893-4948-9562-BEF0684E8CF1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C4BCC6-5C64-4D05-97B4-283E561BA96B}" type="pres">
      <dgm:prSet presAssocID="{C6CCA85C-F893-4948-9562-BEF0684E8CF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718209-CB18-48A2-A879-3A25748D6A19}" srcId="{FA38C9C8-E421-4EE9-B3BF-7D7C510F2299}" destId="{C6CCA85C-F893-4948-9562-BEF0684E8CF1}" srcOrd="2" destOrd="0" parTransId="{014A5EA4-1797-4777-86AA-364522F023D6}" sibTransId="{E2F37F34-32F0-4C86-B665-BD5FC81FD1FD}"/>
    <dgm:cxn modelId="{6F573E7E-4D2D-44C2-AC33-7193651589A7}" type="presOf" srcId="{43CF8FF6-0181-4E21-88E3-FC9222AD826C}" destId="{E910638E-4EC0-4412-A936-1590A515B07F}" srcOrd="1" destOrd="0" presId="urn:microsoft.com/office/officeart/2005/8/layout/pyramid1"/>
    <dgm:cxn modelId="{CB020CF9-9CDF-40DE-B68F-896A13E0B88A}" type="presOf" srcId="{FA38C9C8-E421-4EE9-B3BF-7D7C510F2299}" destId="{F7D4CE96-22EB-4F4E-AE88-CDD1FC7C3FC7}" srcOrd="0" destOrd="0" presId="urn:microsoft.com/office/officeart/2005/8/layout/pyramid1"/>
    <dgm:cxn modelId="{3E5A4366-CDAE-47CA-8A0D-5F62AD873245}" type="presOf" srcId="{EB9C4194-A168-4314-8459-E1E5EB10BC3E}" destId="{3492B98D-2544-4982-820D-F78B0C3912F4}" srcOrd="1" destOrd="0" presId="urn:microsoft.com/office/officeart/2005/8/layout/pyramid1"/>
    <dgm:cxn modelId="{A5965367-F2C9-4353-8201-551B206D7A2B}" srcId="{FA38C9C8-E421-4EE9-B3BF-7D7C510F2299}" destId="{43CF8FF6-0181-4E21-88E3-FC9222AD826C}" srcOrd="0" destOrd="0" parTransId="{4AB8AD0C-8E8D-4F1A-BD1F-7BD50AF1C617}" sibTransId="{7369A3FC-3C21-4E10-BB3F-2C790B0181B1}"/>
    <dgm:cxn modelId="{A7E84DFC-8233-4B24-89EF-3814E8C60152}" srcId="{FA38C9C8-E421-4EE9-B3BF-7D7C510F2299}" destId="{EB9C4194-A168-4314-8459-E1E5EB10BC3E}" srcOrd="1" destOrd="0" parTransId="{EAE37199-4659-4CE3-962E-C14B6D7C8DB1}" sibTransId="{04B58249-3A53-42CE-B2FB-F49C7DE63615}"/>
    <dgm:cxn modelId="{F7618AD9-D29F-4784-888C-4D6A609B4F23}" type="presOf" srcId="{C6CCA85C-F893-4948-9562-BEF0684E8CF1}" destId="{14C4BCC6-5C64-4D05-97B4-283E561BA96B}" srcOrd="1" destOrd="0" presId="urn:microsoft.com/office/officeart/2005/8/layout/pyramid1"/>
    <dgm:cxn modelId="{9BA532B5-FA79-4193-A963-DEAF6384D83D}" type="presOf" srcId="{C6CCA85C-F893-4948-9562-BEF0684E8CF1}" destId="{2FADA3C9-6DD4-4840-A7A7-94F134978B64}" srcOrd="0" destOrd="0" presId="urn:microsoft.com/office/officeart/2005/8/layout/pyramid1"/>
    <dgm:cxn modelId="{605220F9-DB31-4CBA-82CB-998FD0B8B324}" type="presOf" srcId="{43CF8FF6-0181-4E21-88E3-FC9222AD826C}" destId="{6AEC3FE2-4D80-416B-823C-3BC5AA0CC281}" srcOrd="0" destOrd="0" presId="urn:microsoft.com/office/officeart/2005/8/layout/pyramid1"/>
    <dgm:cxn modelId="{7F059485-6DEA-4147-8C8A-C24B071874AC}" type="presOf" srcId="{EB9C4194-A168-4314-8459-E1E5EB10BC3E}" destId="{523CBA28-0651-4213-A4CF-CB5713132096}" srcOrd="0" destOrd="0" presId="urn:microsoft.com/office/officeart/2005/8/layout/pyramid1"/>
    <dgm:cxn modelId="{1E5D440D-54B1-4EA4-B304-5F6173DE4F7C}" type="presParOf" srcId="{F7D4CE96-22EB-4F4E-AE88-CDD1FC7C3FC7}" destId="{4330A4EC-FD6B-4BE3-9037-BAD0E55CA4C9}" srcOrd="0" destOrd="0" presId="urn:microsoft.com/office/officeart/2005/8/layout/pyramid1"/>
    <dgm:cxn modelId="{F3D445F2-43DD-44C1-98B0-6DB219ABEB65}" type="presParOf" srcId="{4330A4EC-FD6B-4BE3-9037-BAD0E55CA4C9}" destId="{6AEC3FE2-4D80-416B-823C-3BC5AA0CC281}" srcOrd="0" destOrd="0" presId="urn:microsoft.com/office/officeart/2005/8/layout/pyramid1"/>
    <dgm:cxn modelId="{EA6751A4-7654-464F-A4AE-92E5F1265349}" type="presParOf" srcId="{4330A4EC-FD6B-4BE3-9037-BAD0E55CA4C9}" destId="{E910638E-4EC0-4412-A936-1590A515B07F}" srcOrd="1" destOrd="0" presId="urn:microsoft.com/office/officeart/2005/8/layout/pyramid1"/>
    <dgm:cxn modelId="{0F587360-AAA6-4E99-A3C3-124916EA273B}" type="presParOf" srcId="{F7D4CE96-22EB-4F4E-AE88-CDD1FC7C3FC7}" destId="{4FD932B0-386C-4D65-9FC5-463C0B2DBA97}" srcOrd="1" destOrd="0" presId="urn:microsoft.com/office/officeart/2005/8/layout/pyramid1"/>
    <dgm:cxn modelId="{80DDD86A-CF30-4ED1-9901-09E5358D12EC}" type="presParOf" srcId="{4FD932B0-386C-4D65-9FC5-463C0B2DBA97}" destId="{523CBA28-0651-4213-A4CF-CB5713132096}" srcOrd="0" destOrd="0" presId="urn:microsoft.com/office/officeart/2005/8/layout/pyramid1"/>
    <dgm:cxn modelId="{3C4D222F-B9E0-4490-970B-A9A0D4F2EA7B}" type="presParOf" srcId="{4FD932B0-386C-4D65-9FC5-463C0B2DBA97}" destId="{3492B98D-2544-4982-820D-F78B0C3912F4}" srcOrd="1" destOrd="0" presId="urn:microsoft.com/office/officeart/2005/8/layout/pyramid1"/>
    <dgm:cxn modelId="{E8D52F71-63E5-48F1-8122-0653EA3795DF}" type="presParOf" srcId="{F7D4CE96-22EB-4F4E-AE88-CDD1FC7C3FC7}" destId="{17B1D781-3B64-4309-935C-0ACBFBD6A251}" srcOrd="2" destOrd="0" presId="urn:microsoft.com/office/officeart/2005/8/layout/pyramid1"/>
    <dgm:cxn modelId="{E9871164-A526-4A8D-A661-DB0F0B5F2453}" type="presParOf" srcId="{17B1D781-3B64-4309-935C-0ACBFBD6A251}" destId="{2FADA3C9-6DD4-4840-A7A7-94F134978B64}" srcOrd="0" destOrd="0" presId="urn:microsoft.com/office/officeart/2005/8/layout/pyramid1"/>
    <dgm:cxn modelId="{1177CF25-B5B1-4AED-9FB3-747E19CB9530}" type="presParOf" srcId="{17B1D781-3B64-4309-935C-0ACBFBD6A251}" destId="{14C4BCC6-5C64-4D05-97B4-283E561BA96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0ACEB9-925F-47A2-B626-7D38665072FE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1B5BCA07-30B8-42A3-BF44-451B36A44B8B}">
      <dgm:prSet phldrT="[Текст]" custT="1"/>
      <dgm:spPr/>
      <dgm:t>
        <a:bodyPr/>
        <a:lstStyle/>
        <a:p>
          <a:r>
            <a:rPr lang="ru-RU" sz="1800" b="1" dirty="0" err="1" smtClean="0"/>
            <a:t>Предстекстовые</a:t>
          </a:r>
          <a:r>
            <a:rPr lang="ru-RU" sz="1800" b="1" dirty="0" smtClean="0"/>
            <a:t> </a:t>
          </a:r>
        </a:p>
        <a:p>
          <a:r>
            <a:rPr lang="ru-RU" sz="1800" b="1" dirty="0" smtClean="0"/>
            <a:t>задания</a:t>
          </a:r>
          <a:endParaRPr lang="ru-RU" sz="1800" b="1" dirty="0"/>
        </a:p>
      </dgm:t>
    </dgm:pt>
    <dgm:pt modelId="{B191478C-6F5A-4FB0-ABE1-F2FECF452953}" type="parTrans" cxnId="{870A6754-303B-4A9C-8A28-9F7461F63D96}">
      <dgm:prSet/>
      <dgm:spPr/>
      <dgm:t>
        <a:bodyPr/>
        <a:lstStyle/>
        <a:p>
          <a:endParaRPr lang="ru-RU"/>
        </a:p>
      </dgm:t>
    </dgm:pt>
    <dgm:pt modelId="{24364550-3580-46C5-8C03-6F6AA34AE072}" type="sibTrans" cxnId="{870A6754-303B-4A9C-8A28-9F7461F63D96}">
      <dgm:prSet/>
      <dgm:spPr/>
      <dgm:t>
        <a:bodyPr/>
        <a:lstStyle/>
        <a:p>
          <a:endParaRPr lang="ru-RU"/>
        </a:p>
      </dgm:t>
    </dgm:pt>
    <dgm:pt modelId="{991CD174-35F6-4646-9FAD-B859E7DFCC3B}">
      <dgm:prSet phldrT="[Текст]" custT="1"/>
      <dgm:spPr/>
      <dgm:t>
        <a:bodyPr/>
        <a:lstStyle/>
        <a:p>
          <a:r>
            <a:rPr lang="ru-RU" sz="1600" b="1" dirty="0" smtClean="0"/>
            <a:t>Текстовые задания</a:t>
          </a:r>
          <a:endParaRPr lang="ru-RU" sz="1600" b="1" dirty="0"/>
        </a:p>
      </dgm:t>
    </dgm:pt>
    <dgm:pt modelId="{DA5F3922-7E20-4A50-8CAF-7F815AD359A1}" type="parTrans" cxnId="{21548912-8402-4204-B757-6D0DA3DF5A63}">
      <dgm:prSet/>
      <dgm:spPr/>
      <dgm:t>
        <a:bodyPr/>
        <a:lstStyle/>
        <a:p>
          <a:endParaRPr lang="ru-RU"/>
        </a:p>
      </dgm:t>
    </dgm:pt>
    <dgm:pt modelId="{C6D19910-DB13-4CB9-8678-5B51F570AC3F}" type="sibTrans" cxnId="{21548912-8402-4204-B757-6D0DA3DF5A63}">
      <dgm:prSet/>
      <dgm:spPr/>
      <dgm:t>
        <a:bodyPr/>
        <a:lstStyle/>
        <a:p>
          <a:endParaRPr lang="ru-RU"/>
        </a:p>
      </dgm:t>
    </dgm:pt>
    <dgm:pt modelId="{7B9DAFC7-E054-4781-9791-4CCFC3433D6D}">
      <dgm:prSet phldrT="[Текст]" custT="1"/>
      <dgm:spPr/>
      <dgm:t>
        <a:bodyPr/>
        <a:lstStyle/>
        <a:p>
          <a:r>
            <a:rPr lang="ru-RU" sz="1600" b="1" dirty="0" smtClean="0"/>
            <a:t>После</a:t>
          </a:r>
        </a:p>
        <a:p>
          <a:r>
            <a:rPr lang="ru-RU" sz="1600" b="1" dirty="0" smtClean="0"/>
            <a:t>текстовые задания</a:t>
          </a:r>
          <a:endParaRPr lang="ru-RU" sz="1600" b="1" dirty="0"/>
        </a:p>
      </dgm:t>
    </dgm:pt>
    <dgm:pt modelId="{C229436F-99BA-4D45-9546-E5C869779B06}" type="parTrans" cxnId="{AEC799DF-DB1E-4D05-B925-98DDB3EDB298}">
      <dgm:prSet/>
      <dgm:spPr/>
      <dgm:t>
        <a:bodyPr/>
        <a:lstStyle/>
        <a:p>
          <a:endParaRPr lang="ru-RU"/>
        </a:p>
      </dgm:t>
    </dgm:pt>
    <dgm:pt modelId="{3AE2B9C5-143C-40C1-80AA-B3AE2B650BC4}" type="sibTrans" cxnId="{AEC799DF-DB1E-4D05-B925-98DDB3EDB298}">
      <dgm:prSet/>
      <dgm:spPr/>
      <dgm:t>
        <a:bodyPr/>
        <a:lstStyle/>
        <a:p>
          <a:endParaRPr lang="ru-RU"/>
        </a:p>
      </dgm:t>
    </dgm:pt>
    <dgm:pt modelId="{B007CFF7-2F09-41E2-A69B-8D337DF87A24}" type="pres">
      <dgm:prSet presAssocID="{2B0ACEB9-925F-47A2-B626-7D38665072FE}" presName="Name0" presStyleCnt="0">
        <dgm:presLayoutVars>
          <dgm:dir/>
          <dgm:animLvl val="lvl"/>
          <dgm:resizeHandles val="exact"/>
        </dgm:presLayoutVars>
      </dgm:prSet>
      <dgm:spPr/>
    </dgm:pt>
    <dgm:pt modelId="{E64507D2-E92F-4AEC-AFB9-F0BA72F640B4}" type="pres">
      <dgm:prSet presAssocID="{1B5BCA07-30B8-42A3-BF44-451B36A44B8B}" presName="Name8" presStyleCnt="0"/>
      <dgm:spPr/>
    </dgm:pt>
    <dgm:pt modelId="{8C3FC138-1E37-4A7B-AE4F-95EF15B4F7C1}" type="pres">
      <dgm:prSet presAssocID="{1B5BCA07-30B8-42A3-BF44-451B36A44B8B}" presName="level" presStyleLbl="node1" presStyleIdx="0" presStyleCnt="3" custLinFactNeighborY="-71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108EE1-F7A5-4D4A-9970-FD3DB5E8EB36}" type="pres">
      <dgm:prSet presAssocID="{1B5BCA07-30B8-42A3-BF44-451B36A44B8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32B29E-F396-49BA-AA60-538D3C65284B}" type="pres">
      <dgm:prSet presAssocID="{991CD174-35F6-4646-9FAD-B859E7DFCC3B}" presName="Name8" presStyleCnt="0"/>
      <dgm:spPr/>
    </dgm:pt>
    <dgm:pt modelId="{E6358C5D-D69D-4E8A-8B21-93162AFDAAB0}" type="pres">
      <dgm:prSet presAssocID="{991CD174-35F6-4646-9FAD-B859E7DFCC3B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0856A5-18C2-4E3B-B734-2FC5FE9FB1B7}" type="pres">
      <dgm:prSet presAssocID="{991CD174-35F6-4646-9FAD-B859E7DFCC3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E790AB-6CFE-426C-8690-7E24A7B34D8B}" type="pres">
      <dgm:prSet presAssocID="{7B9DAFC7-E054-4781-9791-4CCFC3433D6D}" presName="Name8" presStyleCnt="0"/>
      <dgm:spPr/>
    </dgm:pt>
    <dgm:pt modelId="{DB566F71-DB15-4D05-8D35-863A0C935A26}" type="pres">
      <dgm:prSet presAssocID="{7B9DAFC7-E054-4781-9791-4CCFC3433D6D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360EE0-79CA-4F57-9A78-28FBC1815635}" type="pres">
      <dgm:prSet presAssocID="{7B9DAFC7-E054-4781-9791-4CCFC3433D6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548912-8402-4204-B757-6D0DA3DF5A63}" srcId="{2B0ACEB9-925F-47A2-B626-7D38665072FE}" destId="{991CD174-35F6-4646-9FAD-B859E7DFCC3B}" srcOrd="1" destOrd="0" parTransId="{DA5F3922-7E20-4A50-8CAF-7F815AD359A1}" sibTransId="{C6D19910-DB13-4CB9-8678-5B51F570AC3F}"/>
    <dgm:cxn modelId="{E9C9F921-F77D-4DBD-9250-5FEB55185377}" type="presOf" srcId="{991CD174-35F6-4646-9FAD-B859E7DFCC3B}" destId="{E6358C5D-D69D-4E8A-8B21-93162AFDAAB0}" srcOrd="0" destOrd="0" presId="urn:microsoft.com/office/officeart/2005/8/layout/pyramid3"/>
    <dgm:cxn modelId="{CDBE4520-2C9D-4581-BC2A-1BF3C80D84C8}" type="presOf" srcId="{7B9DAFC7-E054-4781-9791-4CCFC3433D6D}" destId="{FC360EE0-79CA-4F57-9A78-28FBC1815635}" srcOrd="1" destOrd="0" presId="urn:microsoft.com/office/officeart/2005/8/layout/pyramid3"/>
    <dgm:cxn modelId="{08DD0DC0-EF3A-4814-A0DD-8C67F6A73781}" type="presOf" srcId="{7B9DAFC7-E054-4781-9791-4CCFC3433D6D}" destId="{DB566F71-DB15-4D05-8D35-863A0C935A26}" srcOrd="0" destOrd="0" presId="urn:microsoft.com/office/officeart/2005/8/layout/pyramid3"/>
    <dgm:cxn modelId="{0F804BAA-F775-471F-97E4-BC5B04DCDF13}" type="presOf" srcId="{1B5BCA07-30B8-42A3-BF44-451B36A44B8B}" destId="{E9108EE1-F7A5-4D4A-9970-FD3DB5E8EB36}" srcOrd="1" destOrd="0" presId="urn:microsoft.com/office/officeart/2005/8/layout/pyramid3"/>
    <dgm:cxn modelId="{AEC799DF-DB1E-4D05-B925-98DDB3EDB298}" srcId="{2B0ACEB9-925F-47A2-B626-7D38665072FE}" destId="{7B9DAFC7-E054-4781-9791-4CCFC3433D6D}" srcOrd="2" destOrd="0" parTransId="{C229436F-99BA-4D45-9546-E5C869779B06}" sibTransId="{3AE2B9C5-143C-40C1-80AA-B3AE2B650BC4}"/>
    <dgm:cxn modelId="{3A005BF8-F887-40D5-80DA-257C8D818A71}" type="presOf" srcId="{1B5BCA07-30B8-42A3-BF44-451B36A44B8B}" destId="{8C3FC138-1E37-4A7B-AE4F-95EF15B4F7C1}" srcOrd="0" destOrd="0" presId="urn:microsoft.com/office/officeart/2005/8/layout/pyramid3"/>
    <dgm:cxn modelId="{870A6754-303B-4A9C-8A28-9F7461F63D96}" srcId="{2B0ACEB9-925F-47A2-B626-7D38665072FE}" destId="{1B5BCA07-30B8-42A3-BF44-451B36A44B8B}" srcOrd="0" destOrd="0" parTransId="{B191478C-6F5A-4FB0-ABE1-F2FECF452953}" sibTransId="{24364550-3580-46C5-8C03-6F6AA34AE072}"/>
    <dgm:cxn modelId="{ACA445E2-D6F7-4810-ABF2-5CBCD21BDA85}" type="presOf" srcId="{991CD174-35F6-4646-9FAD-B859E7DFCC3B}" destId="{590856A5-18C2-4E3B-B734-2FC5FE9FB1B7}" srcOrd="1" destOrd="0" presId="urn:microsoft.com/office/officeart/2005/8/layout/pyramid3"/>
    <dgm:cxn modelId="{AA44EA9D-A389-4819-9FED-DB6C97F639E0}" type="presOf" srcId="{2B0ACEB9-925F-47A2-B626-7D38665072FE}" destId="{B007CFF7-2F09-41E2-A69B-8D337DF87A24}" srcOrd="0" destOrd="0" presId="urn:microsoft.com/office/officeart/2005/8/layout/pyramid3"/>
    <dgm:cxn modelId="{D9472048-7C36-4754-9AA7-C7362E6AE058}" type="presParOf" srcId="{B007CFF7-2F09-41E2-A69B-8D337DF87A24}" destId="{E64507D2-E92F-4AEC-AFB9-F0BA72F640B4}" srcOrd="0" destOrd="0" presId="urn:microsoft.com/office/officeart/2005/8/layout/pyramid3"/>
    <dgm:cxn modelId="{78106292-AFD9-41E2-91FA-70538A2B26D2}" type="presParOf" srcId="{E64507D2-E92F-4AEC-AFB9-F0BA72F640B4}" destId="{8C3FC138-1E37-4A7B-AE4F-95EF15B4F7C1}" srcOrd="0" destOrd="0" presId="urn:microsoft.com/office/officeart/2005/8/layout/pyramid3"/>
    <dgm:cxn modelId="{8C23C6FF-2D76-482F-8D83-C1858300AFE4}" type="presParOf" srcId="{E64507D2-E92F-4AEC-AFB9-F0BA72F640B4}" destId="{E9108EE1-F7A5-4D4A-9970-FD3DB5E8EB36}" srcOrd="1" destOrd="0" presId="urn:microsoft.com/office/officeart/2005/8/layout/pyramid3"/>
    <dgm:cxn modelId="{B1FC90CE-2FB8-4B5A-83B3-09912D0BECDE}" type="presParOf" srcId="{B007CFF7-2F09-41E2-A69B-8D337DF87A24}" destId="{ED32B29E-F396-49BA-AA60-538D3C65284B}" srcOrd="1" destOrd="0" presId="urn:microsoft.com/office/officeart/2005/8/layout/pyramid3"/>
    <dgm:cxn modelId="{6D1C0C2E-3358-4F32-B01B-75C0D5FFF5D8}" type="presParOf" srcId="{ED32B29E-F396-49BA-AA60-538D3C65284B}" destId="{E6358C5D-D69D-4E8A-8B21-93162AFDAAB0}" srcOrd="0" destOrd="0" presId="urn:microsoft.com/office/officeart/2005/8/layout/pyramid3"/>
    <dgm:cxn modelId="{325346A2-A69F-4466-96A8-63C58C241044}" type="presParOf" srcId="{ED32B29E-F396-49BA-AA60-538D3C65284B}" destId="{590856A5-18C2-4E3B-B734-2FC5FE9FB1B7}" srcOrd="1" destOrd="0" presId="urn:microsoft.com/office/officeart/2005/8/layout/pyramid3"/>
    <dgm:cxn modelId="{FA83D648-E104-4AF8-826C-4F18C02D85AD}" type="presParOf" srcId="{B007CFF7-2F09-41E2-A69B-8D337DF87A24}" destId="{C8E790AB-6CFE-426C-8690-7E24A7B34D8B}" srcOrd="2" destOrd="0" presId="urn:microsoft.com/office/officeart/2005/8/layout/pyramid3"/>
    <dgm:cxn modelId="{E0F097D3-2B39-4741-8808-A67EBA6E490D}" type="presParOf" srcId="{C8E790AB-6CFE-426C-8690-7E24A7B34D8B}" destId="{DB566F71-DB15-4D05-8D35-863A0C935A26}" srcOrd="0" destOrd="0" presId="urn:microsoft.com/office/officeart/2005/8/layout/pyramid3"/>
    <dgm:cxn modelId="{5576410B-F6E9-456A-A07D-D12E29AFFEE8}" type="presParOf" srcId="{C8E790AB-6CFE-426C-8690-7E24A7B34D8B}" destId="{FC360EE0-79CA-4F57-9A78-28FBC1815635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EC3FE2-4D80-416B-823C-3BC5AA0CC281}">
      <dsp:nvSpPr>
        <dsp:cNvPr id="0" name=""/>
        <dsp:cNvSpPr/>
      </dsp:nvSpPr>
      <dsp:spPr>
        <a:xfrm>
          <a:off x="1344149" y="0"/>
          <a:ext cx="1344149" cy="1028675"/>
        </a:xfrm>
        <a:prstGeom prst="trapezoid">
          <a:avLst>
            <a:gd name="adj" fmla="val 6533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Пред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текстовые задания</a:t>
          </a:r>
          <a:endParaRPr lang="ru-RU" sz="1600" b="1" kern="1200" dirty="0"/>
        </a:p>
      </dsp:txBody>
      <dsp:txXfrm>
        <a:off x="1344149" y="0"/>
        <a:ext cx="1344149" cy="1028675"/>
      </dsp:txXfrm>
    </dsp:sp>
    <dsp:sp modelId="{523CBA28-0651-4213-A4CF-CB5713132096}">
      <dsp:nvSpPr>
        <dsp:cNvPr id="0" name=""/>
        <dsp:cNvSpPr/>
      </dsp:nvSpPr>
      <dsp:spPr>
        <a:xfrm>
          <a:off x="672074" y="1028675"/>
          <a:ext cx="2688298" cy="1028675"/>
        </a:xfrm>
        <a:prstGeom prst="trapezoid">
          <a:avLst>
            <a:gd name="adj" fmla="val 6533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Текстовые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 задания</a:t>
          </a:r>
          <a:endParaRPr lang="ru-RU" sz="1800" b="1" kern="1200" dirty="0"/>
        </a:p>
      </dsp:txBody>
      <dsp:txXfrm>
        <a:off x="1142526" y="1028675"/>
        <a:ext cx="1747394" cy="1028675"/>
      </dsp:txXfrm>
    </dsp:sp>
    <dsp:sp modelId="{2FADA3C9-6DD4-4840-A7A7-94F134978B64}">
      <dsp:nvSpPr>
        <dsp:cNvPr id="0" name=""/>
        <dsp:cNvSpPr/>
      </dsp:nvSpPr>
      <dsp:spPr>
        <a:xfrm>
          <a:off x="0" y="2057350"/>
          <a:ext cx="4032448" cy="1028675"/>
        </a:xfrm>
        <a:prstGeom prst="trapezoid">
          <a:avLst>
            <a:gd name="adj" fmla="val 6533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После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текстовые задания</a:t>
          </a:r>
          <a:endParaRPr lang="ru-RU" sz="1800" b="1" kern="1200" dirty="0"/>
        </a:p>
      </dsp:txBody>
      <dsp:txXfrm>
        <a:off x="705678" y="2057350"/>
        <a:ext cx="2621091" cy="10286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3FC138-1E37-4A7B-AE4F-95EF15B4F7C1}">
      <dsp:nvSpPr>
        <dsp:cNvPr id="0" name=""/>
        <dsp:cNvSpPr/>
      </dsp:nvSpPr>
      <dsp:spPr>
        <a:xfrm rot="10800000">
          <a:off x="0" y="0"/>
          <a:ext cx="3480048" cy="1013370"/>
        </a:xfrm>
        <a:prstGeom prst="trapezoid">
          <a:avLst>
            <a:gd name="adj" fmla="val 5723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/>
            <a:t>Предстекстовые</a:t>
          </a:r>
          <a:r>
            <a:rPr lang="ru-RU" sz="1800" b="1" kern="1200" dirty="0" smtClean="0"/>
            <a:t>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задания</a:t>
          </a:r>
          <a:endParaRPr lang="ru-RU" sz="1800" b="1" kern="1200" dirty="0"/>
        </a:p>
      </dsp:txBody>
      <dsp:txXfrm rot="-10800000">
        <a:off x="609008" y="0"/>
        <a:ext cx="2262031" cy="1013370"/>
      </dsp:txXfrm>
    </dsp:sp>
    <dsp:sp modelId="{E6358C5D-D69D-4E8A-8B21-93162AFDAAB0}">
      <dsp:nvSpPr>
        <dsp:cNvPr id="0" name=""/>
        <dsp:cNvSpPr/>
      </dsp:nvSpPr>
      <dsp:spPr>
        <a:xfrm rot="10800000">
          <a:off x="580008" y="1013370"/>
          <a:ext cx="2320032" cy="1013370"/>
        </a:xfrm>
        <a:prstGeom prst="trapezoid">
          <a:avLst>
            <a:gd name="adj" fmla="val 5723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Текстовые задания</a:t>
          </a:r>
          <a:endParaRPr lang="ru-RU" sz="1600" b="1" kern="1200" dirty="0"/>
        </a:p>
      </dsp:txBody>
      <dsp:txXfrm rot="-10800000">
        <a:off x="986013" y="1013370"/>
        <a:ext cx="1508020" cy="1013370"/>
      </dsp:txXfrm>
    </dsp:sp>
    <dsp:sp modelId="{DB566F71-DB15-4D05-8D35-863A0C935A26}">
      <dsp:nvSpPr>
        <dsp:cNvPr id="0" name=""/>
        <dsp:cNvSpPr/>
      </dsp:nvSpPr>
      <dsp:spPr>
        <a:xfrm rot="10800000">
          <a:off x="1160016" y="2026741"/>
          <a:ext cx="1160016" cy="1013370"/>
        </a:xfrm>
        <a:prstGeom prst="trapezoid">
          <a:avLst>
            <a:gd name="adj" fmla="val 5723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После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текстовые задания</a:t>
          </a:r>
          <a:endParaRPr lang="ru-RU" sz="1600" b="1" kern="1200" dirty="0"/>
        </a:p>
      </dsp:txBody>
      <dsp:txXfrm rot="-10800000">
        <a:off x="1160016" y="2026741"/>
        <a:ext cx="1160016" cy="10133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0E2FBF9F-16F2-432A-9FB2-6AE264CB08EC}" type="datetimeFigureOut">
              <a:rPr lang="ru-RU" smtClean="0"/>
              <a:t>18.09.2013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F005594C-77EB-4642-AB18-4C0CB9205EB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BF9F-16F2-432A-9FB2-6AE264CB08EC}" type="datetimeFigureOut">
              <a:rPr lang="ru-RU" smtClean="0"/>
              <a:t>18.09.2013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594C-77EB-4642-AB18-4C0CB9205EB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BF9F-16F2-432A-9FB2-6AE264CB08EC}" type="datetimeFigureOut">
              <a:rPr lang="ru-RU" smtClean="0"/>
              <a:t>18.09.2013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594C-77EB-4642-AB18-4C0CB9205EB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BF9F-16F2-432A-9FB2-6AE264CB08EC}" type="datetimeFigureOut">
              <a:rPr lang="ru-RU" smtClean="0"/>
              <a:t>18.09.2013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594C-77EB-4642-AB18-4C0CB9205EB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BF9F-16F2-432A-9FB2-6AE264CB08EC}" type="datetimeFigureOut">
              <a:rPr lang="ru-RU" smtClean="0"/>
              <a:t>18.09.2013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594C-77EB-4642-AB18-4C0CB9205EB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BF9F-16F2-432A-9FB2-6AE264CB08EC}" type="datetimeFigureOut">
              <a:rPr lang="ru-RU" smtClean="0"/>
              <a:t>18.09.2013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594C-77EB-4642-AB18-4C0CB9205EB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BF9F-16F2-432A-9FB2-6AE264CB08EC}" type="datetimeFigureOut">
              <a:rPr lang="ru-RU" smtClean="0"/>
              <a:t>18.09.2013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594C-77EB-4642-AB18-4C0CB9205EB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BF9F-16F2-432A-9FB2-6AE264CB08EC}" type="datetimeFigureOut">
              <a:rPr lang="ru-RU" smtClean="0"/>
              <a:t>18.09.2013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594C-77EB-4642-AB18-4C0CB9205EB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FBF9F-16F2-432A-9FB2-6AE264CB08EC}" type="datetimeFigureOut">
              <a:rPr lang="ru-RU" smtClean="0"/>
              <a:t>18.09.2013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594C-77EB-4642-AB18-4C0CB9205EB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0E2FBF9F-16F2-432A-9FB2-6AE264CB08EC}" type="datetimeFigureOut">
              <a:rPr lang="ru-RU" smtClean="0"/>
              <a:t>18.09.2013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F005594C-77EB-4642-AB18-4C0CB9205EB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0E2FBF9F-16F2-432A-9FB2-6AE264CB08EC}" type="datetimeFigureOut">
              <a:rPr lang="ru-RU" smtClean="0"/>
              <a:t>18.09.2013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F005594C-77EB-4642-AB18-4C0CB9205EB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E2FBF9F-16F2-432A-9FB2-6AE264CB08EC}" type="datetimeFigureOut">
              <a:rPr lang="ru-RU" smtClean="0"/>
              <a:t>18.09.2013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005594C-77EB-4642-AB18-4C0CB9205EBE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Стратегии </a:t>
            </a:r>
            <a:r>
              <a:rPr lang="ru-RU" sz="3600" dirty="0" smtClean="0"/>
              <a:t>смыслового </a:t>
            </a:r>
            <a:r>
              <a:rPr lang="ru-RU" sz="3600" dirty="0" smtClean="0"/>
              <a:t>чтения</a:t>
            </a:r>
            <a:br>
              <a:rPr lang="ru-RU" sz="3600" dirty="0" smtClean="0"/>
            </a:br>
            <a:r>
              <a:rPr lang="ru-RU" sz="3600" dirty="0" smtClean="0"/>
              <a:t>на уроках русского языка и литературы</a:t>
            </a:r>
            <a:r>
              <a:rPr lang="ru-RU" sz="3600" dirty="0" smtClean="0"/>
              <a:t> 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Учитель русского языка и литературы</a:t>
            </a:r>
          </a:p>
          <a:p>
            <a:r>
              <a:rPr lang="ru-RU" dirty="0" err="1" smtClean="0"/>
              <a:t>Звонаревокутской</a:t>
            </a:r>
            <a:r>
              <a:rPr lang="ru-RU" dirty="0" smtClean="0"/>
              <a:t>  </a:t>
            </a:r>
            <a:r>
              <a:rPr lang="ru-RU" dirty="0"/>
              <a:t>СОШ </a:t>
            </a:r>
          </a:p>
          <a:p>
            <a:r>
              <a:rPr lang="ru-RU" dirty="0" smtClean="0"/>
              <a:t>Притченко Наталья Николаевна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721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60330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Тестовая </a:t>
            </a:r>
            <a:r>
              <a:rPr lang="ru-RU" sz="2400" dirty="0" smtClean="0">
                <a:solidFill>
                  <a:srgbClr val="C00000"/>
                </a:solidFill>
              </a:rPr>
              <a:t>деятельность</a:t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rgbClr val="C00000"/>
                </a:solidFill>
              </a:rPr>
              <a:t>Цель: понимание текста и создание его читательской интерпретации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132856"/>
            <a:ext cx="6327805" cy="359021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1)Чтение в кружок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2)чтение про себя с вопросами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3)Чтение про себя с остановками (слаб)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4)Чтение про себя с </a:t>
            </a:r>
            <a:r>
              <a:rPr lang="ru-RU" dirty="0" smtClean="0">
                <a:solidFill>
                  <a:srgbClr val="002060"/>
                </a:solidFill>
              </a:rPr>
              <a:t>пометками</a:t>
            </a:r>
          </a:p>
          <a:p>
            <a:pPr marL="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Установка : диалог с автором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Комментированное чтение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Словарная работа</a:t>
            </a:r>
            <a:endParaRPr lang="ru-RU" dirty="0" smtClean="0"/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88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817583"/>
            <a:ext cx="6800636" cy="73921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Диалог с автором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628800"/>
            <a:ext cx="6327805" cy="4094269"/>
          </a:xfrm>
        </p:spPr>
        <p:txBody>
          <a:bodyPr>
            <a:normAutofit/>
          </a:bodyPr>
          <a:lstStyle/>
          <a:p>
            <a:r>
              <a:rPr lang="ru-RU" sz="1800" dirty="0" smtClean="0"/>
              <a:t>-находить в тексте прямые и скрытые авторские вопросы</a:t>
            </a:r>
          </a:p>
          <a:p>
            <a:r>
              <a:rPr lang="ru-RU" sz="1800" dirty="0" smtClean="0"/>
              <a:t>-задавать свои вопросы</a:t>
            </a:r>
          </a:p>
          <a:p>
            <a:r>
              <a:rPr lang="ru-RU" sz="1800" dirty="0" smtClean="0"/>
              <a:t>-обдумывать предположения о дальнейшем содержании текста</a:t>
            </a:r>
          </a:p>
          <a:p>
            <a:r>
              <a:rPr lang="ru-RU" sz="1800" dirty="0" smtClean="0"/>
              <a:t>-проверять ,совпадают ли они с замыслом автора</a:t>
            </a:r>
          </a:p>
          <a:p>
            <a:r>
              <a:rPr lang="ru-RU" sz="1800" dirty="0" smtClean="0"/>
              <a:t>Включать воображение</a:t>
            </a:r>
          </a:p>
          <a:p>
            <a:pPr marL="0" indent="0" algn="ctr"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  Чем это можно объяснить?</a:t>
            </a:r>
          </a:p>
          <a:p>
            <a:pPr marL="0" indent="0" algn="ctr"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   Что из этого следует?</a:t>
            </a:r>
          </a:p>
          <a:p>
            <a:pPr marL="0" indent="0" algn="ctr"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    что сейчас случится?</a:t>
            </a:r>
          </a:p>
          <a:p>
            <a:pPr marL="0" indent="0" algn="ctr"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     Почему именно так…?</a:t>
            </a:r>
          </a:p>
          <a:p>
            <a:pPr marL="0" indent="0" algn="ctr">
              <a:buNone/>
            </a:pPr>
            <a:r>
              <a:rPr lang="ru-RU" sz="1800" dirty="0" smtClean="0"/>
              <a:t>                     Для чего…?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31190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Чтение </a:t>
            </a:r>
            <a:r>
              <a:rPr lang="ru-RU" sz="3200" dirty="0" smtClean="0"/>
              <a:t>вслух</a:t>
            </a:r>
            <a:br>
              <a:rPr lang="ru-RU" sz="3200" dirty="0" smtClean="0"/>
            </a:br>
            <a:r>
              <a:rPr lang="ru-RU" sz="3200" dirty="0" smtClean="0"/>
              <a:t>цель: проверка понимания читаемого текста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844824"/>
            <a:ext cx="6327805" cy="3878245"/>
          </a:xfrm>
        </p:spPr>
        <p:txBody>
          <a:bodyPr/>
          <a:lstStyle/>
          <a:p>
            <a:pPr marL="457200" indent="-457200">
              <a:buAutoNum type="arabicParenR"/>
            </a:pPr>
            <a:endParaRPr lang="ru-RU" dirty="0" smtClean="0">
              <a:solidFill>
                <a:srgbClr val="C00000"/>
              </a:solidFill>
            </a:endParaRPr>
          </a:p>
          <a:p>
            <a:pPr marL="457200" indent="-457200">
              <a:buAutoNum type="arabicParenR"/>
            </a:pPr>
            <a:r>
              <a:rPr lang="ru-RU" dirty="0" smtClean="0">
                <a:solidFill>
                  <a:srgbClr val="C00000"/>
                </a:solidFill>
              </a:rPr>
              <a:t>Чтение </a:t>
            </a:r>
            <a:r>
              <a:rPr lang="ru-RU" dirty="0" smtClean="0">
                <a:solidFill>
                  <a:srgbClr val="C00000"/>
                </a:solidFill>
              </a:rPr>
              <a:t>по очереди по абзацам (текст только у читающего)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2) </a:t>
            </a:r>
            <a:r>
              <a:rPr lang="ru-RU" dirty="0" err="1" smtClean="0">
                <a:solidFill>
                  <a:srgbClr val="C00000"/>
                </a:solidFill>
              </a:rPr>
              <a:t>слущающие</a:t>
            </a:r>
            <a:r>
              <a:rPr lang="ru-RU" dirty="0" smtClean="0">
                <a:solidFill>
                  <a:srgbClr val="C00000"/>
                </a:solidFill>
              </a:rPr>
              <a:t> задают вопросы, чтобы проверить, понимает ли текст читающий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 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все читают попеременно</a:t>
            </a:r>
            <a:endParaRPr lang="ru-RU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89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908720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Чтение про себя с </a:t>
            </a:r>
            <a:r>
              <a:rPr lang="ru-RU" sz="2400" dirty="0" smtClean="0"/>
              <a:t>вопросами</a:t>
            </a:r>
            <a:br>
              <a:rPr lang="ru-RU" sz="2400" dirty="0" smtClean="0"/>
            </a:br>
            <a:r>
              <a:rPr lang="ru-RU" sz="2400" dirty="0" smtClean="0"/>
              <a:t>цель: научить читать текст вдумчиво, задавая вопросы 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988840"/>
            <a:ext cx="6327805" cy="3734229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1)Читаем первый абзац про себя. Работаем в паре: один задаёт вопросы , другой отвечает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2)читаем третий абзац, меняемся ролями 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И т.д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755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6965245" cy="1202485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Чтение с остановками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1)работа с названием- предположения , ассоциации</a:t>
            </a:r>
          </a:p>
          <a:p>
            <a:r>
              <a:rPr lang="ru-RU" sz="3200" dirty="0" smtClean="0"/>
              <a:t>2)читаем смысловые части и отвечаем на вопросы</a:t>
            </a:r>
          </a:p>
        </p:txBody>
      </p:sp>
    </p:spTree>
    <p:extLst>
      <p:ext uri="{BB962C8B-B14F-4D97-AF65-F5344CB8AC3E}">
        <p14:creationId xmlns:p14="http://schemas.microsoft.com/office/powerpoint/2010/main" val="196212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Тёплый хлеб</a:t>
            </a:r>
            <a:br>
              <a:rPr lang="ru-RU" sz="1800" dirty="0" smtClean="0"/>
            </a:br>
            <a:r>
              <a:rPr lang="ru-RU" sz="1800" dirty="0" err="1" smtClean="0"/>
              <a:t>К.Паустовский</a:t>
            </a:r>
            <a:r>
              <a:rPr lang="ru-RU" sz="1800" dirty="0" smtClean="0"/>
              <a:t> 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 smtClean="0"/>
              <a:t>1) чтение 1 абзаца .Как вы думаете ,как будет жить раненый конь в деревне? Как  к нему будут относиться взрослые, дети? Где он будет жить?</a:t>
            </a:r>
          </a:p>
          <a:p>
            <a:pPr marL="0" indent="0">
              <a:buNone/>
            </a:pPr>
            <a:r>
              <a:rPr lang="ru-RU" sz="1600" dirty="0" smtClean="0"/>
              <a:t>2) Почему и как людям дают прозвища7Каким вы представляете себе Фильку ? Можно ли делать вывод о человеке по внешности?</a:t>
            </a:r>
          </a:p>
          <a:p>
            <a:pPr marL="0" indent="0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да                                                            </a:t>
            </a:r>
            <a:r>
              <a:rPr lang="ru-RU" sz="1600" dirty="0" smtClean="0"/>
              <a:t>нет</a:t>
            </a:r>
          </a:p>
          <a:p>
            <a:pPr marL="0" indent="0" algn="ctr">
              <a:buNone/>
            </a:pPr>
            <a:r>
              <a:rPr lang="ru-RU" sz="1600" dirty="0" smtClean="0"/>
              <a:t>         почему?</a:t>
            </a:r>
          </a:p>
          <a:p>
            <a:pPr marL="0" indent="0">
              <a:buNone/>
            </a:pPr>
            <a:r>
              <a:rPr lang="ru-RU" sz="1600" dirty="0" smtClean="0"/>
              <a:t>3</a:t>
            </a:r>
            <a:r>
              <a:rPr lang="ru-RU" sz="1600" dirty="0" smtClean="0"/>
              <a:t>) Что произойдёт дальше? как поступит Филька?</a:t>
            </a:r>
          </a:p>
          <a:p>
            <a:pPr marL="0" indent="0">
              <a:buNone/>
            </a:pPr>
            <a:r>
              <a:rPr lang="ru-RU" sz="1600" dirty="0" smtClean="0"/>
              <a:t>4)Работа </a:t>
            </a:r>
            <a:r>
              <a:rPr lang="ru-RU" sz="1600" dirty="0" smtClean="0"/>
              <a:t>с ключевыми словами пейзажа</a:t>
            </a:r>
          </a:p>
          <a:p>
            <a:pPr marL="0" indent="0">
              <a:buNone/>
            </a:pPr>
            <a:r>
              <a:rPr lang="ru-RU" sz="1600" dirty="0" smtClean="0"/>
              <a:t>5) Что </a:t>
            </a:r>
            <a:r>
              <a:rPr lang="ru-RU" sz="1600" dirty="0" smtClean="0"/>
              <a:t> чувствует Филька </a:t>
            </a:r>
            <a:r>
              <a:rPr lang="ru-RU" sz="1600" dirty="0" smtClean="0"/>
              <a:t>, услышав рассказ бабки?</a:t>
            </a:r>
          </a:p>
          <a:p>
            <a:pPr marL="0" indent="0">
              <a:buNone/>
            </a:pPr>
            <a:r>
              <a:rPr lang="ru-RU" sz="1600" dirty="0" smtClean="0"/>
              <a:t>Что он сделает </a:t>
            </a:r>
            <a:r>
              <a:rPr lang="ru-RU" sz="1600" dirty="0"/>
              <a:t>?</a:t>
            </a:r>
            <a:r>
              <a:rPr lang="ru-RU" sz="1600" dirty="0" smtClean="0"/>
              <a:t> почему?</a:t>
            </a:r>
          </a:p>
          <a:p>
            <a:pPr marL="0" indent="0">
              <a:buNone/>
            </a:pPr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97251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Чтение  про себя с пометами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Понял  +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Не понял –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Надо обсудить ?</a:t>
            </a:r>
          </a:p>
          <a:p>
            <a:pPr marL="0" indent="0">
              <a:buNone/>
            </a:pPr>
            <a:endParaRPr lang="ru-RU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Согласен +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Не согласен –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Требуется обсуждение !!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таблица, работа в парах, групповое обсуждение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51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692696"/>
            <a:ext cx="6821229" cy="792088"/>
          </a:xfrm>
        </p:spPr>
        <p:txBody>
          <a:bodyPr>
            <a:normAutofit fontScale="90000"/>
          </a:bodyPr>
          <a:lstStyle/>
          <a:p>
            <a:r>
              <a:rPr lang="ru-RU" sz="3200" dirty="0" err="1" smtClean="0"/>
              <a:t>Послетекстовая</a:t>
            </a:r>
            <a:r>
              <a:rPr lang="ru-RU" sz="3200" dirty="0" smtClean="0"/>
              <a:t> деятельность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772816"/>
            <a:ext cx="6984776" cy="41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>
                <a:solidFill>
                  <a:srgbClr val="C00000"/>
                </a:solidFill>
              </a:rPr>
              <a:t>Цель:  </a:t>
            </a:r>
            <a:r>
              <a:rPr lang="ru-RU" sz="1800" dirty="0" smtClean="0">
                <a:solidFill>
                  <a:srgbClr val="002060"/>
                </a:solidFill>
              </a:rPr>
              <a:t>корректировка читательской  интерпретации авторским смыслом</a:t>
            </a:r>
          </a:p>
          <a:p>
            <a:pPr marL="342900" indent="-342900">
              <a:buAutoNum type="arabicPeriod"/>
            </a:pPr>
            <a:r>
              <a:rPr lang="ru-RU" sz="1800" dirty="0" smtClean="0">
                <a:solidFill>
                  <a:srgbClr val="002060"/>
                </a:solidFill>
              </a:rPr>
              <a:t>Постановка концептуального вопроса к тексту - </a:t>
            </a:r>
            <a:r>
              <a:rPr lang="ru-RU" sz="1800" dirty="0">
                <a:solidFill>
                  <a:srgbClr val="002060"/>
                </a:solidFill>
              </a:rPr>
              <a:t>п</a:t>
            </a:r>
            <a:r>
              <a:rPr lang="ru-RU" sz="1800" dirty="0" smtClean="0">
                <a:solidFill>
                  <a:srgbClr val="002060"/>
                </a:solidFill>
              </a:rPr>
              <a:t>онимание авторского замысла</a:t>
            </a:r>
          </a:p>
          <a:p>
            <a:pPr marL="342900" indent="-342900">
              <a:buAutoNum type="arabicPeriod"/>
            </a:pPr>
            <a:r>
              <a:rPr lang="ru-RU" sz="1800" dirty="0" smtClean="0">
                <a:solidFill>
                  <a:srgbClr val="002060"/>
                </a:solidFill>
              </a:rPr>
              <a:t>Рассказ о писателе (соотнесение информации с тем представлением о личности автора, которое сложилось у ребёнка в процессе чтения)</a:t>
            </a:r>
          </a:p>
          <a:p>
            <a:pPr marL="342900" indent="-342900">
              <a:buAutoNum type="arabicPeriod"/>
            </a:pPr>
            <a:r>
              <a:rPr lang="ru-RU" sz="1800" dirty="0" smtClean="0">
                <a:solidFill>
                  <a:srgbClr val="002060"/>
                </a:solidFill>
              </a:rPr>
              <a:t>Повторное обращение к заглавию произведения и иллюстрации (какой фрагмент проиллюстрирован, точен ли художник в деталях, совпадает ли его видение с вашим?</a:t>
            </a:r>
          </a:p>
          <a:p>
            <a:pPr marL="342900" indent="-342900">
              <a:buAutoNum type="arabicPeriod"/>
            </a:pPr>
            <a:r>
              <a:rPr lang="ru-RU" sz="1800" dirty="0" smtClean="0">
                <a:solidFill>
                  <a:srgbClr val="002060"/>
                </a:solidFill>
              </a:rPr>
              <a:t>Выполнение творческих заданий</a:t>
            </a:r>
            <a:endParaRPr lang="ru-RU" sz="1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57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Узелки на память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628800"/>
            <a:ext cx="6624736" cy="4094269"/>
          </a:xfrm>
        </p:spPr>
        <p:txBody>
          <a:bodyPr>
            <a:normAutofit/>
          </a:bodyPr>
          <a:lstStyle/>
          <a:p>
            <a:r>
              <a:rPr lang="ru-RU" sz="1600" dirty="0"/>
              <a:t>с</a:t>
            </a:r>
            <a:r>
              <a:rPr lang="ru-RU" sz="1600" dirty="0" smtClean="0"/>
              <a:t>оставление схем опор по произведению, по биографической справке 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C00000"/>
                </a:solidFill>
              </a:rPr>
              <a:t>Название__________________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C00000"/>
                </a:solidFill>
              </a:rPr>
              <a:t>Автор________________________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C00000"/>
                </a:solidFill>
              </a:rPr>
              <a:t>Герои произведения___________</a:t>
            </a:r>
            <a:endParaRPr lang="ru-RU" sz="16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rgbClr val="C00000"/>
                </a:solidFill>
              </a:rPr>
              <a:t>Время и место действия</a:t>
            </a:r>
            <a:r>
              <a:rPr lang="ru-RU" sz="1600" dirty="0" smtClean="0">
                <a:solidFill>
                  <a:srgbClr val="C00000"/>
                </a:solidFill>
              </a:rPr>
              <a:t>____________</a:t>
            </a:r>
            <a:endParaRPr lang="ru-RU" sz="16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rgbClr val="C00000"/>
                </a:solidFill>
              </a:rPr>
              <a:t>Сюжет: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C00000"/>
                </a:solidFill>
              </a:rPr>
              <a:t>Начало событий_____________________</a:t>
            </a:r>
            <a:endParaRPr lang="ru-RU" sz="16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rgbClr val="C00000"/>
                </a:solidFill>
              </a:rPr>
              <a:t>Поворотный пункт событий_______________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C00000"/>
                </a:solidFill>
              </a:rPr>
              <a:t>Проблема_________________</a:t>
            </a:r>
            <a:r>
              <a:rPr lang="ru-RU" sz="1600" dirty="0" smtClean="0">
                <a:solidFill>
                  <a:srgbClr val="C00000"/>
                </a:solidFill>
              </a:rPr>
              <a:t> ____________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C00000"/>
                </a:solidFill>
              </a:rPr>
              <a:t>Решение проблемы__________________________</a:t>
            </a:r>
            <a:endParaRPr lang="ru-RU" sz="16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sz="22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sz="2200" dirty="0" smtClean="0">
              <a:solidFill>
                <a:srgbClr val="C00000"/>
              </a:solidFill>
            </a:endParaRPr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09095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817583"/>
            <a:ext cx="6800636" cy="73921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Сказание о Белгородском киселе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412776"/>
            <a:ext cx="6183789" cy="43102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u="sng" dirty="0" smtClean="0"/>
              <a:t>Герои рассказа</a:t>
            </a:r>
            <a:r>
              <a:rPr lang="ru-RU" sz="2000" dirty="0" smtClean="0"/>
              <a:t>: печенеги, горожане, старец</a:t>
            </a:r>
          </a:p>
          <a:p>
            <a:pPr marL="0" indent="0">
              <a:buNone/>
            </a:pPr>
            <a:r>
              <a:rPr lang="ru-RU" sz="2000" u="sng" dirty="0" smtClean="0"/>
              <a:t>Время и место действия: </a:t>
            </a:r>
            <a:r>
              <a:rPr lang="ru-RU" sz="2000" dirty="0" smtClean="0"/>
              <a:t>997,10 век, </a:t>
            </a:r>
            <a:r>
              <a:rPr lang="ru-RU" sz="2000" dirty="0"/>
              <a:t>Р</a:t>
            </a:r>
            <a:r>
              <a:rPr lang="ru-RU" sz="2000" dirty="0" smtClean="0"/>
              <a:t>усь, Белгород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u="sng" dirty="0" smtClean="0"/>
              <a:t> </a:t>
            </a:r>
            <a:r>
              <a:rPr lang="ru-RU" sz="2000" u="sng" dirty="0" err="1" smtClean="0"/>
              <a:t>Прроблема</a:t>
            </a:r>
            <a:r>
              <a:rPr lang="ru-RU" sz="2000" dirty="0" smtClean="0"/>
              <a:t>: во время осады города жители решили  сдаться врагу</a:t>
            </a:r>
          </a:p>
          <a:p>
            <a:pPr marL="0" indent="0">
              <a:buNone/>
            </a:pPr>
            <a:r>
              <a:rPr lang="ru-RU" sz="2000" u="sng" dirty="0" smtClean="0"/>
              <a:t>Главное событие</a:t>
            </a:r>
            <a:r>
              <a:rPr lang="ru-RU" sz="2000" dirty="0" smtClean="0"/>
              <a:t>: следуют совету старца , печенеги поверили в непобедимость города</a:t>
            </a:r>
          </a:p>
          <a:p>
            <a:pPr marL="0" indent="0">
              <a:buNone/>
            </a:pPr>
            <a:r>
              <a:rPr lang="ru-RU" sz="2000" u="sng" dirty="0" smtClean="0"/>
              <a:t>Главная  мысль :  </a:t>
            </a:r>
            <a:r>
              <a:rPr lang="ru-RU" sz="2000" dirty="0" smtClean="0"/>
              <a:t>выход есть из любой ситуации, нужно искать выход всегда, нельзя отчаиваться  </a:t>
            </a:r>
            <a:endParaRPr lang="ru-RU" sz="2000" u="sng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1600" dirty="0" smtClean="0"/>
              <a:t>. </a:t>
            </a:r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79107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2453921"/>
              </p:ext>
            </p:extLst>
          </p:nvPr>
        </p:nvGraphicFramePr>
        <p:xfrm>
          <a:off x="971600" y="1988840"/>
          <a:ext cx="4032448" cy="30860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03648" y="817582"/>
            <a:ext cx="6656620" cy="739210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различия</a:t>
            </a:r>
            <a:br>
              <a:rPr lang="ru-RU" sz="2400" dirty="0" smtClean="0"/>
            </a:br>
            <a:r>
              <a:rPr lang="ru-RU" sz="2400" dirty="0" smtClean="0"/>
              <a:t>традиционной                           инновационной</a:t>
            </a:r>
            <a:br>
              <a:rPr lang="ru-RU" sz="2400" dirty="0" smtClean="0"/>
            </a:br>
            <a:r>
              <a:rPr lang="ru-RU" sz="2400" dirty="0" smtClean="0"/>
              <a:t> методики работы с текстом</a:t>
            </a:r>
            <a:endParaRPr lang="ru-RU" sz="2400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167181039"/>
              </p:ext>
            </p:extLst>
          </p:nvPr>
        </p:nvGraphicFramePr>
        <p:xfrm>
          <a:off x="4932040" y="1988840"/>
          <a:ext cx="3480048" cy="3040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49927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Черты характера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772816"/>
            <a:ext cx="6840760" cy="3950253"/>
          </a:xfrm>
        </p:spPr>
        <p:txBody>
          <a:bodyPr/>
          <a:lstStyle/>
          <a:p>
            <a:r>
              <a:rPr lang="ru-RU" dirty="0" smtClean="0"/>
              <a:t>Интерпретация текста</a:t>
            </a:r>
          </a:p>
          <a:p>
            <a:r>
              <a:rPr lang="ru-RU" dirty="0" smtClean="0"/>
              <a:t>Отметьте черты характера, которые присущи герою. Подтвердите  своё мнение  эпизодом из книги</a:t>
            </a:r>
          </a:p>
          <a:p>
            <a:r>
              <a:rPr lang="ru-RU" sz="1400" dirty="0" smtClean="0"/>
              <a:t>Умный</a:t>
            </a:r>
          </a:p>
          <a:p>
            <a:r>
              <a:rPr lang="ru-RU" sz="1400" dirty="0" smtClean="0"/>
              <a:t>Сильный</a:t>
            </a:r>
          </a:p>
          <a:p>
            <a:r>
              <a:rPr lang="ru-RU" sz="1400" dirty="0" smtClean="0"/>
              <a:t>Заботливый</a:t>
            </a:r>
          </a:p>
          <a:p>
            <a:r>
              <a:rPr lang="ru-RU" sz="1400" dirty="0" smtClean="0"/>
              <a:t>Серьёзный</a:t>
            </a:r>
          </a:p>
          <a:p>
            <a:r>
              <a:rPr lang="ru-RU" sz="1400" dirty="0" smtClean="0"/>
              <a:t>Упрямый</a:t>
            </a:r>
          </a:p>
          <a:p>
            <a:r>
              <a:rPr lang="ru-RU" sz="1400" dirty="0" smtClean="0"/>
              <a:t>Угрюмый</a:t>
            </a:r>
          </a:p>
          <a:p>
            <a:r>
              <a:rPr lang="ru-RU" sz="1400" dirty="0" smtClean="0"/>
              <a:t>Не вызывает доверия</a:t>
            </a:r>
          </a:p>
          <a:p>
            <a:r>
              <a:rPr lang="ru-RU" sz="1400" dirty="0" smtClean="0"/>
              <a:t>Послушный</a:t>
            </a:r>
          </a:p>
          <a:p>
            <a:r>
              <a:rPr lang="ru-RU" sz="1400" dirty="0" smtClean="0"/>
              <a:t>Жадный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922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РАФТ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772816"/>
            <a:ext cx="6255797" cy="3950253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Роль________________</a:t>
            </a:r>
          </a:p>
          <a:p>
            <a:r>
              <a:rPr lang="ru-RU" sz="1800" dirty="0" smtClean="0"/>
              <a:t>Адресат______________</a:t>
            </a:r>
          </a:p>
          <a:p>
            <a:r>
              <a:rPr lang="ru-RU" sz="1800" dirty="0" smtClean="0"/>
              <a:t>Форма________________</a:t>
            </a:r>
          </a:p>
          <a:p>
            <a:r>
              <a:rPr lang="ru-RU" sz="1800" dirty="0" smtClean="0"/>
              <a:t>Текст__________________</a:t>
            </a:r>
          </a:p>
          <a:p>
            <a:pPr marL="0" indent="0">
              <a:buNone/>
            </a:pPr>
            <a:r>
              <a:rPr lang="ru-RU" sz="1800" dirty="0" smtClean="0"/>
              <a:t>«Кавказский пленник»-5 класс</a:t>
            </a:r>
          </a:p>
          <a:p>
            <a:pPr marL="0" indent="0">
              <a:buNone/>
            </a:pPr>
            <a:r>
              <a:rPr lang="ru-RU" sz="1800" dirty="0" smtClean="0"/>
              <a:t>Дина-Жилин-письмо--------------</a:t>
            </a:r>
          </a:p>
          <a:p>
            <a:pPr marL="0" indent="0">
              <a:buNone/>
            </a:pPr>
            <a:r>
              <a:rPr lang="ru-RU" sz="1800" dirty="0" smtClean="0"/>
              <a:t>«Уроки французского»</a:t>
            </a:r>
          </a:p>
          <a:p>
            <a:pPr marL="0" indent="0">
              <a:buNone/>
            </a:pPr>
            <a:r>
              <a:rPr lang="ru-RU" sz="1800" dirty="0" smtClean="0"/>
              <a:t>Я—Лидия Михайловна---</a:t>
            </a:r>
            <a:r>
              <a:rPr lang="ru-RU" sz="1800" dirty="0" err="1" smtClean="0"/>
              <a:t>письмо,телеграмма</a:t>
            </a:r>
            <a:r>
              <a:rPr lang="ru-RU" sz="1800" dirty="0" smtClean="0"/>
              <a:t>….</a:t>
            </a: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Пересказ событий от лица разных героев.</a:t>
            </a:r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78441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817583"/>
            <a:ext cx="6872644" cy="73921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Проверочный лист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772816"/>
            <a:ext cx="7272808" cy="395025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1)учитель сам составляет</a:t>
            </a:r>
          </a:p>
          <a:p>
            <a:r>
              <a:rPr lang="ru-RU" dirty="0" smtClean="0"/>
              <a:t>2) учитель+ дети</a:t>
            </a:r>
          </a:p>
          <a:p>
            <a:pPr marL="0" indent="0" algn="ctr">
              <a:buNone/>
            </a:pPr>
            <a:r>
              <a:rPr lang="ru-RU" sz="1800" dirty="0" smtClean="0"/>
              <a:t>«</a:t>
            </a:r>
            <a:r>
              <a:rPr lang="ru-RU" sz="1800" dirty="0"/>
              <a:t>К</a:t>
            </a:r>
            <a:r>
              <a:rPr lang="ru-RU" sz="1800" dirty="0" smtClean="0"/>
              <a:t>раткий пересказ»</a:t>
            </a:r>
          </a:p>
          <a:p>
            <a:pPr marL="0" indent="0">
              <a:buNone/>
            </a:pPr>
            <a:r>
              <a:rPr lang="ru-RU" sz="1800" dirty="0" smtClean="0"/>
              <a:t>1.Названа основная мысль текста                                       </a:t>
            </a:r>
            <a:r>
              <a:rPr lang="ru-RU" sz="1800" dirty="0" smtClean="0">
                <a:solidFill>
                  <a:srgbClr val="C00000"/>
                </a:solidFill>
              </a:rPr>
              <a:t>да-нет</a:t>
            </a:r>
          </a:p>
          <a:p>
            <a:pPr marL="0" indent="0">
              <a:buNone/>
            </a:pPr>
            <a:r>
              <a:rPr lang="ru-RU" sz="1800" dirty="0" smtClean="0"/>
              <a:t>2.Названы главные мысли текста и основные детали ( ключевые слова)                                                                                      </a:t>
            </a:r>
            <a:r>
              <a:rPr lang="ru-RU" sz="1800" dirty="0" smtClean="0">
                <a:solidFill>
                  <a:srgbClr val="C00000"/>
                </a:solidFill>
              </a:rPr>
              <a:t>да-нет</a:t>
            </a:r>
          </a:p>
          <a:p>
            <a:pPr marL="0" indent="0">
              <a:buNone/>
            </a:pPr>
            <a:r>
              <a:rPr lang="ru-RU" sz="1800" dirty="0" smtClean="0"/>
              <a:t>3.Присутствует логико- смысловая  структура текста ( части правильно следуют друг за другом)                                      </a:t>
            </a:r>
            <a:r>
              <a:rPr lang="ru-RU" sz="1800" dirty="0" smtClean="0">
                <a:solidFill>
                  <a:srgbClr val="C00000"/>
                </a:solidFill>
              </a:rPr>
              <a:t>да- нет</a:t>
            </a:r>
          </a:p>
          <a:p>
            <a:pPr marL="0" indent="0">
              <a:buNone/>
            </a:pPr>
            <a:r>
              <a:rPr lang="ru-RU" sz="1800" dirty="0" smtClean="0"/>
              <a:t>4.Имеются необходимые средства связи , объединяющие главные мысли текста  (  абзацы связаны между собой)    </a:t>
            </a:r>
            <a:r>
              <a:rPr lang="ru-RU" sz="1800" dirty="0" smtClean="0">
                <a:solidFill>
                  <a:srgbClr val="C00000"/>
                </a:solidFill>
              </a:rPr>
              <a:t>да-нет</a:t>
            </a:r>
          </a:p>
          <a:p>
            <a:pPr marL="0" indent="0">
              <a:buNone/>
            </a:pPr>
            <a:r>
              <a:rPr lang="ru-RU" sz="1800" dirty="0" smtClean="0"/>
              <a:t>5)Содержание изложено своими словами с сохранением лексических единиц автора                                                  </a:t>
            </a:r>
            <a:r>
              <a:rPr lang="ru-RU" sz="1800" dirty="0" smtClean="0">
                <a:solidFill>
                  <a:srgbClr val="C00000"/>
                </a:solidFill>
              </a:rPr>
              <a:t>   да-нет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40674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817583"/>
            <a:ext cx="6800636" cy="523186"/>
          </a:xfrm>
        </p:spPr>
        <p:txBody>
          <a:bodyPr>
            <a:noAutofit/>
          </a:bodyPr>
          <a:lstStyle/>
          <a:p>
            <a:r>
              <a:rPr lang="ru-RU" sz="2000" dirty="0" smtClean="0"/>
              <a:t>Этапы работы с текстом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412776"/>
            <a:ext cx="6327805" cy="431029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1этап</a:t>
            </a:r>
          </a:p>
          <a:p>
            <a:pPr marL="0" indent="0">
              <a:buNone/>
            </a:pPr>
            <a:r>
              <a:rPr lang="ru-RU" dirty="0" smtClean="0"/>
              <a:t>Работа с текстом до чтения</a:t>
            </a:r>
          </a:p>
          <a:p>
            <a:pPr marL="0" indent="0">
              <a:buNone/>
            </a:pPr>
            <a:r>
              <a:rPr lang="ru-RU" u="sng" dirty="0" smtClean="0"/>
              <a:t>Цель</a:t>
            </a:r>
            <a:r>
              <a:rPr lang="ru-RU" dirty="0" smtClean="0"/>
              <a:t>: развитие читательского </a:t>
            </a:r>
            <a:r>
              <a:rPr lang="ru-RU" dirty="0" err="1" smtClean="0"/>
              <a:t>антипации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(умения предполагать, предвосхищать содержание текста по заглавию, фамилии автора, иллюстрации)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/>
              <a:t>-постановка задач чтения</a:t>
            </a:r>
            <a:br>
              <a:rPr lang="ru-RU" b="1" dirty="0"/>
            </a:br>
            <a:r>
              <a:rPr lang="ru-RU" b="1" dirty="0"/>
              <a:t>-актуализация опыта</a:t>
            </a:r>
            <a:br>
              <a:rPr lang="ru-RU" b="1" dirty="0"/>
            </a:br>
            <a:r>
              <a:rPr lang="ru-RU" b="1" dirty="0"/>
              <a:t>-создание мотивации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62854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5"/>
            <a:ext cx="6965245" cy="144016"/>
          </a:xfrm>
        </p:spPr>
        <p:txBody>
          <a:bodyPr>
            <a:normAutofit fontScale="90000"/>
          </a:bodyPr>
          <a:lstStyle/>
          <a:p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764704"/>
            <a:ext cx="6327805" cy="4958365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Мозговой </a:t>
            </a:r>
            <a:r>
              <a:rPr lang="ru-RU" dirty="0" smtClean="0">
                <a:solidFill>
                  <a:srgbClr val="C00000"/>
                </a:solidFill>
              </a:rPr>
              <a:t>штурм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                                    1.Тема- ассоциации </a:t>
            </a:r>
          </a:p>
          <a:p>
            <a:pPr marL="0" indent="0" algn="r">
              <a:buNone/>
            </a:pPr>
            <a:r>
              <a:rPr lang="ru-RU" dirty="0" smtClean="0">
                <a:solidFill>
                  <a:srgbClr val="002060"/>
                </a:solidFill>
              </a:rPr>
              <a:t>2.чтение текста</a:t>
            </a:r>
          </a:p>
          <a:p>
            <a:pPr marL="0" indent="0" algn="r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0" indent="0" algn="r">
              <a:buNone/>
            </a:pPr>
            <a:r>
              <a:rPr lang="ru-RU" dirty="0" smtClean="0">
                <a:solidFill>
                  <a:srgbClr val="002060"/>
                </a:solidFill>
              </a:rPr>
              <a:t>3Сопоставление  того, </a:t>
            </a:r>
          </a:p>
          <a:p>
            <a:pPr marL="0" indent="0" algn="r">
              <a:buNone/>
            </a:pPr>
            <a:r>
              <a:rPr lang="ru-RU" dirty="0" smtClean="0">
                <a:solidFill>
                  <a:srgbClr val="002060"/>
                </a:solidFill>
              </a:rPr>
              <a:t>что знали, с тем, </a:t>
            </a:r>
          </a:p>
          <a:p>
            <a:pPr marL="0" indent="0" algn="r">
              <a:buNone/>
            </a:pPr>
            <a:r>
              <a:rPr lang="ru-RU" dirty="0" smtClean="0">
                <a:solidFill>
                  <a:srgbClr val="002060"/>
                </a:solidFill>
              </a:rPr>
              <a:t>что прочитали</a:t>
            </a:r>
          </a:p>
          <a:p>
            <a:pPr marL="0" indent="0" algn="r">
              <a:buNone/>
            </a:pPr>
            <a:r>
              <a:rPr lang="ru-RU" dirty="0" smtClean="0">
                <a:solidFill>
                  <a:srgbClr val="002060"/>
                </a:solidFill>
              </a:rPr>
              <a:t>ЧТО НОВОГО?</a:t>
            </a:r>
          </a:p>
          <a:p>
            <a:pPr marL="0" indent="0" algn="r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0" indent="0" algn="r">
              <a:buNone/>
            </a:pPr>
            <a:r>
              <a:rPr lang="ru-RU" dirty="0" smtClean="0">
                <a:solidFill>
                  <a:srgbClr val="002060"/>
                </a:solidFill>
              </a:rPr>
              <a:t>3.ОСК 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5 класс. Тема6 Русские народные </a:t>
            </a:r>
            <a:r>
              <a:rPr lang="ru-RU" dirty="0" err="1" smtClean="0">
                <a:solidFill>
                  <a:srgbClr val="002060"/>
                </a:solidFill>
              </a:rPr>
              <a:t>сказки.Жанры</a:t>
            </a:r>
            <a:r>
              <a:rPr lang="ru-RU" dirty="0" smtClean="0">
                <a:solidFill>
                  <a:srgbClr val="002060"/>
                </a:solidFill>
              </a:rPr>
              <a:t>                                                  </a:t>
            </a:r>
            <a:endParaRPr lang="ru-RU" dirty="0" smtClean="0">
              <a:solidFill>
                <a:srgbClr val="00206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616648" y="2060848"/>
            <a:ext cx="1512168" cy="14592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сказка</a:t>
            </a:r>
          </a:p>
          <a:p>
            <a:pPr algn="ctr"/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987824" y="3236901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483768" y="3429000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1187624" y="3212976"/>
            <a:ext cx="64807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253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817582"/>
            <a:ext cx="7016661" cy="66720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Прогнозирование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412776"/>
            <a:ext cx="6399813" cy="4310293"/>
          </a:xfrm>
        </p:spPr>
        <p:txBody>
          <a:bodyPr/>
          <a:lstStyle/>
          <a:p>
            <a:r>
              <a:rPr lang="ru-RU" sz="1800" dirty="0" smtClean="0">
                <a:solidFill>
                  <a:srgbClr val="002060"/>
                </a:solidFill>
              </a:rPr>
              <a:t>Рассмотрите иллюстрации к произведению. Как вы думаете, о чём будет текст</a:t>
            </a:r>
            <a:r>
              <a:rPr lang="ru-RU" sz="1800" dirty="0" smtClean="0">
                <a:solidFill>
                  <a:srgbClr val="002060"/>
                </a:solidFill>
              </a:rPr>
              <a:t>? («Кавказский пленник», «Муму», «Чёрная курица, или Подземные жители», «В дурном обществе», «</a:t>
            </a:r>
            <a:r>
              <a:rPr lang="ru-RU" sz="1800" dirty="0">
                <a:solidFill>
                  <a:srgbClr val="002060"/>
                </a:solidFill>
              </a:rPr>
              <a:t>Т</a:t>
            </a:r>
            <a:r>
              <a:rPr lang="ru-RU" sz="1800" dirty="0" smtClean="0">
                <a:solidFill>
                  <a:srgbClr val="002060"/>
                </a:solidFill>
              </a:rPr>
              <a:t>ёплый хлеб»)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При самостоятельном чтении этап </a:t>
            </a:r>
            <a:r>
              <a:rPr lang="ru-RU" sz="1800" dirty="0" err="1" smtClean="0">
                <a:solidFill>
                  <a:srgbClr val="002060"/>
                </a:solidFill>
              </a:rPr>
              <a:t>антипации</a:t>
            </a:r>
            <a:r>
              <a:rPr lang="ru-RU" sz="1800" dirty="0" smtClean="0">
                <a:solidFill>
                  <a:srgbClr val="002060"/>
                </a:solidFill>
              </a:rPr>
              <a:t> сохраняется: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-</a:t>
            </a:r>
            <a:r>
              <a:rPr lang="ru-RU" sz="1800" i="1" dirty="0" smtClean="0">
                <a:solidFill>
                  <a:srgbClr val="002060"/>
                </a:solidFill>
              </a:rPr>
              <a:t>какими были ваши ожидания?</a:t>
            </a:r>
          </a:p>
          <a:p>
            <a:pPr marL="0" indent="0">
              <a:buNone/>
            </a:pPr>
            <a:r>
              <a:rPr lang="ru-RU" sz="1800" i="1" dirty="0" smtClean="0">
                <a:solidFill>
                  <a:srgbClr val="002060"/>
                </a:solidFill>
              </a:rPr>
              <a:t>-какие вопросы до чтения у вас возникли?</a:t>
            </a:r>
          </a:p>
          <a:p>
            <a:pPr marL="0" indent="0">
              <a:buNone/>
            </a:pPr>
            <a:r>
              <a:rPr lang="ru-RU" sz="1800" i="1" dirty="0" smtClean="0">
                <a:solidFill>
                  <a:srgbClr val="002060"/>
                </a:solidFill>
              </a:rPr>
              <a:t>-на что обратили внимание перед чтением и почему?</a:t>
            </a:r>
            <a:endParaRPr lang="ru-RU" sz="1800" dirty="0" smtClean="0">
              <a:solidFill>
                <a:srgbClr val="002060"/>
              </a:solidFill>
            </a:endParaRPr>
          </a:p>
          <a:p>
            <a:endParaRPr lang="ru-RU" sz="1800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32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817583"/>
            <a:ext cx="6872644" cy="52318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124744"/>
            <a:ext cx="6327805" cy="4598325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Г</a:t>
            </a:r>
            <a:r>
              <a:rPr lang="ru-RU" dirty="0" smtClean="0">
                <a:solidFill>
                  <a:srgbClr val="C00000"/>
                </a:solidFill>
              </a:rPr>
              <a:t>лоссарий  </a:t>
            </a:r>
            <a:r>
              <a:rPr lang="ru-RU" dirty="0" smtClean="0">
                <a:solidFill>
                  <a:srgbClr val="C00000"/>
                </a:solidFill>
              </a:rPr>
              <a:t>(ключевые слова</a:t>
            </a:r>
            <a:r>
              <a:rPr lang="ru-RU" dirty="0" smtClean="0">
                <a:solidFill>
                  <a:srgbClr val="C00000"/>
                </a:solidFill>
              </a:rPr>
              <a:t>)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Цель: актуализация словаря. Связанного с темой</a:t>
            </a:r>
            <a:endParaRPr lang="ru-RU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 информационный </a:t>
            </a:r>
            <a:r>
              <a:rPr lang="ru-RU" dirty="0" smtClean="0">
                <a:solidFill>
                  <a:srgbClr val="002060"/>
                </a:solidFill>
              </a:rPr>
              <a:t>текст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Список </a:t>
            </a:r>
            <a:r>
              <a:rPr lang="ru-RU" dirty="0" smtClean="0">
                <a:solidFill>
                  <a:srgbClr val="002060"/>
                </a:solidFill>
              </a:rPr>
              <a:t>слов.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Задание :1.отметьте те, которые могут быть связаны с текстом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2.Вернитесь к словам, посмотрите на значение и употребление слов , использованных в тексте 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63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124744"/>
            <a:ext cx="6327805" cy="459832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6 класс Тема: Древнерусская литература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1)Устное народное творчество,</a:t>
            </a:r>
          </a:p>
          <a:p>
            <a:pPr marL="0" indent="0">
              <a:buNone/>
            </a:pPr>
            <a:r>
              <a:rPr lang="ru-RU" dirty="0" smtClean="0"/>
              <a:t>Письменная литература,</a:t>
            </a:r>
          </a:p>
          <a:p>
            <a:pPr marL="0" indent="0">
              <a:buNone/>
            </a:pPr>
            <a:r>
              <a:rPr lang="ru-RU" dirty="0" smtClean="0"/>
              <a:t>10 век, 19 век,</a:t>
            </a:r>
            <a:r>
              <a:rPr lang="ru-RU" dirty="0"/>
              <a:t> 11-17 </a:t>
            </a:r>
            <a:r>
              <a:rPr lang="ru-RU" dirty="0" smtClean="0"/>
              <a:t>века,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христианство,</a:t>
            </a:r>
          </a:p>
          <a:p>
            <a:pPr marL="0" indent="0">
              <a:buNone/>
            </a:pPr>
            <a:r>
              <a:rPr lang="ru-RU" dirty="0" err="1" smtClean="0"/>
              <a:t>А.С.Пушкин</a:t>
            </a:r>
            <a:r>
              <a:rPr lang="ru-RU" dirty="0" smtClean="0"/>
              <a:t>, коллективное творчество, герои:</a:t>
            </a:r>
          </a:p>
          <a:p>
            <a:pPr marL="0" indent="0">
              <a:buNone/>
            </a:pPr>
            <a:r>
              <a:rPr lang="ru-RU" dirty="0"/>
              <a:t>и</a:t>
            </a:r>
            <a:r>
              <a:rPr lang="ru-RU" dirty="0" smtClean="0"/>
              <a:t>сторические лица, вымышленные персонажи.</a:t>
            </a:r>
          </a:p>
          <a:p>
            <a:pPr marL="0" indent="0">
              <a:buNone/>
            </a:pPr>
            <a:r>
              <a:rPr lang="ru-RU" dirty="0" smtClean="0"/>
              <a:t>2) Работая в парах, составьте вопросы к теме, занесите в таблицу.</a:t>
            </a:r>
          </a:p>
          <a:p>
            <a:pPr marL="0" indent="0">
              <a:buNone/>
            </a:pPr>
            <a:r>
              <a:rPr lang="ru-RU" dirty="0"/>
              <a:t>(</a:t>
            </a:r>
            <a:r>
              <a:rPr lang="ru-RU" dirty="0" smtClean="0"/>
              <a:t>после чтения: получены ли ответы ?)</a:t>
            </a:r>
          </a:p>
          <a:p>
            <a:pPr marL="0" indent="0"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138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817583"/>
            <a:ext cx="6584612" cy="451178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Русский язык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196752"/>
            <a:ext cx="7200800" cy="504056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Изложения 5 класс</a:t>
            </a:r>
          </a:p>
          <a:p>
            <a:pPr marL="0" indent="0">
              <a:buNone/>
            </a:pPr>
            <a:r>
              <a:rPr lang="ru-RU" sz="1800" dirty="0" smtClean="0"/>
              <a:t>ориентиры предвосхищения</a:t>
            </a:r>
          </a:p>
          <a:p>
            <a:pPr marL="0" indent="0">
              <a:buNone/>
            </a:pPr>
            <a:r>
              <a:rPr lang="ru-RU" sz="1800" dirty="0" smtClean="0"/>
              <a:t>Цель: актуализация опыта</a:t>
            </a:r>
          </a:p>
          <a:p>
            <a:pPr marL="0" indent="0">
              <a:buNone/>
            </a:pPr>
            <a:r>
              <a:rPr lang="ru-RU" sz="1800" dirty="0" smtClean="0"/>
              <a:t>Отметьте, согласны ли вы с утверждением</a:t>
            </a:r>
          </a:p>
          <a:p>
            <a:pPr marL="0" indent="0" algn="ctr">
              <a:buNone/>
            </a:pPr>
            <a:r>
              <a:rPr lang="ru-RU" sz="1800" dirty="0" smtClean="0"/>
              <a:t>Олимпийские игры</a:t>
            </a:r>
          </a:p>
          <a:p>
            <a:pPr marL="0" indent="0" algn="ctr">
              <a:buNone/>
            </a:pPr>
            <a:endParaRPr lang="ru-RU" sz="1800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340162"/>
              </p:ext>
            </p:extLst>
          </p:nvPr>
        </p:nvGraphicFramePr>
        <p:xfrm>
          <a:off x="1403647" y="2894949"/>
          <a:ext cx="6240018" cy="2827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9822"/>
                <a:gridCol w="3205341"/>
                <a:gridCol w="1504855"/>
              </a:tblGrid>
              <a:tr h="548307">
                <a:tc>
                  <a:txBody>
                    <a:bodyPr/>
                    <a:lstStyle/>
                    <a:p>
                      <a:r>
                        <a:rPr lang="ru-RU" dirty="0" smtClean="0"/>
                        <a:t>До чтения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суждения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После чтения</a:t>
                      </a:r>
                      <a:endParaRPr lang="ru-RU" dirty="0"/>
                    </a:p>
                  </a:txBody>
                  <a:tcPr/>
                </a:tc>
              </a:tr>
              <a:tr h="4687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ru-RU" sz="1400" dirty="0" smtClean="0"/>
                        <a:t>Родина Олимпийских</a:t>
                      </a:r>
                      <a:r>
                        <a:rPr lang="ru-RU" sz="1400" baseline="0" dirty="0" smtClean="0"/>
                        <a:t> игр-Греция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87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ru-RU" sz="1400" dirty="0" smtClean="0"/>
                        <a:t>Игры проводились  один раз в четыре года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2663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ru-RU" sz="1400" dirty="0" smtClean="0"/>
                        <a:t>Игры  были запрещены, как несовместимые с христианством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879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ru-RU" sz="1400" smtClean="0"/>
                        <a:t>Первые</a:t>
                      </a:r>
                      <a:r>
                        <a:rPr lang="ru-RU" sz="1400" baseline="0" smtClean="0"/>
                        <a:t> игры проходили  до н.э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258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980728"/>
            <a:ext cx="6327805" cy="4742341"/>
          </a:xfrm>
        </p:spPr>
        <p:txBody>
          <a:bodyPr/>
          <a:lstStyle/>
          <a:p>
            <a:pPr marL="0" indent="0">
              <a:buNone/>
            </a:pPr>
            <a:r>
              <a:rPr lang="ru-RU" smtClean="0"/>
              <a:t>просмотровое чтение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2132856"/>
            <a:ext cx="54726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1)чтение заголовка ( о чём?)</a:t>
            </a:r>
          </a:p>
          <a:p>
            <a:r>
              <a:rPr lang="ru-RU" sz="2800" dirty="0"/>
              <a:t>2)просмотр начала каждого абзаца и последнего предложения в тексте</a:t>
            </a:r>
          </a:p>
          <a:p>
            <a:r>
              <a:rPr lang="ru-RU" sz="2800" dirty="0"/>
              <a:t>3)сделайте предположение, о чём текст?</a:t>
            </a:r>
          </a:p>
        </p:txBody>
      </p:sp>
    </p:spTree>
    <p:extLst>
      <p:ext uri="{BB962C8B-B14F-4D97-AF65-F5344CB8AC3E}">
        <p14:creationId xmlns:p14="http://schemas.microsoft.com/office/powerpoint/2010/main" val="218242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542</TotalTime>
  <Words>939</Words>
  <Application>Microsoft Office PowerPoint</Application>
  <PresentationFormat>Экран (4:3)</PresentationFormat>
  <Paragraphs>188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Кнопка</vt:lpstr>
      <vt:lpstr>Стратегии смыслового чтения на уроках русского языка и литературы   </vt:lpstr>
      <vt:lpstr>различия традиционной                           инновационной  методики работы с текстом</vt:lpstr>
      <vt:lpstr>Этапы работы с текстом</vt:lpstr>
      <vt:lpstr>Презентация PowerPoint</vt:lpstr>
      <vt:lpstr>Прогнозирование </vt:lpstr>
      <vt:lpstr>Презентация PowerPoint</vt:lpstr>
      <vt:lpstr>Презентация PowerPoint</vt:lpstr>
      <vt:lpstr>Русский язык</vt:lpstr>
      <vt:lpstr>Презентация PowerPoint</vt:lpstr>
      <vt:lpstr>Тестовая деятельность Цель: понимание текста и создание его читательской интерпретации</vt:lpstr>
      <vt:lpstr>Диалог с автором</vt:lpstr>
      <vt:lpstr>Чтение вслух цель: проверка понимания читаемого текста</vt:lpstr>
      <vt:lpstr>Чтение про себя с вопросами цель: научить читать текст вдумчиво, задавая вопросы  </vt:lpstr>
      <vt:lpstr>Чтение с остановками</vt:lpstr>
      <vt:lpstr>Тёплый хлеб К.Паустовский </vt:lpstr>
      <vt:lpstr>Чтение  про себя с пометами</vt:lpstr>
      <vt:lpstr>Послетекстовая деятельность  </vt:lpstr>
      <vt:lpstr>Узелки на память</vt:lpstr>
      <vt:lpstr>Сказание о Белгородском киселе</vt:lpstr>
      <vt:lpstr>Черты характера</vt:lpstr>
      <vt:lpstr>РАФТ</vt:lpstr>
      <vt:lpstr>Проверочный лист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стратегиям чтения в 5 классе</dc:title>
  <dc:creator>школа</dc:creator>
  <cp:lastModifiedBy>школа</cp:lastModifiedBy>
  <cp:revision>43</cp:revision>
  <dcterms:created xsi:type="dcterms:W3CDTF">2013-08-20T23:34:05Z</dcterms:created>
  <dcterms:modified xsi:type="dcterms:W3CDTF">2013-09-18T15:52:56Z</dcterms:modified>
</cp:coreProperties>
</file>