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4" r:id="rId8"/>
    <p:sldId id="263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785"/>
    <a:srgbClr val="8B7D8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artinki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13" y="0"/>
            <a:ext cx="9113587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66800" y="1981200"/>
            <a:ext cx="7020255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Чередование букв Е-И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корне слова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419600"/>
            <a:ext cx="7162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Урок в 5 классе в условиях реализации ФГОС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Автор: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Никульшина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О.В.,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русского языка и литературы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935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457200"/>
            <a:ext cx="73390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Самопроверка и самооценка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1066800"/>
            <a:ext cx="125547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Ключ: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1-0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2-1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3-1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4-0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5-1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6-1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7-0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8-0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9-1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10-0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2209800"/>
            <a:ext cx="36535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Нет ошибок – «5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1-2 ошибки – «4»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3-4 ошибки – «3»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60c491152b0153c08a45f6c26e45a6f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8250" y="3905250"/>
            <a:ext cx="1809750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8" y="0"/>
            <a:ext cx="9099352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457200"/>
            <a:ext cx="78161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слова. К какой части  речи они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относятся?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752600"/>
            <a:ext cx="235404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Растирать</a:t>
            </a:r>
          </a:p>
          <a:p>
            <a:r>
              <a:rPr lang="ru-RU" sz="3600" b="1" dirty="0" smtClean="0"/>
              <a:t>Разбирать</a:t>
            </a:r>
          </a:p>
          <a:p>
            <a:r>
              <a:rPr lang="ru-RU" sz="3600" b="1" dirty="0" smtClean="0"/>
              <a:t>Отпирать</a:t>
            </a:r>
          </a:p>
          <a:p>
            <a:r>
              <a:rPr lang="ru-RU" sz="3600" b="1" dirty="0" smtClean="0"/>
              <a:t>Вытирать</a:t>
            </a:r>
          </a:p>
          <a:p>
            <a:r>
              <a:rPr lang="ru-RU" sz="3600" b="1" dirty="0" smtClean="0"/>
              <a:t>Расстилать</a:t>
            </a:r>
          </a:p>
          <a:p>
            <a:r>
              <a:rPr lang="ru-RU" sz="3600" b="1" dirty="0" smtClean="0"/>
              <a:t>Выжигать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3196" y="5638800"/>
            <a:ext cx="895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Подберите видовую пару к каждому глаголу так, чтобы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глаголы в паре отличались суффиксами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1777425"/>
            <a:ext cx="1931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растереть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2286000"/>
            <a:ext cx="1791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разберёт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97161" y="2895600"/>
            <a:ext cx="1780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отпереть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3429000"/>
            <a:ext cx="1833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вытереть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3962400"/>
            <a:ext cx="2114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расстелить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37506" y="4495800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выжечь</a:t>
            </a:r>
            <a:endParaRPr lang="ru-RU" sz="3200" b="1" dirty="0"/>
          </a:p>
        </p:txBody>
      </p:sp>
      <p:pic>
        <p:nvPicPr>
          <p:cNvPr id="16" name="Рисунок 15" descr="81917362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971800"/>
            <a:ext cx="1569156" cy="198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artinki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13" y="0"/>
            <a:ext cx="9113587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66800" y="1981200"/>
            <a:ext cx="7020255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Чередование букв Е-И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корне слова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8" y="0"/>
            <a:ext cx="909935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457200"/>
            <a:ext cx="67983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 действий при выборе </a:t>
            </a:r>
          </a:p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чередующейся гласной в  корне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1752600"/>
            <a:ext cx="353340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Выделим в слове корень</a:t>
            </a:r>
            <a:endParaRPr lang="ru-RU" sz="24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419600" y="2209800"/>
            <a:ext cx="304800" cy="381000"/>
          </a:xfrm>
          <a:prstGeom prst="downArrow">
            <a:avLst/>
          </a:prstGeom>
          <a:solidFill>
            <a:srgbClr val="8B7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00400" y="2590800"/>
            <a:ext cx="283872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Поставим ударение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3429000"/>
            <a:ext cx="73271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Посмотрим, какая гласная (суффикс) стоит за корнем</a:t>
            </a:r>
            <a:endParaRPr lang="ru-RU" sz="24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419600" y="3048000"/>
            <a:ext cx="304800" cy="381000"/>
          </a:xfrm>
          <a:prstGeom prst="downArrow">
            <a:avLst/>
          </a:prstGeom>
          <a:solidFill>
            <a:srgbClr val="8B7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828800" y="3962400"/>
            <a:ext cx="609600" cy="533400"/>
          </a:xfrm>
          <a:prstGeom prst="downArrow">
            <a:avLst/>
          </a:prstGeom>
          <a:solidFill>
            <a:srgbClr val="8B7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934200" y="4038600"/>
            <a:ext cx="609600" cy="533400"/>
          </a:xfrm>
          <a:prstGeom prst="downArrow">
            <a:avLst/>
          </a:prstGeom>
          <a:solidFill>
            <a:srgbClr val="8B7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62000" y="4582180"/>
            <a:ext cx="277499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Есть суффикс А ?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4572000"/>
            <a:ext cx="286322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Нет суффикса А ?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5638800"/>
            <a:ext cx="142795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Пишем И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5634335"/>
            <a:ext cx="137826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Пишем Е</a:t>
            </a:r>
            <a:endParaRPr lang="ru-RU" sz="2400" b="1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7010400" y="5181600"/>
            <a:ext cx="304800" cy="381000"/>
          </a:xfrm>
          <a:prstGeom prst="downArrow">
            <a:avLst/>
          </a:prstGeom>
          <a:solidFill>
            <a:srgbClr val="8B7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905000" y="5181600"/>
            <a:ext cx="304800" cy="381000"/>
          </a:xfrm>
          <a:prstGeom prst="downArrow">
            <a:avLst/>
          </a:prstGeom>
          <a:solidFill>
            <a:srgbClr val="8B7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821418" y="4876800"/>
            <a:ext cx="1741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бл</a:t>
            </a:r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r>
              <a:rPr lang="ru-RU" sz="3200" b="1" dirty="0" smtClean="0"/>
              <a:t>ст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sz="3200" b="1" dirty="0" smtClean="0"/>
              <a:t>ет</a:t>
            </a:r>
            <a:endParaRPr lang="ru-RU" sz="3200" b="1" dirty="0"/>
          </a:p>
        </p:txBody>
      </p:sp>
      <p:sp>
        <p:nvSpPr>
          <p:cNvPr id="21" name="Арка 20"/>
          <p:cNvSpPr/>
          <p:nvPr/>
        </p:nvSpPr>
        <p:spPr>
          <a:xfrm>
            <a:off x="3886200" y="4724400"/>
            <a:ext cx="9906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 rot="16200000">
            <a:off x="4953000" y="4724400"/>
            <a:ext cx="228600" cy="228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419600" y="54102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953000" y="55626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53000" y="54102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38600" y="5791200"/>
            <a:ext cx="1540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бл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sz="3200" b="1" dirty="0" smtClean="0"/>
              <a:t>стит</a:t>
            </a:r>
            <a:endParaRPr lang="ru-RU" sz="3200" b="1" dirty="0"/>
          </a:p>
        </p:txBody>
      </p:sp>
      <p:sp>
        <p:nvSpPr>
          <p:cNvPr id="28" name="Арка 27"/>
          <p:cNvSpPr/>
          <p:nvPr/>
        </p:nvSpPr>
        <p:spPr>
          <a:xfrm>
            <a:off x="4038600" y="5715000"/>
            <a:ext cx="9906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572000" y="63246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  <p:bldP spid="22" grpId="0" animBg="1"/>
      <p:bldP spid="27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935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90800" y="457200"/>
            <a:ext cx="4574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Проверь себя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38200" y="2209800"/>
          <a:ext cx="7543800" cy="32004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Е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у</a:t>
                      </a:r>
                      <a:r>
                        <a:rPr lang="ru-RU" sz="3600" b="1" dirty="0" smtClean="0">
                          <a:solidFill>
                            <a:srgbClr val="632785"/>
                          </a:solidFill>
                        </a:rPr>
                        <a:t>пир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ru-RU" sz="3600" b="1" dirty="0" smtClean="0"/>
                        <a:t>ется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632785"/>
                          </a:solidFill>
                        </a:rPr>
                        <a:t>Блест</a:t>
                      </a:r>
                      <a:r>
                        <a:rPr lang="ru-RU" sz="3600" b="1" dirty="0" smtClean="0"/>
                        <a:t>ит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За</a:t>
                      </a:r>
                      <a:r>
                        <a:rPr lang="ru-RU" sz="3600" b="1" dirty="0" smtClean="0">
                          <a:solidFill>
                            <a:srgbClr val="632785"/>
                          </a:solidFill>
                        </a:rPr>
                        <a:t>жиг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ru-RU" sz="3600" b="1" dirty="0" smtClean="0"/>
                        <a:t>ют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632785"/>
                          </a:solidFill>
                        </a:rPr>
                        <a:t>Блес</a:t>
                      </a:r>
                      <a:r>
                        <a:rPr lang="ru-RU" sz="3600" b="1" dirty="0" smtClean="0"/>
                        <a:t>нула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за</a:t>
                      </a:r>
                      <a:r>
                        <a:rPr lang="ru-RU" sz="3600" b="1" dirty="0" smtClean="0">
                          <a:solidFill>
                            <a:srgbClr val="632785"/>
                          </a:solidFill>
                        </a:rPr>
                        <a:t>мир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ru-RU" sz="3600" b="1" dirty="0" smtClean="0"/>
                        <a:t>ет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рас</a:t>
                      </a:r>
                      <a:r>
                        <a:rPr lang="ru-RU" sz="3600" b="1" dirty="0" smtClean="0">
                          <a:solidFill>
                            <a:srgbClr val="632785"/>
                          </a:solidFill>
                        </a:rPr>
                        <a:t>стел</a:t>
                      </a:r>
                      <a:r>
                        <a:rPr lang="ru-RU" sz="3600" b="1" dirty="0" smtClean="0"/>
                        <a:t>илось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у</a:t>
                      </a:r>
                      <a:r>
                        <a:rPr lang="ru-RU" sz="3600" b="1" dirty="0" smtClean="0">
                          <a:solidFill>
                            <a:srgbClr val="632785"/>
                          </a:solidFill>
                        </a:rPr>
                        <a:t>мир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ru-RU" sz="3600" b="1" dirty="0" smtClean="0"/>
                        <a:t>ли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со</a:t>
                      </a:r>
                      <a:r>
                        <a:rPr lang="ru-RU" sz="3600" b="1" dirty="0" smtClean="0">
                          <a:solidFill>
                            <a:srgbClr val="632785"/>
                          </a:solidFill>
                        </a:rPr>
                        <a:t>бер</a:t>
                      </a:r>
                      <a:r>
                        <a:rPr lang="ru-RU" sz="3600" b="1" dirty="0" smtClean="0"/>
                        <a:t>ут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98234574_8_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1165412"/>
            <a:ext cx="1514475" cy="1425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8" y="0"/>
            <a:ext cx="909935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81000"/>
            <a:ext cx="777091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предложениях найдите изученную </a:t>
            </a:r>
          </a:p>
          <a:p>
            <a:pPr marL="514350" indent="-514350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орфограмму и обозначьте условия выбора</a:t>
            </a:r>
          </a:p>
          <a:p>
            <a:pPr marL="514350" indent="-514350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букв Е-И.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Выделите слова с орфограммой «Безударные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проверяемые  гласные в корне слова»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0"/>
            <a:ext cx="8418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/>
              <a:t>Ств</a:t>
            </a:r>
            <a:r>
              <a:rPr lang="ru-RU" sz="2400" b="1" i="1" dirty="0" smtClean="0"/>
              <a:t>..</a:t>
            </a:r>
            <a:r>
              <a:rPr lang="ru-RU" sz="2400" b="1" i="1" dirty="0" err="1" smtClean="0"/>
              <a:t>лы</a:t>
            </a:r>
            <a:r>
              <a:rPr lang="ru-RU" sz="2400" b="1" i="1" dirty="0" smtClean="0"/>
              <a:t> д..</a:t>
            </a:r>
            <a:r>
              <a:rPr lang="ru-RU" sz="2400" b="1" i="1" dirty="0" err="1" smtClean="0"/>
              <a:t>ревьев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подп</a:t>
            </a:r>
            <a:r>
              <a:rPr lang="ru-RU" sz="2400" b="1" i="1" dirty="0" smtClean="0"/>
              <a:t>..</a:t>
            </a:r>
            <a:r>
              <a:rPr lang="ru-RU" sz="2400" b="1" i="1" dirty="0" err="1" smtClean="0"/>
              <a:t>рают</a:t>
            </a:r>
            <a:r>
              <a:rPr lang="ru-RU" sz="2400" b="1" i="1" dirty="0" smtClean="0"/>
              <a:t> небо, будто колонны. Между</a:t>
            </a:r>
          </a:p>
          <a:p>
            <a:r>
              <a:rPr lang="ru-RU" sz="2400" b="1" i="1" dirty="0" smtClean="0"/>
              <a:t> ними </a:t>
            </a:r>
            <a:r>
              <a:rPr lang="ru-RU" sz="2400" b="1" i="1" dirty="0" err="1" smtClean="0"/>
              <a:t>расст</a:t>
            </a:r>
            <a:r>
              <a:rPr lang="ru-RU" sz="2400" b="1" i="1" dirty="0" smtClean="0"/>
              <a:t>..лился мягкий ковёр из сухих листьев.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93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52600" y="609600"/>
            <a:ext cx="6023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Взаимопроверка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72255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Ств</a:t>
            </a:r>
            <a:r>
              <a:rPr lang="ru-RU" sz="2800" b="1" i="1" dirty="0" smtClean="0">
                <a:solidFill>
                  <a:srgbClr val="C00000"/>
                </a:solidFill>
              </a:rPr>
              <a:t>о</a:t>
            </a:r>
            <a:r>
              <a:rPr lang="ru-RU" sz="2800" b="1" i="1" dirty="0" smtClean="0"/>
              <a:t>лы д</a:t>
            </a:r>
            <a:r>
              <a:rPr lang="ru-RU" sz="2800" b="1" i="1" dirty="0" smtClean="0">
                <a:solidFill>
                  <a:srgbClr val="C00000"/>
                </a:solidFill>
              </a:rPr>
              <a:t>е</a:t>
            </a:r>
            <a:r>
              <a:rPr lang="ru-RU" sz="2800" b="1" i="1" dirty="0" smtClean="0"/>
              <a:t>ревьев подп</a:t>
            </a:r>
            <a:r>
              <a:rPr lang="ru-RU" sz="2800" b="1" i="1" dirty="0" smtClean="0">
                <a:solidFill>
                  <a:srgbClr val="C00000"/>
                </a:solidFill>
              </a:rPr>
              <a:t>и</a:t>
            </a:r>
            <a:r>
              <a:rPr lang="ru-RU" sz="2800" b="1" i="1" dirty="0" smtClean="0"/>
              <a:t>рают небо, будто </a:t>
            </a:r>
          </a:p>
          <a:p>
            <a:endParaRPr lang="ru-RU" sz="2800" b="1" i="1" dirty="0" smtClean="0"/>
          </a:p>
          <a:p>
            <a:r>
              <a:rPr lang="ru-RU" sz="2800" b="1" i="1" dirty="0" smtClean="0"/>
              <a:t>колонны. Между  ними расст</a:t>
            </a:r>
            <a:r>
              <a:rPr lang="ru-RU" sz="2800" b="1" i="1" dirty="0" smtClean="0">
                <a:solidFill>
                  <a:srgbClr val="C00000"/>
                </a:solidFill>
              </a:rPr>
              <a:t>е</a:t>
            </a:r>
            <a:r>
              <a:rPr lang="ru-RU" sz="2800" b="1" i="1" dirty="0" smtClean="0"/>
              <a:t>лился мягкий</a:t>
            </a:r>
          </a:p>
          <a:p>
            <a:pPr algn="ctr"/>
            <a:r>
              <a:rPr lang="ru-RU" sz="2800" b="1" i="1" dirty="0" smtClean="0"/>
              <a:t> </a:t>
            </a:r>
          </a:p>
          <a:p>
            <a:r>
              <a:rPr lang="ru-RU" sz="2800" b="1" i="1" dirty="0" smtClean="0"/>
              <a:t>ковёр из сухих листьев.</a:t>
            </a:r>
            <a:endParaRPr lang="ru-RU" sz="2800" b="1" i="1" dirty="0"/>
          </a:p>
        </p:txBody>
      </p:sp>
      <p:sp>
        <p:nvSpPr>
          <p:cNvPr id="6" name="Арка 5"/>
          <p:cNvSpPr/>
          <p:nvPr/>
        </p:nvSpPr>
        <p:spPr>
          <a:xfrm>
            <a:off x="2362200" y="2438400"/>
            <a:ext cx="9144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1219200" y="2438400"/>
            <a:ext cx="914400" cy="304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4419600" y="2438400"/>
            <a:ext cx="5334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5257800" y="3352800"/>
            <a:ext cx="6858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00200" y="30480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38400" y="30480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95800" y="30480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876800" y="30480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76800" y="32004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638800" y="388620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Рисунок 19" descr="7208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905810"/>
            <a:ext cx="2057400" cy="2647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93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22066" y="609600"/>
            <a:ext cx="6884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2209800"/>
            <a:ext cx="705930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smtClean="0"/>
              <a:t>П.112, упр.647</a:t>
            </a:r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ИЛИ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Написать сочинение по теме «Как я убираю</a:t>
            </a:r>
          </a:p>
          <a:p>
            <a:pPr algn="ctr"/>
            <a:r>
              <a:rPr lang="ru-RU" sz="2800" b="1" dirty="0" smtClean="0"/>
              <a:t>комнату», используя слова с изученной </a:t>
            </a:r>
          </a:p>
          <a:p>
            <a:pPr algn="ctr"/>
            <a:r>
              <a:rPr lang="ru-RU" sz="2800" b="1" dirty="0" smtClean="0"/>
              <a:t>орфограммой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242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14</cp:revision>
  <dcterms:created xsi:type="dcterms:W3CDTF">2014-04-18T14:00:02Z</dcterms:created>
  <dcterms:modified xsi:type="dcterms:W3CDTF">2014-04-22T17:32:36Z</dcterms:modified>
</cp:coreProperties>
</file>