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7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E54016-CA74-4C2E-AF90-73857FC14FE9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0072C8-4D1A-4085-9266-CC817E4B05A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А5. Синтаксические нормы (выбор форм согласования и управления; </a:t>
            </a:r>
          </a:p>
          <a:p>
            <a:r>
              <a:rPr lang="ru-RU" dirty="0" smtClean="0"/>
              <a:t>построение предложений с однородными членами, построение сложноподчиненных </a:t>
            </a:r>
          </a:p>
          <a:p>
            <a:r>
              <a:rPr lang="ru-RU" dirty="0" smtClean="0"/>
              <a:t>предложений)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Готовимся к ЕГЭ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8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подлежащем – вопросительном местоимении </a:t>
            </a:r>
            <a:r>
              <a:rPr lang="ru-RU" b="1" dirty="0">
                <a:solidFill>
                  <a:srgbClr val="FF0000"/>
                </a:solidFill>
              </a:rPr>
              <a:t>кто </a:t>
            </a:r>
            <a:r>
              <a:rPr lang="ru-RU" dirty="0"/>
              <a:t>глагол-сказуемое может </a:t>
            </a:r>
            <a:r>
              <a:rPr lang="ru-RU" dirty="0" smtClean="0"/>
              <a:t>иметь </a:t>
            </a:r>
            <a:r>
              <a:rPr lang="ru-RU" dirty="0"/>
              <a:t>форму </a:t>
            </a:r>
            <a:r>
              <a:rPr lang="ru-RU" dirty="0" err="1"/>
              <a:t>ед.ч</a:t>
            </a:r>
            <a:r>
              <a:rPr lang="ru-RU" dirty="0"/>
              <a:t>., а в прошедшем времени – </a:t>
            </a:r>
            <a:r>
              <a:rPr lang="ru-RU" dirty="0" err="1"/>
              <a:t>м.р</a:t>
            </a:r>
            <a:r>
              <a:rPr lang="ru-RU" dirty="0"/>
              <a:t>., независимо от числа </a:t>
            </a:r>
            <a:r>
              <a:rPr lang="ru-RU" dirty="0" smtClean="0"/>
              <a:t>производителей </a:t>
            </a:r>
            <a:r>
              <a:rPr lang="ru-RU" dirty="0"/>
              <a:t>действия или принадлежности к полу (муж. или жен.): </a:t>
            </a:r>
            <a:r>
              <a:rPr lang="ru-RU" i="1" dirty="0"/>
              <a:t>Кто из </a:t>
            </a:r>
            <a:r>
              <a:rPr lang="ru-RU" i="1" dirty="0" smtClean="0"/>
              <a:t>посетительниц </a:t>
            </a:r>
            <a:r>
              <a:rPr lang="ru-RU" i="1" dirty="0"/>
              <a:t>Дома творчества записался в кружок английского языка? </a:t>
            </a:r>
            <a:endParaRPr lang="ru-RU" i="1" dirty="0" smtClean="0"/>
          </a:p>
          <a:p>
            <a:endParaRPr lang="ru-RU" i="1" dirty="0" smtClean="0"/>
          </a:p>
          <a:p>
            <a:r>
              <a:rPr lang="ru-RU" dirty="0" smtClean="0"/>
              <a:t>При </a:t>
            </a:r>
            <a:r>
              <a:rPr lang="ru-RU" dirty="0"/>
              <a:t>неопределенных и отрицательных местоимениях </a:t>
            </a:r>
            <a:r>
              <a:rPr lang="ru-RU" b="1" dirty="0">
                <a:solidFill>
                  <a:srgbClr val="FF0000"/>
                </a:solidFill>
              </a:rPr>
              <a:t>некто, кто-то, никто </a:t>
            </a:r>
            <a:r>
              <a:rPr lang="ru-RU" dirty="0"/>
              <a:t>и др. </a:t>
            </a:r>
            <a:r>
              <a:rPr lang="ru-RU" dirty="0" smtClean="0"/>
              <a:t>сказуемое </a:t>
            </a:r>
            <a:r>
              <a:rPr lang="ru-RU" dirty="0"/>
              <a:t>должно стоять в форме </a:t>
            </a:r>
            <a:r>
              <a:rPr lang="ru-RU" dirty="0" err="1"/>
              <a:t>ед.ч</a:t>
            </a:r>
            <a:r>
              <a:rPr lang="ru-RU" dirty="0"/>
              <a:t>. (часто в форме прошедшего времени </a:t>
            </a:r>
            <a:r>
              <a:rPr lang="ru-RU" dirty="0" smtClean="0"/>
              <a:t>мужского </a:t>
            </a:r>
            <a:r>
              <a:rPr lang="ru-RU" dirty="0"/>
              <a:t>рода): </a:t>
            </a:r>
            <a:r>
              <a:rPr lang="ru-RU" i="1" dirty="0"/>
              <a:t>Никто, даже лучшие ученики, не получил высшего балла. </a:t>
            </a: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r>
              <a:rPr lang="ru-RU" dirty="0" smtClean="0"/>
              <a:t>При </a:t>
            </a:r>
            <a:r>
              <a:rPr lang="ru-RU" dirty="0"/>
              <a:t>подлежащем типа </a:t>
            </a:r>
            <a:r>
              <a:rPr lang="ru-RU" dirty="0">
                <a:solidFill>
                  <a:srgbClr val="92D050"/>
                </a:solidFill>
              </a:rPr>
              <a:t>брат с сестрой </a:t>
            </a:r>
            <a:r>
              <a:rPr lang="ru-RU" dirty="0"/>
              <a:t>сказуемое может иметь форму как ед., так и </a:t>
            </a:r>
            <a:r>
              <a:rPr lang="ru-RU" dirty="0" err="1" smtClean="0"/>
              <a:t>мн.ч</a:t>
            </a:r>
            <a:r>
              <a:rPr lang="ru-RU" dirty="0"/>
              <a:t>. в зависимости от значения: </a:t>
            </a:r>
            <a:r>
              <a:rPr lang="ru-RU" i="1" dirty="0"/>
              <a:t>Пришли бабушка с дедушкой. – Мальчик с </a:t>
            </a:r>
            <a:r>
              <a:rPr lang="ru-RU" i="1" dirty="0" smtClean="0"/>
              <a:t>мамой </a:t>
            </a:r>
            <a:r>
              <a:rPr lang="ru-RU" i="1" dirty="0"/>
              <a:t>приехал. </a:t>
            </a:r>
          </a:p>
          <a:p>
            <a:r>
              <a:rPr lang="ru-RU" dirty="0"/>
              <a:t> Если при этом присутствуют еще и слова </a:t>
            </a:r>
            <a:r>
              <a:rPr lang="ru-RU" b="1" dirty="0">
                <a:solidFill>
                  <a:srgbClr val="FF0000"/>
                </a:solidFill>
              </a:rPr>
              <a:t>вместе, совместно</a:t>
            </a:r>
            <a:r>
              <a:rPr lang="ru-RU" dirty="0"/>
              <a:t>, то употребляется форма </a:t>
            </a:r>
            <a:r>
              <a:rPr lang="ru-RU" dirty="0" err="1" smtClean="0"/>
              <a:t>ед.ч</a:t>
            </a:r>
            <a:r>
              <a:rPr lang="ru-RU" dirty="0"/>
              <a:t>.: </a:t>
            </a:r>
            <a:r>
              <a:rPr lang="ru-RU" i="1" dirty="0"/>
              <a:t>Эту работу выполнял ученик совместно с родителями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51894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подлежащих – </a:t>
            </a:r>
            <a:r>
              <a:rPr lang="ru-RU" b="1" dirty="0">
                <a:solidFill>
                  <a:srgbClr val="00B050"/>
                </a:solidFill>
              </a:rPr>
              <a:t>несклоняемых аббревиатурах </a:t>
            </a:r>
            <a:r>
              <a:rPr lang="ru-RU" dirty="0"/>
              <a:t>иноязычного происхождения </a:t>
            </a:r>
            <a:r>
              <a:rPr lang="ru-RU" dirty="0" smtClean="0"/>
              <a:t>сказуемое </a:t>
            </a:r>
            <a:r>
              <a:rPr lang="ru-RU" dirty="0"/>
              <a:t>может иметь форму </a:t>
            </a:r>
            <a:r>
              <a:rPr lang="ru-RU" b="1" dirty="0" err="1">
                <a:solidFill>
                  <a:srgbClr val="FF0000"/>
                </a:solidFill>
              </a:rPr>
              <a:t>ср.р</a:t>
            </a:r>
            <a:r>
              <a:rPr lang="ru-RU" dirty="0"/>
              <a:t>.: </a:t>
            </a:r>
            <a:r>
              <a:rPr lang="ru-RU" i="1" dirty="0"/>
              <a:t>НАТО решило </a:t>
            </a:r>
            <a:r>
              <a:rPr lang="ru-RU" dirty="0"/>
              <a:t>(хотя НАТО – блок) </a:t>
            </a:r>
            <a:r>
              <a:rPr lang="ru-RU" i="1" dirty="0"/>
              <a:t>объявить </a:t>
            </a:r>
            <a:r>
              <a:rPr lang="ru-RU" i="1" dirty="0" smtClean="0"/>
              <a:t>встречу </a:t>
            </a:r>
            <a:r>
              <a:rPr lang="ru-RU" i="1" dirty="0"/>
              <a:t>стран, входящих в его состав</a:t>
            </a:r>
            <a:r>
              <a:rPr lang="ru-RU" dirty="0"/>
              <a:t>. </a:t>
            </a:r>
          </a:p>
          <a:p>
            <a:r>
              <a:rPr lang="ru-RU" dirty="0"/>
              <a:t> Несклоняемые </a:t>
            </a:r>
            <a:r>
              <a:rPr lang="ru-RU" b="1" dirty="0">
                <a:solidFill>
                  <a:srgbClr val="00B050"/>
                </a:solidFill>
              </a:rPr>
              <a:t>русские аббревиатуры </a:t>
            </a:r>
            <a:r>
              <a:rPr lang="ru-RU" dirty="0"/>
              <a:t>согласуются по форме главного слова: </a:t>
            </a:r>
            <a:r>
              <a:rPr lang="ru-RU" i="1" dirty="0"/>
              <a:t>ФСБ </a:t>
            </a:r>
            <a:r>
              <a:rPr lang="ru-RU" i="1" dirty="0" smtClean="0"/>
              <a:t>сделала </a:t>
            </a:r>
            <a:r>
              <a:rPr lang="ru-RU" i="1" dirty="0"/>
              <a:t>заявление </a:t>
            </a:r>
            <a:r>
              <a:rPr lang="ru-RU" dirty="0"/>
              <a:t>(главное слово – служба). </a:t>
            </a:r>
          </a:p>
          <a:p>
            <a:r>
              <a:rPr lang="ru-RU" dirty="0" smtClean="0"/>
              <a:t>Если </a:t>
            </a:r>
            <a:r>
              <a:rPr lang="ru-RU" dirty="0"/>
              <a:t>между подлежащими стоят </a:t>
            </a:r>
            <a:r>
              <a:rPr lang="ru-RU" b="1" dirty="0">
                <a:solidFill>
                  <a:srgbClr val="00B050"/>
                </a:solidFill>
              </a:rPr>
              <a:t>разделительные или противительные союзы</a:t>
            </a:r>
            <a:r>
              <a:rPr lang="ru-RU" dirty="0"/>
              <a:t>, то </a:t>
            </a:r>
            <a:r>
              <a:rPr lang="ru-RU" dirty="0" smtClean="0"/>
              <a:t>сказуемое </a:t>
            </a:r>
            <a:r>
              <a:rPr lang="ru-RU" dirty="0"/>
              <a:t>ставится в </a:t>
            </a:r>
            <a:r>
              <a:rPr lang="ru-RU" dirty="0" err="1"/>
              <a:t>ед.ч</a:t>
            </a:r>
            <a:r>
              <a:rPr lang="ru-RU" dirty="0"/>
              <a:t>.: </a:t>
            </a:r>
            <a:r>
              <a:rPr lang="ru-RU" i="1" dirty="0"/>
              <a:t>Не ты, </a:t>
            </a:r>
            <a:r>
              <a:rPr lang="ru-RU" b="1" i="1" dirty="0">
                <a:solidFill>
                  <a:srgbClr val="00B050"/>
                </a:solidFill>
              </a:rPr>
              <a:t>но </a:t>
            </a:r>
            <a:r>
              <a:rPr lang="ru-RU" i="1" dirty="0"/>
              <a:t>сестра моя виновата; Восторг </a:t>
            </a:r>
            <a:r>
              <a:rPr lang="ru-RU" b="1" i="1" dirty="0">
                <a:solidFill>
                  <a:srgbClr val="00B050"/>
                </a:solidFill>
              </a:rPr>
              <a:t>или</a:t>
            </a:r>
            <a:r>
              <a:rPr lang="ru-RU" i="1" dirty="0"/>
              <a:t> ужас </a:t>
            </a:r>
            <a:r>
              <a:rPr lang="ru-RU" i="1" dirty="0" smtClean="0"/>
              <a:t>кажется </a:t>
            </a:r>
            <a:r>
              <a:rPr lang="ru-RU" i="1" dirty="0"/>
              <a:t>вполне естественным в эти минуты.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4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        4. </a:t>
            </a:r>
            <a:r>
              <a:rPr lang="ru-RU" sz="2400" dirty="0" smtClean="0"/>
              <a:t>Согласование </a:t>
            </a:r>
            <a:r>
              <a:rPr lang="ru-RU" sz="2400" dirty="0"/>
              <a:t>определений и приложений </a:t>
            </a:r>
            <a:r>
              <a:rPr lang="ru-RU" sz="2400" dirty="0" smtClean="0"/>
              <a:t>с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однородными</a:t>
            </a:r>
            <a:r>
              <a:rPr lang="ru-RU" sz="2400" dirty="0"/>
              <a:t> </a:t>
            </a:r>
            <a:r>
              <a:rPr lang="ru-RU" sz="2400" dirty="0" smtClean="0"/>
              <a:t>членами</a:t>
            </a:r>
            <a:r>
              <a:rPr lang="ru-RU" sz="2400" dirty="0"/>
              <a:t>, </a:t>
            </a:r>
            <a:r>
              <a:rPr lang="ru-RU" sz="2400" dirty="0" smtClean="0"/>
              <a:t>выраженными 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                       существительными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Определение</a:t>
            </a:r>
            <a:r>
              <a:rPr lang="ru-RU" dirty="0"/>
              <a:t> может быть выражено формой </a:t>
            </a:r>
            <a:r>
              <a:rPr lang="ru-RU" b="1" dirty="0" err="1">
                <a:solidFill>
                  <a:srgbClr val="FF0000"/>
                </a:solidFill>
              </a:rPr>
              <a:t>ед.ч</a:t>
            </a:r>
            <a:r>
              <a:rPr lang="ru-RU" b="1" dirty="0">
                <a:solidFill>
                  <a:srgbClr val="FF0000"/>
                </a:solidFill>
              </a:rPr>
              <a:t>., </a:t>
            </a:r>
            <a:r>
              <a:rPr lang="ru-RU" dirty="0"/>
              <a:t>если по смыслу понятно, что </a:t>
            </a:r>
            <a:r>
              <a:rPr lang="ru-RU" dirty="0" smtClean="0"/>
              <a:t>оно </a:t>
            </a:r>
            <a:r>
              <a:rPr lang="ru-RU" dirty="0"/>
              <a:t>относится к обоим существительным: </a:t>
            </a:r>
            <a:r>
              <a:rPr lang="ru-RU" i="1" dirty="0"/>
              <a:t>морской прилив и отлив</a:t>
            </a:r>
            <a:r>
              <a:rPr lang="ru-RU" dirty="0"/>
              <a:t>; или между </a:t>
            </a:r>
            <a:r>
              <a:rPr lang="ru-RU" dirty="0" smtClean="0"/>
              <a:t>определяемыми </a:t>
            </a:r>
            <a:r>
              <a:rPr lang="ru-RU" dirty="0"/>
              <a:t>существительными стоит разделительный союз: </a:t>
            </a:r>
            <a:r>
              <a:rPr lang="ru-RU" i="1" dirty="0"/>
              <a:t>надеть модную </a:t>
            </a:r>
            <a:r>
              <a:rPr lang="ru-RU" i="1" dirty="0" smtClean="0"/>
              <a:t>юбку </a:t>
            </a:r>
            <a:r>
              <a:rPr lang="ru-RU" i="1" dirty="0"/>
              <a:t>или брюки</a:t>
            </a:r>
            <a:r>
              <a:rPr lang="ru-RU" dirty="0"/>
              <a:t>;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Определение</a:t>
            </a:r>
            <a:r>
              <a:rPr lang="ru-RU" dirty="0" smtClean="0"/>
              <a:t> </a:t>
            </a:r>
            <a:r>
              <a:rPr lang="ru-RU" dirty="0"/>
              <a:t>может быть выражено формой </a:t>
            </a:r>
            <a:r>
              <a:rPr lang="ru-RU" b="1" dirty="0" err="1">
                <a:solidFill>
                  <a:srgbClr val="FF0000"/>
                </a:solidFill>
              </a:rPr>
              <a:t>мн.ч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dirty="0"/>
              <a:t>для уточнения значения при </a:t>
            </a:r>
            <a:r>
              <a:rPr lang="ru-RU" dirty="0" smtClean="0"/>
              <a:t>однородных </a:t>
            </a:r>
            <a:r>
              <a:rPr lang="ru-RU" dirty="0"/>
              <a:t>существительных: </a:t>
            </a:r>
            <a:r>
              <a:rPr lang="ru-RU" i="1" dirty="0"/>
              <a:t>купить модные пальто и шляпу. </a:t>
            </a:r>
            <a:endParaRPr lang="ru-RU" i="1" dirty="0" smtClean="0"/>
          </a:p>
          <a:p>
            <a:r>
              <a:rPr lang="ru-RU" b="1" dirty="0">
                <a:solidFill>
                  <a:srgbClr val="00B050"/>
                </a:solidFill>
              </a:rPr>
              <a:t>Определение</a:t>
            </a:r>
            <a:r>
              <a:rPr lang="ru-RU" dirty="0"/>
              <a:t> может быть выражено формой </a:t>
            </a:r>
            <a:r>
              <a:rPr lang="ru-RU" b="1" dirty="0" err="1">
                <a:solidFill>
                  <a:srgbClr val="FF0000"/>
                </a:solidFill>
              </a:rPr>
              <a:t>ед.ч</a:t>
            </a:r>
            <a:r>
              <a:rPr lang="ru-RU" b="1" dirty="0">
                <a:solidFill>
                  <a:srgbClr val="FF0000"/>
                </a:solidFill>
              </a:rPr>
              <a:t>., </a:t>
            </a:r>
            <a:r>
              <a:rPr lang="ru-RU" dirty="0"/>
              <a:t>если оно следует за </a:t>
            </a:r>
            <a:r>
              <a:rPr lang="ru-RU" dirty="0" smtClean="0"/>
              <a:t>существительным</a:t>
            </a:r>
            <a:r>
              <a:rPr lang="ru-RU" dirty="0"/>
              <a:t>: </a:t>
            </a:r>
            <a:r>
              <a:rPr lang="ru-RU" i="1" dirty="0"/>
              <a:t>Готовим каталог или журнал, рассказывающий о </a:t>
            </a:r>
            <a:r>
              <a:rPr lang="ru-RU" i="1" dirty="0" smtClean="0"/>
              <a:t>творчестве </a:t>
            </a:r>
            <a:r>
              <a:rPr lang="ru-RU" i="1" dirty="0"/>
              <a:t>писателя. </a:t>
            </a:r>
          </a:p>
        </p:txBody>
      </p:sp>
    </p:spTree>
    <p:extLst>
      <p:ext uri="{BB962C8B-B14F-4D97-AF65-F5344CB8AC3E}">
        <p14:creationId xmlns:p14="http://schemas.microsoft.com/office/powerpoint/2010/main" val="15746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5. Приложения – географические названия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72817"/>
            <a:ext cx="8229600" cy="4464496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/>
              <a:t> Географические названия, выступающие в роли приложений при имени нарицательном </a:t>
            </a:r>
            <a:r>
              <a:rPr lang="ru-RU" sz="3400" dirty="0" smtClean="0"/>
              <a:t>(</a:t>
            </a:r>
            <a:r>
              <a:rPr lang="ru-RU" sz="3400" dirty="0"/>
              <a:t>родовом названии), согласуются или не согласуются с определяемыми словами. </a:t>
            </a:r>
          </a:p>
          <a:p>
            <a:r>
              <a:rPr lang="ru-RU" sz="3400" dirty="0" smtClean="0"/>
              <a:t> </a:t>
            </a:r>
            <a:r>
              <a:rPr lang="ru-RU" sz="3400" b="1" dirty="0">
                <a:solidFill>
                  <a:srgbClr val="00B050"/>
                </a:solidFill>
              </a:rPr>
              <a:t>Согласуются</a:t>
            </a:r>
            <a:r>
              <a:rPr lang="ru-RU" sz="3400" dirty="0"/>
              <a:t> склоняемые названия городов и рек:</a:t>
            </a:r>
            <a:r>
              <a:rPr lang="ru-RU" sz="3400" i="1" dirty="0"/>
              <a:t> в городе Туле, за Москвой-рекой, </a:t>
            </a:r>
            <a:r>
              <a:rPr lang="ru-RU" sz="3400" i="1" dirty="0" smtClean="0"/>
              <a:t>на </a:t>
            </a:r>
            <a:r>
              <a:rPr lang="ru-RU" sz="3400" i="1" dirty="0"/>
              <a:t>реке Волге.</a:t>
            </a:r>
            <a:r>
              <a:rPr lang="ru-RU" sz="3400" dirty="0"/>
              <a:t> </a:t>
            </a:r>
          </a:p>
          <a:p>
            <a:r>
              <a:rPr lang="ru-RU" sz="3400" dirty="0" smtClean="0">
                <a:solidFill>
                  <a:srgbClr val="C00000"/>
                </a:solidFill>
              </a:rPr>
              <a:t>В </a:t>
            </a:r>
            <a:r>
              <a:rPr lang="ru-RU" sz="3400" dirty="0">
                <a:solidFill>
                  <a:srgbClr val="C00000"/>
                </a:solidFill>
              </a:rPr>
              <a:t>специальной литературе </a:t>
            </a:r>
            <a:r>
              <a:rPr lang="ru-RU" sz="3400" dirty="0"/>
              <a:t>они могут выступать в начальной форме: </a:t>
            </a:r>
            <a:r>
              <a:rPr lang="ru-RU" sz="3400" i="1" dirty="0"/>
              <a:t>в городе </a:t>
            </a:r>
            <a:r>
              <a:rPr lang="ru-RU" sz="3400" i="1" dirty="0" smtClean="0"/>
              <a:t>Москва</a:t>
            </a:r>
            <a:r>
              <a:rPr lang="ru-RU" sz="3400" i="1" dirty="0"/>
              <a:t>, за городом Великие Луки, за рекой Волга. </a:t>
            </a:r>
          </a:p>
          <a:p>
            <a:r>
              <a:rPr lang="ru-RU" sz="3400" dirty="0" smtClean="0"/>
              <a:t>Обычно </a:t>
            </a:r>
            <a:r>
              <a:rPr lang="ru-RU" sz="3400" dirty="0"/>
              <a:t>согласуются названия сел и деревень: </a:t>
            </a:r>
            <a:r>
              <a:rPr lang="ru-RU" sz="3400" i="1" dirty="0"/>
              <a:t>жить в селе </a:t>
            </a:r>
            <a:r>
              <a:rPr lang="ru-RU" sz="3400" i="1" dirty="0" err="1"/>
              <a:t>Горюхине</a:t>
            </a:r>
            <a:r>
              <a:rPr lang="ru-RU" sz="3400" i="1" dirty="0"/>
              <a:t>, за хутором </a:t>
            </a:r>
            <a:r>
              <a:rPr lang="ru-RU" sz="3400" i="1" dirty="0" err="1" smtClean="0"/>
              <a:t>Гремячим</a:t>
            </a:r>
            <a:r>
              <a:rPr lang="ru-RU" sz="3400" i="1" dirty="0"/>
              <a:t>, в деревне Сосновке. </a:t>
            </a:r>
          </a:p>
          <a:p>
            <a:r>
              <a:rPr lang="ru-RU" sz="3400" b="1" dirty="0" smtClean="0">
                <a:solidFill>
                  <a:srgbClr val="00B050"/>
                </a:solidFill>
              </a:rPr>
              <a:t>Не согласуются </a:t>
            </a:r>
            <a:r>
              <a:rPr lang="ru-RU" sz="3400" dirty="0" smtClean="0"/>
              <a:t>остальные </a:t>
            </a:r>
            <a:r>
              <a:rPr lang="ru-RU" sz="3400" dirty="0"/>
              <a:t>названия (озер, островов, гор, заливов, каналов, астрономические </a:t>
            </a:r>
            <a:r>
              <a:rPr lang="ru-RU" sz="3400" dirty="0" smtClean="0"/>
              <a:t>названия</a:t>
            </a:r>
            <a:r>
              <a:rPr lang="ru-RU" sz="3400" dirty="0"/>
              <a:t>) </a:t>
            </a:r>
            <a:r>
              <a:rPr lang="ru-RU" sz="3400" dirty="0" smtClean="0"/>
              <a:t>: </a:t>
            </a:r>
            <a:r>
              <a:rPr lang="ru-RU" sz="3400" i="1" dirty="0"/>
              <a:t>за островом Новая Земля, у полуострова Таймыр, на </a:t>
            </a:r>
            <a:r>
              <a:rPr lang="ru-RU" sz="3400" i="1" dirty="0" smtClean="0"/>
              <a:t> планете </a:t>
            </a:r>
            <a:r>
              <a:rPr lang="ru-RU" sz="3400" i="1" dirty="0"/>
              <a:t>Меркурий.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6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Укажите предложение с грамматической ошибкой (с нарушением синтаксической нормы).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5184576"/>
          </a:xfrm>
        </p:spPr>
        <p:txBody>
          <a:bodyPr>
            <a:noAutofit/>
          </a:bodyPr>
          <a:lstStyle/>
          <a:p>
            <a:r>
              <a:rPr lang="ru-RU" sz="2000" dirty="0" smtClean="0"/>
              <a:t>1. По </a:t>
            </a:r>
            <a:r>
              <a:rPr lang="ru-RU" sz="2000" dirty="0"/>
              <a:t>приезду в Петербург наша съёмочная группа сразу приступила к работе над фильмом о восстании декабристов.</a:t>
            </a:r>
          </a:p>
          <a:p>
            <a:r>
              <a:rPr lang="ru-RU" sz="2000" dirty="0" smtClean="0"/>
              <a:t>2. На </a:t>
            </a:r>
            <a:r>
              <a:rPr lang="ru-RU" sz="2000" dirty="0"/>
              <a:t>рубеже веков Россия находилась в преддверии великих потрясений, и об ожидании перемен одними из первых заговорили герои Чехова.</a:t>
            </a:r>
          </a:p>
          <a:p>
            <a:r>
              <a:rPr lang="ru-RU" sz="2000" dirty="0" smtClean="0"/>
              <a:t>3. В </a:t>
            </a:r>
            <a:r>
              <a:rPr lang="ru-RU" sz="2000" dirty="0"/>
              <a:t>статье «О назначении поэта» А. Блок писал, что «нельзя сопротивляться гармонии, внесённой в мир поэтом».</a:t>
            </a:r>
          </a:p>
          <a:p>
            <a:r>
              <a:rPr lang="ru-RU" sz="2000" dirty="0" smtClean="0"/>
              <a:t>4. В </a:t>
            </a:r>
            <a:r>
              <a:rPr lang="ru-RU" sz="2000" dirty="0"/>
              <a:t>договоре князя Игоря с византийцами упомянут особый посол княгини Ольги, занимающий третье место в списке лиц, участвовавших в переговорах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000" b="1" dirty="0"/>
              <a:t>Ответ: </a:t>
            </a:r>
            <a:r>
              <a:rPr lang="ru-RU" sz="2800" b="1" dirty="0" smtClean="0">
                <a:solidFill>
                  <a:srgbClr val="C00000"/>
                </a:solidFill>
              </a:rPr>
              <a:t>1 </a:t>
            </a:r>
            <a:r>
              <a:rPr lang="ru-RU" sz="2000" i="1" dirty="0" smtClean="0"/>
              <a:t>(</a:t>
            </a:r>
            <a:r>
              <a:rPr lang="ru-RU" sz="2000" i="1" dirty="0"/>
              <a:t>предлог по означает после и должен употребляться с существительным в предложном, а не в дательном падеже, т.е. правильно по приезде, по окончании школы и т.п</a:t>
            </a:r>
            <a:r>
              <a:rPr lang="ru-RU" sz="2000" i="1" dirty="0" smtClean="0"/>
              <a:t>.)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90847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Укажите предложение с грамматической ошибкой (с нарушением синтаксической нормы).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68952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Самым </a:t>
            </a:r>
            <a:r>
              <a:rPr lang="ru-RU" dirty="0"/>
              <a:t>«кровожадным хищником» считается автомобиль, превзошедший по количеству человеческих жертв всех тигров, акул и гадюк вместе взятых.</a:t>
            </a:r>
          </a:p>
          <a:p>
            <a:r>
              <a:rPr lang="ru-RU" dirty="0" smtClean="0"/>
              <a:t>2. Овладев </a:t>
            </a:r>
            <a:r>
              <a:rPr lang="ru-RU" dirty="0"/>
              <a:t>эллинским миром, римляне не стали подавлять его культуру, а во многом восприняли её.</a:t>
            </a:r>
          </a:p>
          <a:p>
            <a:r>
              <a:rPr lang="ru-RU" dirty="0" smtClean="0"/>
              <a:t>3. Старые </a:t>
            </a:r>
            <a:r>
              <a:rPr lang="ru-RU" dirty="0"/>
              <a:t>северные города России расположились среди лесов на берегах судоходных рек, нередко у места впадения их в озеро или море.</a:t>
            </a:r>
          </a:p>
          <a:p>
            <a:r>
              <a:rPr lang="ru-RU" dirty="0" smtClean="0"/>
              <a:t>4. Набоков </a:t>
            </a:r>
            <a:r>
              <a:rPr lang="ru-RU" dirty="0"/>
              <a:t>писал о «Шинели», что «подайте мне читателя с творческим воображением — это повесть для него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sz="2600" b="1" dirty="0"/>
              <a:t>Ответ: </a:t>
            </a:r>
            <a:r>
              <a:rPr lang="ru-RU" sz="3600" b="1" dirty="0">
                <a:solidFill>
                  <a:srgbClr val="C00000"/>
                </a:solidFill>
              </a:rPr>
              <a:t>4</a:t>
            </a:r>
            <a:r>
              <a:rPr lang="ru-RU" sz="2600" dirty="0"/>
              <a:t> </a:t>
            </a:r>
            <a:r>
              <a:rPr lang="ru-RU" sz="2600" i="1" dirty="0"/>
              <a:t>(неправильно употреблено местоимение первого лица мне в цитате, оформленной не как прямая речь, а как продолжение предложения. Правильные варианты: Набоков писал о «Шинели»: «Подайте мне читателя…» или Набоков писал, что нужен читатель « с творческим воображением – это повесть для него</a:t>
            </a:r>
            <a:r>
              <a:rPr lang="ru-RU" sz="2600" i="1" dirty="0" smtClean="0"/>
              <a:t>»)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59178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/>
              <a:t>Укажите предложение с грамматической ошибкой (с нарушением синтаксической нормы).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556793"/>
            <a:ext cx="8373616" cy="48965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В </a:t>
            </a:r>
            <a:r>
              <a:rPr lang="ru-RU" dirty="0"/>
              <a:t>«Медном всаднике» сформировался особый образ столицы государства, создавший устойчивую традицию в последующей литературе.</a:t>
            </a:r>
          </a:p>
          <a:p>
            <a:r>
              <a:rPr lang="ru-RU" dirty="0" smtClean="0"/>
              <a:t>2. Грядущее </a:t>
            </a:r>
            <a:r>
              <a:rPr lang="ru-RU" dirty="0"/>
              <a:t>потепление представляет угрозу для человечества не непосредственно, а благодаря некоторого побочного эффекта.</a:t>
            </a:r>
          </a:p>
          <a:p>
            <a:r>
              <a:rPr lang="ru-RU" dirty="0" smtClean="0"/>
              <a:t>3. К </a:t>
            </a:r>
            <a:r>
              <a:rPr lang="ru-RU" dirty="0"/>
              <a:t>югу от Эвереста находится одно из самых страшных, по общему убеждению, мест на Земле, — высочайший перевал Южное седло.</a:t>
            </a:r>
          </a:p>
          <a:p>
            <a:r>
              <a:rPr lang="ru-RU" dirty="0" smtClean="0"/>
              <a:t>4. Выдающимся </a:t>
            </a:r>
            <a:r>
              <a:rPr lang="ru-RU" dirty="0"/>
              <a:t>достижением эпохи правления Ярослава Мудрого было составление свода письменных законов, получивших название «Русская Правда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sz="2600" b="1" dirty="0"/>
              <a:t>Ответ: </a:t>
            </a:r>
            <a:r>
              <a:rPr lang="ru-RU" sz="3300" b="1" dirty="0">
                <a:solidFill>
                  <a:srgbClr val="C00000"/>
                </a:solidFill>
              </a:rPr>
              <a:t>2 </a:t>
            </a:r>
            <a:r>
              <a:rPr lang="ru-RU" sz="2600" i="1" dirty="0"/>
              <a:t>(С предлогом благодаря </a:t>
            </a:r>
            <a:r>
              <a:rPr lang="ru-RU" sz="2600" i="1" dirty="0" smtClean="0"/>
              <a:t>должен употребляться </a:t>
            </a:r>
            <a:r>
              <a:rPr lang="ru-RU" sz="2600" i="1" dirty="0"/>
              <a:t>дательный падеж, а не родительный; правильно благодаря побочному эффекту</a:t>
            </a:r>
            <a:r>
              <a:rPr lang="ru-RU" sz="2600" i="1" dirty="0" smtClean="0"/>
              <a:t>.)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209162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Однородные члены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Не употребляются </a:t>
            </a:r>
            <a:r>
              <a:rPr lang="ru-RU" sz="2400" dirty="0" smtClean="0"/>
              <a:t>в качестве однородных членов полные и краткие формы имени прилагательного: </a:t>
            </a:r>
            <a:r>
              <a:rPr lang="ru-RU" sz="2400" i="1" dirty="0" smtClean="0"/>
              <a:t>друг давний и весьма хорош. </a:t>
            </a:r>
          </a:p>
          <a:p>
            <a:r>
              <a:rPr lang="ru-RU" sz="2400" dirty="0" smtClean="0"/>
              <a:t>При двух или нескольких однородных членах </a:t>
            </a:r>
            <a:r>
              <a:rPr lang="ru-RU" sz="2400" b="1" dirty="0" smtClean="0">
                <a:solidFill>
                  <a:srgbClr val="00B050"/>
                </a:solidFill>
              </a:rPr>
              <a:t>неправильными</a:t>
            </a:r>
            <a:r>
              <a:rPr lang="ru-RU" sz="2400" dirty="0" smtClean="0"/>
              <a:t> являются предложения, в которых общее дополнение имеется при словах, требующих разного управления: </a:t>
            </a:r>
            <a:r>
              <a:rPr lang="ru-RU" sz="2400" i="1" dirty="0" smtClean="0"/>
              <a:t>любить и увлекаться спортом, помнить и верить в победу (</a:t>
            </a:r>
            <a:r>
              <a:rPr lang="ru-RU" sz="2400" b="1" dirty="0"/>
              <a:t>С</a:t>
            </a:r>
            <a:r>
              <a:rPr lang="ru-RU" sz="2400" b="1" dirty="0" smtClean="0"/>
              <a:t>р. </a:t>
            </a:r>
            <a:r>
              <a:rPr lang="ru-RU" sz="2400" i="1" dirty="0" smtClean="0"/>
              <a:t>любить спорт и увлекаться спортом, помнить победу и верить в победу).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Нельзя</a:t>
            </a:r>
            <a:r>
              <a:rPr lang="ru-RU" sz="2600" dirty="0" smtClean="0"/>
              <a:t> в ряд однородных членов включать родовые понятия: </a:t>
            </a:r>
            <a:r>
              <a:rPr lang="ru-RU" sz="2600" i="1" dirty="0" smtClean="0"/>
              <a:t>Мы купили </a:t>
            </a:r>
            <a:r>
              <a:rPr lang="ru-RU" sz="2600" b="1" i="1" dirty="0" smtClean="0"/>
              <a:t>стулья</a:t>
            </a:r>
            <a:r>
              <a:rPr lang="ru-RU" sz="2600" i="1" dirty="0" smtClean="0"/>
              <a:t>, книжный </a:t>
            </a:r>
            <a:r>
              <a:rPr lang="ru-RU" sz="2600" b="1" i="1" dirty="0" smtClean="0"/>
              <a:t>шкаф</a:t>
            </a:r>
            <a:r>
              <a:rPr lang="ru-RU" sz="2600" i="1" dirty="0" smtClean="0"/>
              <a:t>, стильную </a:t>
            </a:r>
            <a:r>
              <a:rPr lang="ru-RU" sz="2600" b="1" i="1" dirty="0" smtClean="0"/>
              <a:t>мебель</a:t>
            </a:r>
            <a:r>
              <a:rPr lang="ru-RU" sz="2600" i="1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5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496944" cy="504056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Нельзя</a:t>
            </a:r>
            <a:r>
              <a:rPr lang="ru-RU" sz="2400" dirty="0" smtClean="0"/>
              <a:t> соединить в качестве однородных членов далекие по смыслу понятия: </a:t>
            </a:r>
            <a:r>
              <a:rPr lang="ru-RU" sz="2400" i="1" dirty="0" smtClean="0"/>
              <a:t>изучать </a:t>
            </a:r>
            <a:r>
              <a:rPr lang="ru-RU" sz="2400" b="1" i="1" dirty="0" smtClean="0"/>
              <a:t>музыку и болезни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Нельзя</a:t>
            </a:r>
            <a:r>
              <a:rPr lang="ru-RU" sz="2400" dirty="0" smtClean="0"/>
              <a:t> опускать разные предлоги: </a:t>
            </a:r>
            <a:r>
              <a:rPr lang="ru-RU" sz="2400" i="1" dirty="0" smtClean="0"/>
              <a:t>на заводах,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лабораториях и школах. </a:t>
            </a:r>
            <a:r>
              <a:rPr lang="ru-RU" sz="2400" b="1" dirty="0" smtClean="0"/>
              <a:t>(Ср. </a:t>
            </a:r>
            <a:r>
              <a:rPr lang="ru-RU" sz="2400" b="1" i="1" dirty="0" smtClean="0">
                <a:solidFill>
                  <a:srgbClr val="FF0000"/>
                </a:solidFill>
              </a:rPr>
              <a:t>на</a:t>
            </a:r>
            <a:r>
              <a:rPr lang="ru-RU" sz="2400" i="1" dirty="0" smtClean="0"/>
              <a:t> заводах, </a:t>
            </a:r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i="1" dirty="0" smtClean="0"/>
              <a:t> </a:t>
            </a:r>
            <a:r>
              <a:rPr lang="ru-RU" sz="2400" i="1" dirty="0" smtClean="0"/>
              <a:t>  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</a:t>
            </a:r>
            <a:r>
              <a:rPr lang="ru-RU" sz="2400" i="1" dirty="0" smtClean="0"/>
              <a:t> лабораториях и </a:t>
            </a:r>
            <a:r>
              <a:rPr lang="ru-RU" sz="2400" i="1" dirty="0" smtClean="0"/>
              <a:t>школах).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Не сочетаются </a:t>
            </a:r>
            <a:r>
              <a:rPr lang="ru-RU" sz="2400" dirty="0" smtClean="0"/>
              <a:t>как однородные члены имя существительное и инфинитив: </a:t>
            </a:r>
            <a:r>
              <a:rPr lang="ru-RU" sz="2400" i="1" dirty="0" smtClean="0"/>
              <a:t>Люблю </a:t>
            </a:r>
            <a:r>
              <a:rPr lang="ru-RU" sz="2400" b="1" i="1" dirty="0" smtClean="0">
                <a:solidFill>
                  <a:srgbClr val="92D050"/>
                </a:solidFill>
              </a:rPr>
              <a:t>музыку и кататься </a:t>
            </a:r>
            <a:r>
              <a:rPr lang="ru-RU" sz="2400" i="1" dirty="0" smtClean="0"/>
              <a:t>на коньках. </a:t>
            </a:r>
          </a:p>
          <a:p>
            <a:r>
              <a:rPr lang="ru-RU" sz="2600" b="1" dirty="0" smtClean="0">
                <a:solidFill>
                  <a:srgbClr val="00B050"/>
                </a:solidFill>
              </a:rPr>
              <a:t>Нельзя </a:t>
            </a:r>
            <a:r>
              <a:rPr lang="ru-RU" sz="2600" dirty="0" smtClean="0"/>
              <a:t>сочетать неправильные пары сопоставительных союзов: </a:t>
            </a:r>
            <a:r>
              <a:rPr lang="ru-RU" sz="2600" i="1" dirty="0" smtClean="0"/>
              <a:t>не только – а так же; как – а также. </a:t>
            </a:r>
          </a:p>
        </p:txBody>
      </p:sp>
    </p:spTree>
    <p:extLst>
      <p:ext uri="{BB962C8B-B14F-4D97-AF65-F5344CB8AC3E}">
        <p14:creationId xmlns:p14="http://schemas.microsoft.com/office/powerpoint/2010/main" val="5047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Однородные члены </a:t>
            </a:r>
            <a:r>
              <a:rPr lang="ru-RU" sz="2800" dirty="0"/>
              <a:t>должны быть </a:t>
            </a:r>
            <a:r>
              <a:rPr lang="ru-RU" sz="2800" dirty="0">
                <a:solidFill>
                  <a:srgbClr val="FF0000"/>
                </a:solidFill>
              </a:rPr>
              <a:t>согласованы</a:t>
            </a:r>
            <a:r>
              <a:rPr lang="ru-RU" sz="2800" dirty="0"/>
              <a:t> в падеже с </a:t>
            </a:r>
            <a:r>
              <a:rPr lang="ru-RU" sz="2800" b="1" dirty="0">
                <a:solidFill>
                  <a:srgbClr val="00B050"/>
                </a:solidFill>
              </a:rPr>
              <a:t>обобщающим словом</a:t>
            </a:r>
            <a:r>
              <a:rPr lang="ru-RU" sz="2800" dirty="0"/>
              <a:t>: </a:t>
            </a:r>
            <a:r>
              <a:rPr lang="ru-RU" sz="2800" i="1" dirty="0"/>
              <a:t>Помню всех близких людей: маму, бабушку, сестру. </a:t>
            </a:r>
          </a:p>
          <a:p>
            <a:r>
              <a:rPr lang="ru-RU" sz="2800" b="1" dirty="0">
                <a:solidFill>
                  <a:srgbClr val="00B050"/>
                </a:solidFill>
              </a:rPr>
              <a:t>Не могут </a:t>
            </a:r>
            <a:r>
              <a:rPr lang="ru-RU" sz="2800" dirty="0"/>
              <a:t>выступать в качестве однородных причастный или деепричастный оборот и придаточное предложение: </a:t>
            </a:r>
            <a:r>
              <a:rPr lang="ru-RU" sz="2800" i="1" dirty="0"/>
              <a:t>Подошел англичанин, хорошо говоривший по-русски и который и приехал сегодня.(</a:t>
            </a:r>
            <a:r>
              <a:rPr lang="ru-RU" sz="2800" b="1" dirty="0"/>
              <a:t>Ср. </a:t>
            </a:r>
            <a:r>
              <a:rPr lang="ru-RU" sz="2800" i="1" dirty="0"/>
              <a:t>Подошел англичанин, хорошо говоривший по-русски, который и приехал сегодня).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3518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Употребление причастных оборотов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Неправильны формы причастий с частицей бы: </a:t>
            </a:r>
            <a:r>
              <a:rPr lang="ru-RU" i="1" dirty="0" smtClean="0"/>
              <a:t>Это было выступление, вызвавшее </a:t>
            </a:r>
            <a:r>
              <a:rPr lang="ru-RU" b="1" i="1" dirty="0" smtClean="0">
                <a:solidFill>
                  <a:srgbClr val="FF0000"/>
                </a:solidFill>
              </a:rPr>
              <a:t>бы </a:t>
            </a:r>
            <a:r>
              <a:rPr lang="ru-RU" i="1" dirty="0" smtClean="0"/>
              <a:t>возмущение. (</a:t>
            </a:r>
            <a:r>
              <a:rPr lang="ru-RU" b="1" dirty="0" smtClean="0"/>
              <a:t>Ср</a:t>
            </a:r>
            <a:r>
              <a:rPr lang="ru-RU" dirty="0" smtClean="0"/>
              <a:t>.: </a:t>
            </a:r>
            <a:r>
              <a:rPr lang="ru-RU" i="1" dirty="0" smtClean="0"/>
              <a:t>Это было выступление, вызвавшее возмущение)</a:t>
            </a:r>
          </a:p>
          <a:p>
            <a:r>
              <a:rPr lang="ru-RU" dirty="0" smtClean="0"/>
              <a:t>Причастный оборот стоит либо </a:t>
            </a:r>
            <a:r>
              <a:rPr lang="ru-RU" b="1" dirty="0" smtClean="0">
                <a:solidFill>
                  <a:srgbClr val="00B050"/>
                </a:solidFill>
              </a:rPr>
              <a:t>перед определяемым</a:t>
            </a:r>
            <a:r>
              <a:rPr lang="ru-RU" dirty="0" smtClean="0"/>
              <a:t> словом, либо </a:t>
            </a:r>
            <a:r>
              <a:rPr lang="ru-RU" b="1" dirty="0" smtClean="0">
                <a:solidFill>
                  <a:srgbClr val="00B050"/>
                </a:solidFill>
              </a:rPr>
              <a:t>после него</a:t>
            </a:r>
            <a:r>
              <a:rPr lang="ru-RU" dirty="0" smtClean="0"/>
              <a:t>, он не должен разрываться: </a:t>
            </a:r>
            <a:r>
              <a:rPr lang="ru-RU" i="1" dirty="0" smtClean="0"/>
              <a:t>лежащая книга на столе. (</a:t>
            </a:r>
            <a:r>
              <a:rPr lang="ru-RU" b="1" dirty="0" smtClean="0"/>
              <a:t>Ср.: </a:t>
            </a:r>
            <a:r>
              <a:rPr lang="ru-RU" i="1" dirty="0" smtClean="0"/>
              <a:t>книга, лежащая на столе; лежащая на столе книга)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5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Согласование сказуемого с подлежащим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1"/>
            <a:ext cx="8229600" cy="42484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Сказуемое</a:t>
            </a:r>
            <a:r>
              <a:rPr lang="ru-RU" dirty="0" smtClean="0"/>
              <a:t> может быть выражено формами </a:t>
            </a:r>
            <a:r>
              <a:rPr lang="ru-RU" b="1" dirty="0" smtClean="0">
                <a:solidFill>
                  <a:srgbClr val="FF0000"/>
                </a:solidFill>
              </a:rPr>
              <a:t>ед. и </a:t>
            </a:r>
            <a:r>
              <a:rPr lang="ru-RU" b="1" dirty="0" err="1" smtClean="0">
                <a:solidFill>
                  <a:srgbClr val="FF0000"/>
                </a:solidFill>
              </a:rPr>
              <a:t>мн.ч</a:t>
            </a:r>
            <a:r>
              <a:rPr lang="ru-RU" b="1" dirty="0" smtClean="0">
                <a:solidFill>
                  <a:srgbClr val="FF0000"/>
                </a:solidFill>
              </a:rPr>
              <a:t>.: </a:t>
            </a:r>
          </a:p>
          <a:p>
            <a:pPr marL="0" indent="0">
              <a:buNone/>
            </a:pPr>
            <a:r>
              <a:rPr lang="ru-RU" dirty="0" smtClean="0"/>
              <a:t>- при </a:t>
            </a:r>
            <a:r>
              <a:rPr lang="ru-RU" dirty="0" smtClean="0">
                <a:solidFill>
                  <a:srgbClr val="C00000"/>
                </a:solidFill>
              </a:rPr>
              <a:t>подлежащем</a:t>
            </a:r>
            <a:r>
              <a:rPr lang="ru-RU" dirty="0" smtClean="0"/>
              <a:t>, имеющем в своем составе </a:t>
            </a:r>
            <a:r>
              <a:rPr lang="ru-RU" dirty="0" smtClean="0"/>
              <a:t> собирательное </a:t>
            </a:r>
            <a:r>
              <a:rPr lang="ru-RU" dirty="0" smtClean="0"/>
              <a:t>существительное с количественным значением (</a:t>
            </a:r>
            <a:r>
              <a:rPr lang="ru-RU" i="1" dirty="0" smtClean="0"/>
              <a:t>большинство, меньшинство, ряд, часть</a:t>
            </a:r>
            <a:r>
              <a:rPr lang="ru-RU" dirty="0" smtClean="0"/>
              <a:t>) или выраженном количественно-именным сочетанием (</a:t>
            </a:r>
            <a:r>
              <a:rPr lang="ru-RU" i="1" dirty="0" smtClean="0"/>
              <a:t>два слова, несколько языков</a:t>
            </a:r>
            <a:r>
              <a:rPr lang="ru-RU" dirty="0" smtClean="0"/>
              <a:t>), сказуемое может иметь форму </a:t>
            </a:r>
            <a:r>
              <a:rPr lang="ru-RU" dirty="0" err="1" smtClean="0"/>
              <a:t>ед.ч</a:t>
            </a:r>
            <a:r>
              <a:rPr lang="ru-RU" dirty="0" smtClean="0"/>
              <a:t>. (грамматическое согласование) и </a:t>
            </a:r>
            <a:r>
              <a:rPr lang="ru-RU" dirty="0" err="1" smtClean="0"/>
              <a:t>мн.ч</a:t>
            </a:r>
            <a:r>
              <a:rPr lang="ru-RU" dirty="0" smtClean="0"/>
              <a:t>. (согласование по смыслу): </a:t>
            </a:r>
            <a:r>
              <a:rPr lang="ru-RU" i="1" dirty="0" smtClean="0"/>
              <a:t>Большинство учеников решило (решили) сдавать ЕГЭ; </a:t>
            </a:r>
          </a:p>
          <a:p>
            <a:pPr>
              <a:buFontTx/>
              <a:buChar char="-"/>
            </a:pPr>
            <a:r>
              <a:rPr lang="ru-RU" dirty="0" smtClean="0"/>
              <a:t>при относительном местоимении </a:t>
            </a:r>
            <a:r>
              <a:rPr lang="ru-RU" b="1" dirty="0" smtClean="0">
                <a:solidFill>
                  <a:srgbClr val="00B050"/>
                </a:solidFill>
              </a:rPr>
              <a:t>кто </a:t>
            </a:r>
            <a:r>
              <a:rPr lang="ru-RU" dirty="0" smtClean="0"/>
              <a:t>сказуемое имеет только форму </a:t>
            </a:r>
            <a:r>
              <a:rPr lang="ru-RU" b="1" dirty="0" err="1" smtClean="0">
                <a:solidFill>
                  <a:srgbClr val="FF0000"/>
                </a:solidFill>
              </a:rPr>
              <a:t>ед.ч</a:t>
            </a:r>
            <a:r>
              <a:rPr lang="ru-RU" b="1" dirty="0" smtClean="0">
                <a:solidFill>
                  <a:srgbClr val="FF0000"/>
                </a:solidFill>
              </a:rPr>
              <a:t>.: </a:t>
            </a:r>
            <a:r>
              <a:rPr lang="ru-RU" i="1" dirty="0" smtClean="0"/>
              <a:t>Все, кто не сдал зачет, пришли на экзамен; Все, кто мог прийти, собрались в зале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Сказуемое может быть выражено формой </a:t>
            </a:r>
            <a:r>
              <a:rPr lang="ru-RU" sz="2400" b="1" dirty="0" err="1" smtClean="0">
                <a:solidFill>
                  <a:srgbClr val="FF0000"/>
                </a:solidFill>
              </a:rPr>
              <a:t>ед.ч</a:t>
            </a:r>
            <a:r>
              <a:rPr lang="ru-RU" sz="2400" dirty="0" smtClean="0"/>
              <a:t>., если: </a:t>
            </a:r>
          </a:p>
          <a:p>
            <a:pPr marL="0" indent="0">
              <a:buNone/>
            </a:pPr>
            <a:r>
              <a:rPr lang="ru-RU" sz="2400" dirty="0" smtClean="0"/>
              <a:t>- собирательное существительное не имеет при себе управляемых слов:</a:t>
            </a:r>
            <a:r>
              <a:rPr lang="ru-RU" sz="2400" i="1" dirty="0" smtClean="0"/>
              <a:t> Большинство согласилось с моим решением; </a:t>
            </a:r>
          </a:p>
          <a:p>
            <a:pPr marL="0" indent="0">
              <a:buNone/>
            </a:pPr>
            <a:r>
              <a:rPr lang="ru-RU" sz="2400" dirty="0" smtClean="0"/>
              <a:t>- управляемое слово стоит в </a:t>
            </a:r>
            <a:r>
              <a:rPr lang="ru-RU" sz="2400" dirty="0" err="1" smtClean="0"/>
              <a:t>род.п</a:t>
            </a:r>
            <a:r>
              <a:rPr lang="ru-RU" sz="2400" dirty="0" smtClean="0"/>
              <a:t>. </a:t>
            </a:r>
            <a:r>
              <a:rPr lang="ru-RU" sz="2400" dirty="0" err="1" smtClean="0"/>
              <a:t>ед.ч</a:t>
            </a:r>
            <a:r>
              <a:rPr lang="ru-RU" sz="2400" dirty="0" smtClean="0"/>
              <a:t>.:</a:t>
            </a:r>
            <a:r>
              <a:rPr lang="ru-RU" sz="2400" i="1" dirty="0" smtClean="0"/>
              <a:t> Часть населения пришла без опоздания; </a:t>
            </a:r>
          </a:p>
          <a:p>
            <a:pPr marL="0" indent="0">
              <a:buNone/>
            </a:pPr>
            <a:r>
              <a:rPr lang="ru-RU" sz="2400" dirty="0" smtClean="0"/>
              <a:t>- а также при словах </a:t>
            </a:r>
            <a:r>
              <a:rPr lang="ru-RU" sz="2400" b="1" dirty="0" smtClean="0">
                <a:solidFill>
                  <a:srgbClr val="00B050"/>
                </a:solidFill>
              </a:rPr>
              <a:t>тысяча, миллион, миллиард</a:t>
            </a:r>
            <a:r>
              <a:rPr lang="ru-RU" sz="2400" dirty="0" smtClean="0"/>
              <a:t>: </a:t>
            </a:r>
            <a:r>
              <a:rPr lang="ru-RU" sz="2400" i="1" dirty="0" smtClean="0"/>
              <a:t>Миллион звонков пришел в редакцию; Тысяча книг поступила в школьную библиотеку; </a:t>
            </a:r>
          </a:p>
          <a:p>
            <a:pPr marL="0" indent="0">
              <a:buNone/>
            </a:pPr>
            <a:r>
              <a:rPr lang="ru-RU" sz="2600" dirty="0" smtClean="0"/>
              <a:t>- при </a:t>
            </a:r>
            <a:r>
              <a:rPr lang="ru-RU" sz="2600" b="1" dirty="0" smtClean="0">
                <a:solidFill>
                  <a:srgbClr val="00B050"/>
                </a:solidFill>
              </a:rPr>
              <a:t>составных числительных, </a:t>
            </a:r>
            <a:r>
              <a:rPr lang="ru-RU" sz="2600" dirty="0" smtClean="0"/>
              <a:t>заканчивающихся на один: </a:t>
            </a:r>
            <a:r>
              <a:rPr lang="ru-RU" sz="2600" i="1" dirty="0" smtClean="0"/>
              <a:t>Тридцать один день прошел</a:t>
            </a:r>
            <a:r>
              <a:rPr lang="ru-RU" sz="2600" dirty="0" smtClean="0"/>
              <a:t>; </a:t>
            </a:r>
          </a:p>
          <a:p>
            <a:pPr marL="0" indent="0">
              <a:buNone/>
            </a:pPr>
            <a:r>
              <a:rPr lang="ru-RU" sz="2600" dirty="0" smtClean="0"/>
              <a:t>- при обозначении </a:t>
            </a:r>
            <a:r>
              <a:rPr lang="ru-RU" sz="2600" b="1" dirty="0" smtClean="0">
                <a:solidFill>
                  <a:srgbClr val="00B050"/>
                </a:solidFill>
              </a:rPr>
              <a:t>меры веса, пространства, времени</a:t>
            </a:r>
            <a:r>
              <a:rPr lang="ru-RU" sz="2600" dirty="0" smtClean="0"/>
              <a:t>: </a:t>
            </a:r>
            <a:r>
              <a:rPr lang="ru-RU" sz="2600" i="1" dirty="0" smtClean="0"/>
              <a:t>Прошло сто лет</a:t>
            </a:r>
            <a:r>
              <a:rPr lang="ru-RU" sz="2600" dirty="0" smtClean="0"/>
              <a:t>; 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8792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при </a:t>
            </a:r>
            <a:r>
              <a:rPr lang="ru-RU" dirty="0"/>
              <a:t>словах </a:t>
            </a:r>
            <a:r>
              <a:rPr lang="ru-RU" b="1" dirty="0">
                <a:solidFill>
                  <a:srgbClr val="00B050"/>
                </a:solidFill>
              </a:rPr>
              <a:t>тройка, сотня, пара, дюжина, десяток, масса, уйма, бездна, пропасть: </a:t>
            </a:r>
            <a:r>
              <a:rPr lang="ru-RU" dirty="0"/>
              <a:t>При составлении текста телеграммы была сделана масса ошибок;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при наличии в составе подлежащего слов </a:t>
            </a:r>
            <a:r>
              <a:rPr lang="ru-RU" b="1" dirty="0">
                <a:solidFill>
                  <a:srgbClr val="00B050"/>
                </a:solidFill>
              </a:rPr>
              <a:t>всего, лишь, только </a:t>
            </a:r>
            <a:r>
              <a:rPr lang="ru-RU" dirty="0"/>
              <a:t>(со значением </a:t>
            </a:r>
            <a:r>
              <a:rPr lang="ru-RU" dirty="0" smtClean="0"/>
              <a:t>ограничения</a:t>
            </a:r>
            <a:r>
              <a:rPr lang="ru-RU" dirty="0"/>
              <a:t>): </a:t>
            </a:r>
            <a:r>
              <a:rPr lang="ru-RU" i="1" dirty="0"/>
              <a:t>В шахматный кружок записалось только семь человек.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при </a:t>
            </a:r>
            <a:r>
              <a:rPr lang="ru-RU" dirty="0"/>
              <a:t>наличии в составе подлежащего слов </a:t>
            </a:r>
            <a:r>
              <a:rPr lang="ru-RU" b="1" dirty="0">
                <a:solidFill>
                  <a:srgbClr val="00B050"/>
                </a:solidFill>
              </a:rPr>
              <a:t>много, мало, немного, немало, столько, </a:t>
            </a:r>
            <a:r>
              <a:rPr lang="ru-RU" b="1" dirty="0" smtClean="0">
                <a:solidFill>
                  <a:srgbClr val="00B050"/>
                </a:solidFill>
              </a:rPr>
              <a:t>сколько </a:t>
            </a:r>
            <a:r>
              <a:rPr lang="ru-RU" dirty="0"/>
              <a:t>преобладает форма </a:t>
            </a:r>
            <a:r>
              <a:rPr lang="ru-RU" dirty="0" err="1"/>
              <a:t>ед.ч</a:t>
            </a:r>
            <a:r>
              <a:rPr lang="ru-RU" dirty="0"/>
              <a:t>.: </a:t>
            </a:r>
            <a:r>
              <a:rPr lang="ru-RU" i="1" dirty="0"/>
              <a:t>Много мыслей роилось в моей голове.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Сказуемое может быть выражено формой </a:t>
            </a:r>
            <a:r>
              <a:rPr lang="ru-RU" dirty="0" err="1"/>
              <a:t>мн.ч</a:t>
            </a:r>
            <a:r>
              <a:rPr lang="ru-RU" dirty="0"/>
              <a:t>., если: </a:t>
            </a:r>
          </a:p>
          <a:p>
            <a:pPr marL="0" indent="0">
              <a:buNone/>
            </a:pPr>
            <a:r>
              <a:rPr lang="ru-RU" dirty="0"/>
              <a:t> - при счетном обороте имеются слова </a:t>
            </a:r>
            <a:r>
              <a:rPr lang="ru-RU" b="1" dirty="0">
                <a:solidFill>
                  <a:srgbClr val="FF0000"/>
                </a:solidFill>
              </a:rPr>
              <a:t>все, эти </a:t>
            </a:r>
            <a:r>
              <a:rPr lang="ru-RU" dirty="0"/>
              <a:t>или </a:t>
            </a:r>
            <a:r>
              <a:rPr lang="ru-RU" b="1" dirty="0">
                <a:solidFill>
                  <a:srgbClr val="FF0000"/>
                </a:solidFill>
              </a:rPr>
              <a:t>другие</a:t>
            </a:r>
            <a:r>
              <a:rPr lang="ru-RU" dirty="0"/>
              <a:t> в </a:t>
            </a:r>
            <a:r>
              <a:rPr lang="ru-RU" b="1" dirty="0">
                <a:solidFill>
                  <a:srgbClr val="92D050"/>
                </a:solidFill>
              </a:rPr>
              <a:t>роли определения</a:t>
            </a:r>
            <a:r>
              <a:rPr lang="ru-RU" dirty="0"/>
              <a:t>: </a:t>
            </a:r>
            <a:r>
              <a:rPr lang="ru-RU" i="1" dirty="0"/>
              <a:t>Все </a:t>
            </a:r>
            <a:r>
              <a:rPr lang="ru-RU" i="1" dirty="0" smtClean="0"/>
              <a:t>двадцать </a:t>
            </a:r>
            <a:r>
              <a:rPr lang="ru-RU" i="1" dirty="0"/>
              <a:t>страниц переписаны заново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 - при обратном согласовании, когда связка в именном сказуемом согласуется не с </a:t>
            </a:r>
            <a:r>
              <a:rPr lang="ru-RU" dirty="0" smtClean="0"/>
              <a:t>подлежащим</a:t>
            </a:r>
            <a:r>
              <a:rPr lang="ru-RU" dirty="0"/>
              <a:t>, а с именной частью: </a:t>
            </a:r>
            <a:r>
              <a:rPr lang="ru-RU" i="1" dirty="0"/>
              <a:t>Часть обоев были виниловые; </a:t>
            </a:r>
          </a:p>
          <a:p>
            <a:pPr marL="0" indent="0">
              <a:buNone/>
            </a:pPr>
            <a:r>
              <a:rPr lang="ru-RU" dirty="0"/>
              <a:t> - при подлежащем стоит придаточное определительное или </a:t>
            </a:r>
            <a:r>
              <a:rPr lang="ru-RU" dirty="0" smtClean="0"/>
              <a:t>обособленное </a:t>
            </a:r>
            <a:r>
              <a:rPr lang="ru-RU" dirty="0"/>
              <a:t>определение: </a:t>
            </a:r>
            <a:r>
              <a:rPr lang="ru-RU" i="1" dirty="0" smtClean="0"/>
              <a:t>Часть тетрадей,</a:t>
            </a:r>
            <a:endParaRPr lang="ru-RU" i="1" dirty="0"/>
          </a:p>
          <a:p>
            <a:pPr marL="0" indent="0"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|</a:t>
            </a:r>
            <a:r>
              <a:rPr lang="ru-RU" b="1" i="1" u="wavy" dirty="0" smtClean="0">
                <a:solidFill>
                  <a:srgbClr val="92D050"/>
                </a:solidFill>
              </a:rPr>
              <a:t>проверенных ранее |</a:t>
            </a:r>
            <a:r>
              <a:rPr lang="ru-RU" b="1" i="1" dirty="0" smtClean="0"/>
              <a:t>, </a:t>
            </a:r>
            <a:r>
              <a:rPr lang="ru-RU" i="1" dirty="0"/>
              <a:t>лежали на окне; Часть </a:t>
            </a:r>
            <a:r>
              <a:rPr lang="ru-RU" i="1" dirty="0" smtClean="0"/>
              <a:t>тетрадей, </a:t>
            </a:r>
            <a:r>
              <a:rPr lang="ru-RU" b="1" i="1" dirty="0" smtClean="0">
                <a:solidFill>
                  <a:srgbClr val="00B050"/>
                </a:solidFill>
              </a:rPr>
              <a:t>которые </a:t>
            </a:r>
            <a:r>
              <a:rPr lang="ru-RU" b="1" i="1" dirty="0">
                <a:solidFill>
                  <a:srgbClr val="00B050"/>
                </a:solidFill>
              </a:rPr>
              <a:t>я </a:t>
            </a:r>
            <a:r>
              <a:rPr lang="ru-RU" b="1" i="1" dirty="0" smtClean="0">
                <a:solidFill>
                  <a:srgbClr val="00B050"/>
                </a:solidFill>
              </a:rPr>
              <a:t>проверила </a:t>
            </a:r>
            <a:r>
              <a:rPr lang="ru-RU" b="1" i="1" dirty="0">
                <a:solidFill>
                  <a:srgbClr val="00B050"/>
                </a:solidFill>
              </a:rPr>
              <a:t>ранее</a:t>
            </a:r>
            <a:r>
              <a:rPr lang="ru-RU" i="1" dirty="0"/>
              <a:t>, лежали на окне;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главные члены предложения оторваны друг от друга или при одном подлежащем есть </a:t>
            </a:r>
            <a:r>
              <a:rPr lang="ru-RU" dirty="0" smtClean="0"/>
              <a:t>несколько </a:t>
            </a:r>
            <a:r>
              <a:rPr lang="ru-RU" dirty="0"/>
              <a:t>сказуемых: </a:t>
            </a:r>
            <a:r>
              <a:rPr lang="ru-RU" i="1" dirty="0"/>
              <a:t>На перемене бегали, прыгали, скакали, кричали несколько </a:t>
            </a:r>
            <a:r>
              <a:rPr lang="ru-RU" i="1" dirty="0" smtClean="0"/>
              <a:t>учеников</a:t>
            </a:r>
            <a:r>
              <a:rPr lang="ru-RU" i="1" dirty="0"/>
              <a:t>; Большинство учеников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963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1571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Готовимся к ЕГЭ</vt:lpstr>
      <vt:lpstr>1. Однородные члены предложения</vt:lpstr>
      <vt:lpstr>Презентация PowerPoint</vt:lpstr>
      <vt:lpstr>Презентация PowerPoint</vt:lpstr>
      <vt:lpstr>2. Употребление причастных оборотов</vt:lpstr>
      <vt:lpstr>3. Согласование сказуемого с подлежащим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4. Согласование определений и приложений с                 однородными членами, выраженными                                    существительными</vt:lpstr>
      <vt:lpstr>5. Приложения – географические названия</vt:lpstr>
      <vt:lpstr>Укажите предложение с грамматической ошибкой (с нарушением синтаксической нормы).</vt:lpstr>
      <vt:lpstr>Укажите предложение с грамматической ошибкой (с нарушением синтаксической нормы).</vt:lpstr>
      <vt:lpstr>Укажите предложение с грамматической ошибкой (с нарушением синтаксической нормы).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Пикалёва Ирина Германовна</dc:creator>
  <cp:lastModifiedBy>Пикалёва Ирина Германовна</cp:lastModifiedBy>
  <cp:revision>13</cp:revision>
  <dcterms:created xsi:type="dcterms:W3CDTF">2014-04-07T14:09:52Z</dcterms:created>
  <dcterms:modified xsi:type="dcterms:W3CDTF">2014-04-08T16:20:58Z</dcterms:modified>
</cp:coreProperties>
</file>