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37E725-A8FE-4436-9626-31A0B7EB044A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7839CD-C4E4-4114-829E-FF3F6E47D78B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E725-A8FE-4436-9626-31A0B7EB044A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9CD-C4E4-4114-829E-FF3F6E47D78B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E725-A8FE-4436-9626-31A0B7EB044A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9CD-C4E4-4114-829E-FF3F6E47D78B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E725-A8FE-4436-9626-31A0B7EB044A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9CD-C4E4-4114-829E-FF3F6E47D78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E725-A8FE-4436-9626-31A0B7EB044A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9CD-C4E4-4114-829E-FF3F6E47D78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E725-A8FE-4436-9626-31A0B7EB044A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9CD-C4E4-4114-829E-FF3F6E47D78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E725-A8FE-4436-9626-31A0B7EB044A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9CD-C4E4-4114-829E-FF3F6E47D78B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E725-A8FE-4436-9626-31A0B7EB044A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9CD-C4E4-4114-829E-FF3F6E47D78B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E725-A8FE-4436-9626-31A0B7EB044A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9CD-C4E4-4114-829E-FF3F6E47D7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E725-A8FE-4436-9626-31A0B7EB044A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9CD-C4E4-4114-829E-FF3F6E47D7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E725-A8FE-4436-9626-31A0B7EB044A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9CD-C4E4-4114-829E-FF3F6E47D7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937E725-A8FE-4436-9626-31A0B7EB044A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B7839CD-C4E4-4114-829E-FF3F6E47D7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Готовимся к ЕГЭ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А6 (Синтаксические нормы. Замена придаточного предложения в СПП на обособленное определение)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955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1"/>
          </a:xfrm>
        </p:spPr>
        <p:txBody>
          <a:bodyPr>
            <a:normAutofit/>
          </a:bodyPr>
          <a:lstStyle/>
          <a:p>
            <a:r>
              <a:rPr lang="ru-RU" sz="2000" b="1" dirty="0"/>
              <a:t>5) Нельзя заменить </a:t>
            </a:r>
            <a:r>
              <a:rPr lang="ru-RU" sz="2000" dirty="0"/>
              <a:t>обособленное определение, выраженное</a:t>
            </a:r>
            <a:r>
              <a:rPr lang="ru-RU" sz="2000" b="1" dirty="0"/>
              <a:t> </a:t>
            </a:r>
            <a:r>
              <a:rPr lang="ru-RU" sz="2000" dirty="0"/>
              <a:t>причастным оборотом, придаточным определительным, если придаточная часть является безличным предложением. </a:t>
            </a:r>
            <a:r>
              <a:rPr lang="ru-RU" dirty="0"/>
              <a:t>   </a:t>
            </a:r>
          </a:p>
          <a:p>
            <a:r>
              <a:rPr lang="ru-RU" u="sng" dirty="0"/>
              <a:t>Например:</a:t>
            </a:r>
            <a:r>
              <a:rPr lang="ru-RU" dirty="0"/>
              <a:t>  </a:t>
            </a:r>
            <a:r>
              <a:rPr lang="ru-RU" i="1" dirty="0"/>
              <a:t>Близкие родственники – это люди, </a:t>
            </a:r>
            <a:r>
              <a:rPr lang="ru-RU" i="1" dirty="0" smtClean="0"/>
              <a:t>которых </a:t>
            </a:r>
            <a:r>
              <a:rPr lang="ru-RU" i="1" dirty="0"/>
              <a:t>нам следует </a:t>
            </a:r>
            <a:r>
              <a:rPr lang="ru-RU" i="1" dirty="0" smtClean="0"/>
              <a:t>уважать. </a:t>
            </a:r>
            <a:r>
              <a:rPr lang="ru-RU" i="1" dirty="0"/>
              <a:t>Российские учёные предлагают разместить на Луне микроволновые станции, </a:t>
            </a:r>
            <a:r>
              <a:rPr lang="ru-RU" i="1" dirty="0" smtClean="0"/>
              <a:t>которые </a:t>
            </a:r>
            <a:r>
              <a:rPr lang="ru-RU" i="1" dirty="0"/>
              <a:t>можно питать электроэнергией от солнечных </a:t>
            </a:r>
            <a:r>
              <a:rPr lang="ru-RU" i="1" dirty="0" smtClean="0"/>
              <a:t>батарей</a:t>
            </a:r>
            <a:r>
              <a:rPr lang="ru-RU" i="1" dirty="0" smtClean="0"/>
              <a:t>.</a:t>
            </a:r>
          </a:p>
          <a:p>
            <a:endParaRPr lang="ru-RU" i="1" dirty="0" smtClean="0"/>
          </a:p>
          <a:p>
            <a:r>
              <a:rPr lang="ru-RU" sz="2000" b="1" dirty="0"/>
              <a:t>6) Нельзя заменить </a:t>
            </a:r>
            <a:r>
              <a:rPr lang="ru-RU" sz="2000" dirty="0"/>
              <a:t>обособленное определение, выраженное</a:t>
            </a:r>
            <a:r>
              <a:rPr lang="ru-RU" sz="2000" b="1" dirty="0"/>
              <a:t> </a:t>
            </a:r>
            <a:r>
              <a:rPr lang="ru-RU" sz="2000" dirty="0"/>
              <a:t>причастным оборотом, придаточным определительным, субъекты (производители действия) в главном и придаточном предложениях не равны друг другу:</a:t>
            </a:r>
          </a:p>
          <a:p>
            <a:r>
              <a:rPr lang="ru-RU" u="sng" dirty="0"/>
              <a:t>Например:</a:t>
            </a:r>
            <a:r>
              <a:rPr lang="ru-RU" dirty="0"/>
              <a:t>  </a:t>
            </a:r>
            <a:r>
              <a:rPr lang="ru-RU" i="1" dirty="0"/>
              <a:t>Вскоре домик, </a:t>
            </a:r>
            <a:r>
              <a:rPr lang="ru-RU" i="1" dirty="0" smtClean="0"/>
              <a:t>в </a:t>
            </a:r>
            <a:r>
              <a:rPr lang="ru-RU" i="1" dirty="0"/>
              <a:t>котором они прожили много </a:t>
            </a:r>
            <a:r>
              <a:rPr lang="ru-RU" i="1" dirty="0" smtClean="0"/>
              <a:t>лет, </a:t>
            </a:r>
            <a:r>
              <a:rPr lang="ru-RU" i="1" dirty="0"/>
              <a:t>совсем осел и разрушился</a:t>
            </a:r>
            <a:r>
              <a:rPr lang="ru-RU" i="1" dirty="0" smtClean="0"/>
              <a:t>. Все </a:t>
            </a:r>
            <a:r>
              <a:rPr lang="ru-RU" i="1" dirty="0"/>
              <a:t>струны, </a:t>
            </a:r>
            <a:r>
              <a:rPr lang="ru-RU" i="1" dirty="0" smtClean="0"/>
              <a:t>которыми</a:t>
            </a:r>
            <a:r>
              <a:rPr lang="ru-RU" i="1" dirty="0"/>
              <a:t> </a:t>
            </a:r>
            <a:r>
              <a:rPr lang="ru-RU" dirty="0"/>
              <a:t> </a:t>
            </a:r>
            <a:r>
              <a:rPr lang="ru-RU" i="1" dirty="0"/>
              <a:t>по-своему  владеет  </a:t>
            </a:r>
            <a:r>
              <a:rPr lang="ru-RU" i="1" dirty="0" smtClean="0"/>
              <a:t>автор, </a:t>
            </a:r>
            <a:r>
              <a:rPr lang="ru-RU" i="1" dirty="0"/>
              <a:t>есть в сердцах у читателей.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06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6805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 Существует традиция: альпинисты, которые взошли на вершину, оставляют записку о себе как свидетельство своего достижения.</a:t>
            </a:r>
          </a:p>
          <a:p>
            <a:r>
              <a:rPr lang="ru-RU" dirty="0" smtClean="0"/>
              <a:t>2. В ней указывают руководителя и участников группы, маршрут, по которому проходил подъем, дату и время.</a:t>
            </a:r>
          </a:p>
          <a:p>
            <a:r>
              <a:rPr lang="ru-RU" dirty="0" smtClean="0"/>
              <a:t>3. Записку кладут в место, которое защищено от ветра и осадков.</a:t>
            </a:r>
          </a:p>
          <a:p>
            <a:r>
              <a:rPr lang="ru-RU" dirty="0" smtClean="0"/>
              <a:t>4. На памятнике в честь знаменитого восхождения выбито имя организатора, но при этом был забыт его спутник, который также поднимался на вершину.</a:t>
            </a:r>
          </a:p>
          <a:p>
            <a:endParaRPr lang="ru-RU" dirty="0" smtClean="0"/>
          </a:p>
          <a:p>
            <a:r>
              <a:rPr lang="ru-RU" b="1" dirty="0" smtClean="0"/>
              <a:t>Ответ: 2 </a:t>
            </a:r>
            <a:r>
              <a:rPr lang="ru-RU" sz="2100" i="1" dirty="0"/>
              <a:t>(</a:t>
            </a:r>
            <a:r>
              <a:rPr lang="ru-RU" sz="2100" i="1" dirty="0" smtClean="0"/>
              <a:t>потому </a:t>
            </a:r>
            <a:r>
              <a:rPr lang="ru-RU" sz="2100" i="1" dirty="0" smtClean="0"/>
              <a:t>что союзное слово в придаточном не было </a:t>
            </a:r>
            <a:r>
              <a:rPr lang="ru-RU" sz="2100" i="1" dirty="0" smtClean="0"/>
              <a:t>подлежащим).</a:t>
            </a:r>
            <a:endParaRPr lang="ru-RU" sz="21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936104"/>
          </a:xfrm>
        </p:spPr>
        <p:txBody>
          <a:bodyPr>
            <a:noAutofit/>
          </a:bodyPr>
          <a:lstStyle/>
          <a:p>
            <a:r>
              <a:rPr lang="ru-RU" sz="2000" dirty="0"/>
              <a:t>В каком предложении придаточную часть сложноподчинённого предложения нельзя заменить обособленным определением, выраженным причастным оборотом?</a:t>
            </a:r>
          </a:p>
        </p:txBody>
      </p:sp>
    </p:spTree>
    <p:extLst>
      <p:ext uri="{BB962C8B-B14F-4D97-AF65-F5344CB8AC3E}">
        <p14:creationId xmlns:p14="http://schemas.microsoft.com/office/powerpoint/2010/main" val="306332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9248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1. Кораблям удалось избежать бурь, которым не могли бы противостоять изнуренные долгим плаваньем матросы.</a:t>
            </a:r>
          </a:p>
          <a:p>
            <a:r>
              <a:rPr lang="ru-RU" dirty="0" smtClean="0"/>
              <a:t>2. Их путь пролегал мимо многочисленных островов Полинезии, которые утопали в зелени.</a:t>
            </a:r>
          </a:p>
          <a:p>
            <a:r>
              <a:rPr lang="ru-RU" dirty="0" smtClean="0"/>
              <a:t>3. Моряки еще не успели оправиться от потрясения, которое вызвала смерть Магеллана, как пришла новая беда.</a:t>
            </a:r>
          </a:p>
          <a:p>
            <a:r>
              <a:rPr lang="ru-RU" dirty="0" smtClean="0"/>
              <a:t>4. После 20 лет поисков был наконец открыт пролив, который был позже назван именем Магеллана.</a:t>
            </a:r>
          </a:p>
          <a:p>
            <a:endParaRPr lang="ru-RU" dirty="0" smtClean="0"/>
          </a:p>
          <a:p>
            <a:r>
              <a:rPr lang="ru-RU" b="1" dirty="0" smtClean="0"/>
              <a:t>Ответ: </a:t>
            </a:r>
            <a:r>
              <a:rPr lang="ru-RU" b="1" dirty="0" smtClean="0"/>
              <a:t>1 (</a:t>
            </a:r>
            <a:r>
              <a:rPr lang="ru-RU" sz="1900" dirty="0" smtClean="0"/>
              <a:t>потому </a:t>
            </a:r>
            <a:r>
              <a:rPr lang="ru-RU" sz="1900" dirty="0" smtClean="0"/>
              <a:t>что союзное слово в придаточном не было подлежащим, к тому же глагол могли бы стоит в условном наклонении, а причастий условного наклонения не бывает</a:t>
            </a:r>
            <a:r>
              <a:rPr lang="ru-RU" sz="1900" dirty="0" smtClean="0"/>
              <a:t>.)</a:t>
            </a:r>
            <a:endParaRPr lang="ru-RU" sz="19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 каком предложении придаточную часть сложноподчинённого предложения нельзя заменить обособленным определением, выраженным причастным оборотом?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8338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2484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 Погружение на глубину 940 метров, которое долго оставалось рекордным, состоялось 19 августа 1934 года.</a:t>
            </a:r>
          </a:p>
          <a:p>
            <a:r>
              <a:rPr lang="ru-RU" dirty="0" smtClean="0"/>
              <a:t>2. Мимо батисферы в лучах прожектора иногда неспешно проплывали саблезубые рыбы, чешуя которых отливала медью.</a:t>
            </a:r>
          </a:p>
          <a:p>
            <a:r>
              <a:rPr lang="ru-RU" dirty="0" smtClean="0"/>
              <a:t>3. Встречались плоские, словно подошвы, рыбы, которые неуклюже следовали своей дорогой.</a:t>
            </a:r>
          </a:p>
          <a:p>
            <a:r>
              <a:rPr lang="ru-RU" dirty="0" smtClean="0"/>
              <a:t>4. Ученые под водой встретились с огромным количеством новых видов, совсем не похожих на жалкие экземпляры, которые в изуродованном виде были подняты на борт.</a:t>
            </a:r>
          </a:p>
          <a:p>
            <a:endParaRPr lang="ru-RU" dirty="0" smtClean="0"/>
          </a:p>
          <a:p>
            <a:r>
              <a:rPr lang="ru-RU" b="1" dirty="0" smtClean="0"/>
              <a:t>Ответ: 2 </a:t>
            </a:r>
            <a:r>
              <a:rPr lang="ru-RU" b="1" dirty="0" smtClean="0"/>
              <a:t>(</a:t>
            </a:r>
            <a:r>
              <a:rPr lang="ru-RU" sz="1900" dirty="0" smtClean="0"/>
              <a:t>потому </a:t>
            </a:r>
            <a:r>
              <a:rPr lang="ru-RU" sz="1900" dirty="0" smtClean="0"/>
              <a:t>что союзное слово в придаточном не было подлежащим. Кажется, можно было бы сказать отливавшие медью, но в исходном предложении речь шла не о рыбах, а о чешуе</a:t>
            </a:r>
            <a:r>
              <a:rPr lang="ru-RU" sz="1900" dirty="0" smtClean="0"/>
              <a:t>.)</a:t>
            </a:r>
            <a:endParaRPr lang="ru-RU" sz="19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 каком предложении придаточную часть сложноподчинённого предложения нельзя заменить обособленным определением, выраженным причастным оборотом?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4895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636912"/>
            <a:ext cx="7745505" cy="2764829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Что для этого нужно знать: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1. Что такое СПП (сложноподчиненное предложение);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2. Виды придаточных предложений (изъяснительные, определительные, обстоятельственные);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3. Что такое обособленное определение.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В каком предложении придаточную часть сложноподчинённого предложения нельзя заменить обособленным определением, выраженным причастным оборотом?</a:t>
            </a:r>
          </a:p>
        </p:txBody>
      </p:sp>
    </p:spTree>
    <p:extLst>
      <p:ext uri="{BB962C8B-B14F-4D97-AF65-F5344CB8AC3E}">
        <p14:creationId xmlns:p14="http://schemas.microsoft.com/office/powerpoint/2010/main" val="58965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Это сложное предложение, в состав которого входят два или более  неравноправных предложения: главное и зависимое (придаточное, которое зависит от главного);</a:t>
            </a:r>
          </a:p>
          <a:p>
            <a:r>
              <a:rPr lang="ru-RU" dirty="0" smtClean="0"/>
              <a:t>В зависимости от вопроса, заданного придаточному предложению, эти предложения делятся на три группы:</a:t>
            </a:r>
          </a:p>
          <a:p>
            <a:r>
              <a:rPr lang="ru-RU" dirty="0"/>
              <a:t>и</a:t>
            </a:r>
            <a:r>
              <a:rPr lang="ru-RU" dirty="0" smtClean="0"/>
              <a:t>зъяснительные предложения(задаем вопросы косвенных падежей – от кого, чему, о ком);</a:t>
            </a:r>
          </a:p>
          <a:p>
            <a:r>
              <a:rPr lang="ru-RU" dirty="0"/>
              <a:t>о</a:t>
            </a:r>
            <a:r>
              <a:rPr lang="ru-RU" dirty="0" smtClean="0"/>
              <a:t>пределительные предложения (задаем вопросы определений – какой, чей, который);</a:t>
            </a:r>
          </a:p>
          <a:p>
            <a:r>
              <a:rPr lang="ru-RU" dirty="0"/>
              <a:t>о</a:t>
            </a:r>
            <a:r>
              <a:rPr lang="ru-RU" dirty="0" smtClean="0"/>
              <a:t>бстоятельственные предложения (задаем вопросы обстоятельств – где, куда, зачем, сколько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Что такое СПП(сложноподчиненное предложение)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04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 Егорушка </a:t>
            </a:r>
            <a:r>
              <a:rPr lang="ru-RU" sz="2800" dirty="0"/>
              <a:t>в надежде</a:t>
            </a:r>
            <a:r>
              <a:rPr lang="ru-RU" sz="2800" b="1" dirty="0"/>
              <a:t>,</a:t>
            </a:r>
            <a:r>
              <a:rPr lang="ru-RU" sz="2800" dirty="0"/>
              <a:t> </a:t>
            </a:r>
            <a:r>
              <a:rPr lang="ru-RU" sz="2800" b="1" i="1" dirty="0"/>
              <a:t>что туча уходит мимо</a:t>
            </a:r>
            <a:r>
              <a:rPr lang="ru-RU" sz="2800" b="1" i="1" dirty="0" smtClean="0"/>
              <a:t>, </a:t>
            </a:r>
            <a:r>
              <a:rPr lang="ru-RU" sz="2800" dirty="0" smtClean="0"/>
              <a:t>выглянул </a:t>
            </a:r>
            <a:r>
              <a:rPr lang="ru-RU" sz="2800" dirty="0"/>
              <a:t>из рогожи</a:t>
            </a:r>
            <a:r>
              <a:rPr lang="ru-RU" sz="2800" dirty="0" smtClean="0"/>
              <a:t>.(СПП с придаточным определительным).</a:t>
            </a:r>
            <a:endParaRPr lang="ru-RU" sz="2800" dirty="0" smtClean="0"/>
          </a:p>
          <a:p>
            <a:r>
              <a:rPr lang="ru-RU" sz="2800" dirty="0" smtClean="0"/>
              <a:t> Мы </a:t>
            </a:r>
            <a:r>
              <a:rPr lang="ru-RU" sz="2800" dirty="0"/>
              <a:t>знали, </a:t>
            </a:r>
            <a:r>
              <a:rPr lang="ru-RU" sz="2800" b="1" i="1" dirty="0"/>
              <a:t>что Петька принес всего двух карасей</a:t>
            </a:r>
            <a:r>
              <a:rPr lang="ru-RU" sz="2800" dirty="0"/>
              <a:t>, но </a:t>
            </a:r>
            <a:r>
              <a:rPr lang="ru-RU" sz="2800" dirty="0" smtClean="0"/>
              <a:t>молчали. (СПП  с придаточным изъяснительным).</a:t>
            </a:r>
            <a:endParaRPr lang="ru-RU" sz="2800" dirty="0" smtClean="0"/>
          </a:p>
          <a:p>
            <a:r>
              <a:rPr lang="ru-RU" sz="2800" dirty="0" smtClean="0"/>
              <a:t> Только </a:t>
            </a:r>
            <a:r>
              <a:rPr lang="ru-RU" sz="2800" dirty="0"/>
              <a:t>иногда</a:t>
            </a:r>
            <a:r>
              <a:rPr lang="ru-RU" sz="2800" dirty="0" smtClean="0"/>
              <a:t>, </a:t>
            </a:r>
            <a:r>
              <a:rPr lang="ru-RU" sz="2800" b="1" i="1" dirty="0" smtClean="0"/>
              <a:t>когда </a:t>
            </a:r>
            <a:r>
              <a:rPr lang="ru-RU" sz="2800" b="1" i="1" dirty="0"/>
              <a:t>речь заходила о фронтах</a:t>
            </a:r>
            <a:r>
              <a:rPr lang="ru-RU" sz="2800" dirty="0"/>
              <a:t>, незнакомец умолкал</a:t>
            </a:r>
            <a:r>
              <a:rPr lang="ru-RU" sz="2800" dirty="0" smtClean="0"/>
              <a:t>.(СПП с придаточным обстоятельственным).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П</a:t>
            </a:r>
            <a:r>
              <a:rPr lang="ru-RU" sz="4400" dirty="0" smtClean="0"/>
              <a:t>римеры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22221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145435"/>
          </a:xfrm>
        </p:spPr>
        <p:txBody>
          <a:bodyPr>
            <a:noAutofit/>
          </a:bodyPr>
          <a:lstStyle/>
          <a:p>
            <a:r>
              <a:rPr lang="ru-RU" sz="2000" dirty="0" smtClean="0"/>
              <a:t>Обособленное определение - это определение, которое выделяется интонацией и </a:t>
            </a:r>
            <a:r>
              <a:rPr lang="ru-RU" sz="2000" dirty="0" smtClean="0"/>
              <a:t>на письме запятыми.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 smtClean="0"/>
              <a:t>Определения </a:t>
            </a:r>
            <a:r>
              <a:rPr lang="ru-RU" sz="2000" dirty="0" smtClean="0"/>
              <a:t>отвечают на вопросы </a:t>
            </a:r>
            <a:r>
              <a:rPr lang="ru-RU" sz="2000" b="1" dirty="0" smtClean="0"/>
              <a:t>КАКОЙ? КАКАЯ? КАКОЕ? КАКИЕ? </a:t>
            </a:r>
            <a:r>
              <a:rPr lang="ru-RU" sz="2000" dirty="0" smtClean="0"/>
              <a:t>и др.</a:t>
            </a:r>
          </a:p>
          <a:p>
            <a:r>
              <a:rPr lang="ru-RU" sz="2000" dirty="0" smtClean="0"/>
              <a:t>Определения бывают </a:t>
            </a:r>
            <a:r>
              <a:rPr lang="ru-RU" sz="2000" b="1" dirty="0" smtClean="0"/>
              <a:t>СОГЛАСОВАННЫЕ </a:t>
            </a:r>
            <a:r>
              <a:rPr lang="ru-RU" sz="2000" dirty="0" smtClean="0"/>
              <a:t>и </a:t>
            </a:r>
            <a:r>
              <a:rPr lang="ru-RU" sz="2000" b="1" dirty="0" smtClean="0"/>
              <a:t>НЕСОГЛАСОВАННЫЕ</a:t>
            </a:r>
            <a:r>
              <a:rPr lang="ru-RU" sz="2000" b="1" dirty="0" smtClean="0"/>
              <a:t>.</a:t>
            </a:r>
          </a:p>
          <a:p>
            <a:pPr marL="0" indent="0">
              <a:buNone/>
            </a:pPr>
            <a:endParaRPr lang="ru-RU" sz="2000" b="1" dirty="0" smtClean="0"/>
          </a:p>
          <a:p>
            <a:r>
              <a:rPr lang="ru-RU" sz="2000" b="1" dirty="0" smtClean="0"/>
              <a:t>СОГЛАСОВАННЫЕ</a:t>
            </a:r>
            <a:r>
              <a:rPr lang="ru-RU" sz="2000" dirty="0" smtClean="0"/>
              <a:t> определения могут быть выражены:</a:t>
            </a:r>
          </a:p>
          <a:p>
            <a:r>
              <a:rPr lang="ru-RU" sz="2000" dirty="0" smtClean="0"/>
              <a:t>1. причастным оборотом </a:t>
            </a:r>
            <a:r>
              <a:rPr lang="ru-RU" sz="2000" dirty="0" smtClean="0"/>
              <a:t>: </a:t>
            </a:r>
            <a:r>
              <a:rPr lang="ru-RU" sz="2000" i="1" dirty="0" smtClean="0"/>
              <a:t>Тропинка</a:t>
            </a:r>
            <a:r>
              <a:rPr lang="ru-RU" sz="2000" i="1" dirty="0" smtClean="0"/>
              <a:t>, </a:t>
            </a:r>
            <a:r>
              <a:rPr lang="ru-RU" sz="2000" b="1" i="1" dirty="0" smtClean="0"/>
              <a:t>зарастающая травой</a:t>
            </a:r>
            <a:r>
              <a:rPr lang="ru-RU" sz="2000" i="1" dirty="0" smtClean="0"/>
              <a:t>, вела к реке.</a:t>
            </a:r>
          </a:p>
          <a:p>
            <a:r>
              <a:rPr lang="ru-RU" sz="2000" dirty="0" smtClean="0"/>
              <a:t>2. прилагательным с зависимыми словами </a:t>
            </a:r>
            <a:r>
              <a:rPr lang="ru-RU" sz="2000" dirty="0" smtClean="0"/>
              <a:t>: </a:t>
            </a:r>
            <a:r>
              <a:rPr lang="ru-RU" sz="2000" b="1" i="1" dirty="0" smtClean="0"/>
              <a:t>Довольный </a:t>
            </a:r>
            <a:r>
              <a:rPr lang="ru-RU" sz="2000" b="1" i="1" dirty="0" smtClean="0"/>
              <a:t>своими успехами, </a:t>
            </a:r>
            <a:r>
              <a:rPr lang="ru-RU" sz="2000" i="1" dirty="0" smtClean="0"/>
              <a:t>он рассказал мне о них.</a:t>
            </a:r>
          </a:p>
          <a:p>
            <a:r>
              <a:rPr lang="ru-RU" sz="2000" dirty="0" smtClean="0"/>
              <a:t>3. одиночным прилагательным или причастием </a:t>
            </a:r>
            <a:r>
              <a:rPr lang="ru-RU" sz="2000" dirty="0" smtClean="0"/>
              <a:t>: </a:t>
            </a:r>
            <a:r>
              <a:rPr lang="ru-RU" sz="2000" b="1" i="1" dirty="0" smtClean="0"/>
              <a:t>Счастливый</a:t>
            </a:r>
            <a:r>
              <a:rPr lang="ru-RU" sz="2000" i="1" dirty="0" smtClean="0"/>
              <a:t>, он рассказал мне о своих успехах. </a:t>
            </a:r>
            <a:r>
              <a:rPr lang="ru-RU" sz="2000" b="1" i="1" dirty="0" smtClean="0"/>
              <a:t>Уставшие, </a:t>
            </a:r>
            <a:r>
              <a:rPr lang="ru-RU" sz="2000" i="1" dirty="0" smtClean="0"/>
              <a:t>туристы решили</a:t>
            </a:r>
          </a:p>
          <a:p>
            <a:pPr marL="0" indent="0"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отказаться от повторного восхождения.</a:t>
            </a:r>
          </a:p>
          <a:p>
            <a:r>
              <a:rPr lang="ru-RU" sz="2000" dirty="0" smtClean="0"/>
              <a:t>4. однородными одиночными прилагательными </a:t>
            </a:r>
            <a:r>
              <a:rPr lang="ru-RU" sz="2000" dirty="0" smtClean="0"/>
              <a:t>: </a:t>
            </a:r>
            <a:r>
              <a:rPr lang="ru-RU" sz="2000" i="1" dirty="0" smtClean="0"/>
              <a:t>Ночь</a:t>
            </a:r>
            <a:r>
              <a:rPr lang="ru-RU" sz="2000" b="1" i="1" dirty="0" smtClean="0"/>
              <a:t>, облачная и туманная</a:t>
            </a:r>
            <a:r>
              <a:rPr lang="ru-RU" sz="2000" i="1" dirty="0" smtClean="0"/>
              <a:t>, окутала землю.</a:t>
            </a:r>
            <a:endParaRPr lang="ru-RU" sz="20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Что такое обособленное определение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9869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857403"/>
          </a:xfrm>
        </p:spPr>
        <p:txBody>
          <a:bodyPr>
            <a:normAutofit/>
          </a:bodyPr>
          <a:lstStyle/>
          <a:p>
            <a:r>
              <a:rPr lang="ru-RU" b="1" dirty="0"/>
              <a:t>1) Нельзя заменить </a:t>
            </a:r>
            <a:r>
              <a:rPr lang="ru-RU" dirty="0"/>
              <a:t>обособленным определением, выраженным</a:t>
            </a:r>
            <a:r>
              <a:rPr lang="ru-RU" b="1" dirty="0"/>
              <a:t> </a:t>
            </a:r>
            <a:r>
              <a:rPr lang="ru-RU" dirty="0"/>
              <a:t>причастным оборотом, те придаточные части, в которых союзное </a:t>
            </a:r>
            <a:r>
              <a:rPr lang="ru-RU" dirty="0" smtClean="0"/>
              <a:t>слово </a:t>
            </a:r>
            <a:r>
              <a:rPr lang="ru-RU" b="1" dirty="0" smtClean="0"/>
              <a:t>КОТОРЫЙ</a:t>
            </a:r>
            <a:r>
              <a:rPr lang="ru-RU" b="1" dirty="0"/>
              <a:t> употреблено с различными предлогами</a:t>
            </a:r>
            <a:r>
              <a:rPr lang="ru-RU" dirty="0"/>
              <a:t> (</a:t>
            </a:r>
            <a:r>
              <a:rPr lang="ru-RU" i="1" dirty="0"/>
              <a:t>в котором, с которым, о</a:t>
            </a:r>
            <a:r>
              <a:rPr lang="ru-RU" dirty="0"/>
              <a:t> </a:t>
            </a:r>
            <a:r>
              <a:rPr lang="ru-RU" i="1" dirty="0"/>
              <a:t>котором, при котором</a:t>
            </a:r>
            <a:r>
              <a:rPr lang="ru-RU" dirty="0"/>
              <a:t> и т.д.).</a:t>
            </a:r>
          </a:p>
          <a:p>
            <a:r>
              <a:rPr lang="ru-RU" u="sng" dirty="0"/>
              <a:t>Например:</a:t>
            </a:r>
            <a:r>
              <a:rPr lang="ru-RU" dirty="0"/>
              <a:t> </a:t>
            </a:r>
            <a:r>
              <a:rPr lang="ru-RU" i="1" dirty="0"/>
              <a:t>«Идиот» - роман, </a:t>
            </a:r>
            <a:r>
              <a:rPr lang="ru-RU" b="1" i="1" dirty="0" smtClean="0"/>
              <a:t>В КОТОРОМ </a:t>
            </a:r>
            <a:r>
              <a:rPr lang="ru-RU" i="1" dirty="0" smtClean="0"/>
              <a:t>творческие </a:t>
            </a:r>
            <a:r>
              <a:rPr lang="ru-RU" i="1" dirty="0"/>
              <a:t>принципы Достоевского воплощаются в полной </a:t>
            </a:r>
            <a:r>
              <a:rPr lang="ru-RU" i="1" dirty="0" smtClean="0"/>
              <a:t>мере.</a:t>
            </a:r>
            <a:endParaRPr lang="ru-RU" dirty="0"/>
          </a:p>
          <a:p>
            <a:r>
              <a:rPr lang="ru-RU" u="sng" dirty="0"/>
              <a:t>Комментарий:</a:t>
            </a:r>
            <a:r>
              <a:rPr lang="ru-RU" dirty="0"/>
              <a:t> мы не можем заменить придаточную часть причастным оборотом, т.к. союзное слово </a:t>
            </a:r>
            <a:r>
              <a:rPr lang="ru-RU" b="1" i="1" dirty="0"/>
              <a:t>КОТОРЫЙ</a:t>
            </a:r>
            <a:r>
              <a:rPr lang="ru-RU" dirty="0"/>
              <a:t> употреблено </a:t>
            </a:r>
            <a:r>
              <a:rPr lang="ru-RU" u="sng" dirty="0"/>
              <a:t>с </a:t>
            </a:r>
            <a:r>
              <a:rPr lang="ru-RU" u="sng" dirty="0" smtClean="0"/>
              <a:t>предлогом В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06090"/>
          </a:xfrm>
        </p:spPr>
        <p:txBody>
          <a:bodyPr>
            <a:noAutofit/>
          </a:bodyPr>
          <a:lstStyle/>
          <a:p>
            <a:r>
              <a:rPr lang="ru-RU" sz="2400" dirty="0"/>
              <a:t>Для правильного выполнения задания нужно знать следующие правила:</a:t>
            </a:r>
          </a:p>
        </p:txBody>
      </p:sp>
    </p:spTree>
    <p:extLst>
      <p:ext uri="{BB962C8B-B14F-4D97-AF65-F5344CB8AC3E}">
        <p14:creationId xmlns:p14="http://schemas.microsoft.com/office/powerpoint/2010/main" val="104336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5577483"/>
          </a:xfrm>
        </p:spPr>
        <p:txBody>
          <a:bodyPr>
            <a:normAutofit/>
          </a:bodyPr>
          <a:lstStyle/>
          <a:p>
            <a:r>
              <a:rPr lang="ru-RU" sz="2000" b="1" dirty="0"/>
              <a:t>2) Нельзя заменить </a:t>
            </a:r>
            <a:r>
              <a:rPr lang="ru-RU" sz="2000" dirty="0"/>
              <a:t>обособленным определением, выраженным</a:t>
            </a:r>
            <a:r>
              <a:rPr lang="ru-RU" sz="2000" b="1" dirty="0"/>
              <a:t> </a:t>
            </a:r>
            <a:r>
              <a:rPr lang="ru-RU" sz="2000" dirty="0"/>
              <a:t>причастным оборотом, те придаточные части, в которых </a:t>
            </a:r>
            <a:r>
              <a:rPr lang="ru-RU" sz="2000" b="1" dirty="0"/>
              <a:t>употреблён глагол в форме условного наклонения</a:t>
            </a:r>
            <a:r>
              <a:rPr lang="ru-RU" sz="2000" dirty="0"/>
              <a:t>. Это связано с тем, что причастие не имеет форм </a:t>
            </a:r>
            <a:r>
              <a:rPr lang="ru-RU" sz="2000" dirty="0" smtClean="0"/>
              <a:t>условного наклонения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u="sng" dirty="0"/>
              <a:t>Например:</a:t>
            </a:r>
            <a:r>
              <a:rPr lang="ru-RU" dirty="0"/>
              <a:t> </a:t>
            </a:r>
            <a:r>
              <a:rPr lang="ru-RU" i="1" dirty="0"/>
              <a:t>Он ждал от неё слова, </a:t>
            </a:r>
            <a:r>
              <a:rPr lang="ru-RU" i="1" dirty="0" smtClean="0"/>
              <a:t>которые </a:t>
            </a:r>
            <a:r>
              <a:rPr lang="ru-RU" i="1" dirty="0"/>
              <a:t>так </a:t>
            </a:r>
            <a:r>
              <a:rPr lang="ru-RU" b="1" i="1" dirty="0"/>
              <a:t>ХОТЕЛ БЫ</a:t>
            </a:r>
            <a:r>
              <a:rPr lang="ru-RU" i="1" dirty="0"/>
              <a:t> </a:t>
            </a:r>
            <a:r>
              <a:rPr lang="ru-RU" i="1" dirty="0" smtClean="0"/>
              <a:t>услышать.</a:t>
            </a:r>
            <a:endParaRPr lang="ru-RU" dirty="0"/>
          </a:p>
          <a:p>
            <a:r>
              <a:rPr lang="ru-RU" u="sng" dirty="0"/>
              <a:t>Комментарий:</a:t>
            </a:r>
            <a:r>
              <a:rPr lang="ru-RU" dirty="0"/>
              <a:t> мы не можем</a:t>
            </a:r>
            <a:r>
              <a:rPr lang="ru-RU" i="1" dirty="0"/>
              <a:t> </a:t>
            </a:r>
            <a:r>
              <a:rPr lang="ru-RU" dirty="0"/>
              <a:t>произвести необходимую замену, т.к. глагол в придаточной части употреблён в форме условного наклонения, а, как известно, причастие обозначает признак предмета по действию, которое происходит или происходило в настоящем или будущем времени </a:t>
            </a:r>
            <a:r>
              <a:rPr lang="ru-RU" b="1" dirty="0" smtClean="0"/>
              <a:t>на самом </a:t>
            </a:r>
            <a:r>
              <a:rPr lang="ru-RU" b="1" dirty="0"/>
              <a:t>деле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140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ru-RU" sz="2000" b="1" dirty="0"/>
              <a:t>3) Нельзя заменить </a:t>
            </a:r>
            <a:r>
              <a:rPr lang="ru-RU" sz="2000" dirty="0"/>
              <a:t>обособленным определением, выраженным</a:t>
            </a:r>
            <a:r>
              <a:rPr lang="ru-RU" sz="2000" b="1" dirty="0"/>
              <a:t> </a:t>
            </a:r>
            <a:r>
              <a:rPr lang="ru-RU" sz="2000" dirty="0"/>
              <a:t>причастным оборотом, те придаточные части, в которых </a:t>
            </a:r>
            <a:r>
              <a:rPr lang="ru-RU" sz="2000" b="1" dirty="0"/>
              <a:t>употреблён глагол в будущем времени. </a:t>
            </a:r>
            <a:r>
              <a:rPr lang="ru-RU" sz="2000" dirty="0"/>
              <a:t>Это связано с тем, что причастие не имеет форм будущего времени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u="sng" dirty="0"/>
              <a:t>Например:</a:t>
            </a:r>
            <a:r>
              <a:rPr lang="ru-RU" dirty="0"/>
              <a:t> </a:t>
            </a:r>
            <a:r>
              <a:rPr lang="ru-RU" i="1" dirty="0"/>
              <a:t>Но ведь есть же на свете человек, </a:t>
            </a:r>
            <a:r>
              <a:rPr lang="ru-RU" i="1" dirty="0" smtClean="0"/>
              <a:t>который</a:t>
            </a:r>
            <a:r>
              <a:rPr lang="ru-RU" i="1" dirty="0"/>
              <a:t> </a:t>
            </a:r>
            <a:r>
              <a:rPr lang="ru-RU" b="1" i="1" dirty="0"/>
              <a:t>ПОЙМЁТ </a:t>
            </a:r>
            <a:r>
              <a:rPr lang="ru-RU" i="1" dirty="0" smtClean="0"/>
              <a:t>меня! </a:t>
            </a:r>
            <a:r>
              <a:rPr lang="ru-RU" i="1" dirty="0"/>
              <a:t>Грядущая третья технологическая революция, </a:t>
            </a:r>
            <a:r>
              <a:rPr lang="ru-RU" i="1" dirty="0" smtClean="0"/>
              <a:t>которая</a:t>
            </a:r>
            <a:r>
              <a:rPr lang="ru-RU" i="1" dirty="0"/>
              <a:t> </a:t>
            </a:r>
            <a:r>
              <a:rPr lang="ru-RU" b="1" i="1" dirty="0" smtClean="0"/>
              <a:t>ИЗМЕНИТ </a:t>
            </a:r>
            <a:r>
              <a:rPr lang="ru-RU" i="1" dirty="0" smtClean="0"/>
              <a:t>саму </a:t>
            </a:r>
            <a:r>
              <a:rPr lang="ru-RU" i="1" dirty="0"/>
              <a:t>природу труда, будет основываться на силе умственной активности </a:t>
            </a:r>
            <a:r>
              <a:rPr lang="ru-RU" i="1" dirty="0" smtClean="0"/>
              <a:t>человека.</a:t>
            </a:r>
            <a:endParaRPr lang="ru-RU" dirty="0"/>
          </a:p>
          <a:p>
            <a:r>
              <a:rPr lang="ru-RU" u="sng" dirty="0"/>
              <a:t>Комментарий:</a:t>
            </a:r>
            <a:r>
              <a:rPr lang="ru-RU" dirty="0"/>
              <a:t> мы не можем</a:t>
            </a:r>
            <a:r>
              <a:rPr lang="ru-RU" i="1" dirty="0"/>
              <a:t> </a:t>
            </a:r>
            <a:r>
              <a:rPr lang="ru-RU" dirty="0"/>
              <a:t>произвести необходимую замену, т.к. глагол в придаточной части употреблён в форме будущего времени.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27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865515"/>
          </a:xfrm>
        </p:spPr>
        <p:txBody>
          <a:bodyPr>
            <a:normAutofit/>
          </a:bodyPr>
          <a:lstStyle/>
          <a:p>
            <a:r>
              <a:rPr lang="ru-RU" sz="2000" b="1" dirty="0"/>
              <a:t>4) Нельзя заменить </a:t>
            </a:r>
            <a:r>
              <a:rPr lang="ru-RU" sz="2000" dirty="0"/>
              <a:t>обособленное определение, выраженное</a:t>
            </a:r>
            <a:r>
              <a:rPr lang="ru-RU" sz="2000" b="1" dirty="0"/>
              <a:t> </a:t>
            </a:r>
            <a:r>
              <a:rPr lang="ru-RU" sz="2000" dirty="0"/>
              <a:t>причастным оборотом, придаточным определительным, если в главной части СПП </a:t>
            </a:r>
            <a:r>
              <a:rPr lang="ru-RU" sz="2000" b="1" dirty="0"/>
              <a:t>имеется указательное местоимение (</a:t>
            </a:r>
            <a:r>
              <a:rPr lang="ru-RU" sz="2000" b="1" i="1" dirty="0"/>
              <a:t>такой, такая, такое, такие, тот,</a:t>
            </a:r>
            <a:r>
              <a:rPr lang="ru-RU" sz="2000" b="1" dirty="0"/>
              <a:t> </a:t>
            </a:r>
            <a:r>
              <a:rPr lang="ru-RU" sz="2000" b="1" i="1" dirty="0"/>
              <a:t>та, то, те</a:t>
            </a:r>
            <a:r>
              <a:rPr lang="ru-RU" sz="2000" b="1" dirty="0" smtClean="0"/>
              <a:t>).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u="sng" dirty="0"/>
              <a:t>Например:</a:t>
            </a:r>
            <a:r>
              <a:rPr lang="ru-RU" dirty="0"/>
              <a:t> </a:t>
            </a:r>
            <a:r>
              <a:rPr lang="ru-RU" i="1" dirty="0"/>
              <a:t>Уже в ранних произведениях Достоевского </a:t>
            </a:r>
            <a:r>
              <a:rPr lang="ru-RU" i="1" dirty="0" smtClean="0"/>
              <a:t>обнаружились</a:t>
            </a:r>
            <a:r>
              <a:rPr lang="ru-RU" i="1" dirty="0"/>
              <a:t> </a:t>
            </a:r>
            <a:r>
              <a:rPr lang="ru-RU" b="1" i="1" dirty="0"/>
              <a:t>ТАКИЕ </a:t>
            </a:r>
            <a:r>
              <a:rPr lang="ru-RU" i="1" dirty="0"/>
              <a:t>черты реализма, </a:t>
            </a:r>
            <a:r>
              <a:rPr lang="ru-RU" i="1" dirty="0" smtClean="0"/>
              <a:t>которые </a:t>
            </a:r>
            <a:r>
              <a:rPr lang="ru-RU" i="1" dirty="0"/>
              <a:t>выделили его из круга писателей натуральной </a:t>
            </a:r>
            <a:r>
              <a:rPr lang="ru-RU" i="1" dirty="0" smtClean="0"/>
              <a:t>школы. </a:t>
            </a:r>
            <a:r>
              <a:rPr lang="ru-RU" i="1" dirty="0"/>
              <a:t>Грушницкий – один из </a:t>
            </a:r>
            <a:r>
              <a:rPr lang="ru-RU" b="1" i="1" dirty="0" smtClean="0"/>
              <a:t>ТЕХ </a:t>
            </a:r>
            <a:r>
              <a:rPr lang="ru-RU" i="1" dirty="0" smtClean="0"/>
              <a:t>людей</a:t>
            </a:r>
            <a:r>
              <a:rPr lang="ru-RU" i="1" dirty="0"/>
              <a:t>, </a:t>
            </a:r>
            <a:r>
              <a:rPr lang="ru-RU" i="1" dirty="0" smtClean="0"/>
              <a:t>которые </a:t>
            </a:r>
            <a:r>
              <a:rPr lang="ru-RU" i="1" dirty="0"/>
              <a:t>на все случаи жизни имеют готовые пышные </a:t>
            </a:r>
            <a:r>
              <a:rPr lang="ru-RU" i="1" dirty="0" smtClean="0"/>
              <a:t>фразы.</a:t>
            </a:r>
            <a:endParaRPr lang="ru-RU" dirty="0"/>
          </a:p>
          <a:p>
            <a:r>
              <a:rPr lang="ru-RU" u="sng" dirty="0"/>
              <a:t>Комментарий:</a:t>
            </a:r>
            <a:r>
              <a:rPr lang="ru-RU" dirty="0"/>
              <a:t> мы не можем</a:t>
            </a:r>
            <a:r>
              <a:rPr lang="ru-RU" i="1" dirty="0"/>
              <a:t> </a:t>
            </a:r>
            <a:r>
              <a:rPr lang="ru-RU" dirty="0"/>
              <a:t>произвести необходимую замену, т.к. в главной части употреблены указательные местоимения </a:t>
            </a:r>
            <a:r>
              <a:rPr lang="ru-RU" b="1" i="1" dirty="0"/>
              <a:t>такие, тех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071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69</TotalTime>
  <Words>661</Words>
  <Application>Microsoft Office PowerPoint</Application>
  <PresentationFormat>Экран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Твердый переплет</vt:lpstr>
      <vt:lpstr>Готовимся к ЕГЭ</vt:lpstr>
      <vt:lpstr>В каком предложении придаточную часть сложноподчинённого предложения нельзя заменить обособленным определением, выраженным причастным оборотом?</vt:lpstr>
      <vt:lpstr>Что такое СПП(сложноподчиненное предложение)</vt:lpstr>
      <vt:lpstr>Примеры</vt:lpstr>
      <vt:lpstr>Что такое обособленное определение</vt:lpstr>
      <vt:lpstr>Для правильного выполнения задания нужно знать следующие правила:</vt:lpstr>
      <vt:lpstr>Презентация PowerPoint</vt:lpstr>
      <vt:lpstr>Презентация PowerPoint</vt:lpstr>
      <vt:lpstr>Презентация PowerPoint</vt:lpstr>
      <vt:lpstr>Презентация PowerPoint</vt:lpstr>
      <vt:lpstr>В каком предложении придаточную часть сложноподчинённого предложения нельзя заменить обособленным определением, выраженным причастным оборотом?</vt:lpstr>
      <vt:lpstr>В каком предложении придаточную часть сложноподчинённого предложения нельзя заменить обособленным определением, выраженным причастным оборотом?</vt:lpstr>
      <vt:lpstr>В каком предложении придаточную часть сложноподчинённого предложения нельзя заменить обособленным определением, выраженным причастным оборотом?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Готовимся к ЕГЭ</dc:title>
  <dc:creator>Пикалёва Ирина Германовна</dc:creator>
  <cp:lastModifiedBy>Пикалёва Ирина Германовна</cp:lastModifiedBy>
  <cp:revision>8</cp:revision>
  <dcterms:created xsi:type="dcterms:W3CDTF">2014-04-15T12:47:29Z</dcterms:created>
  <dcterms:modified xsi:type="dcterms:W3CDTF">2014-04-15T17:25:16Z</dcterms:modified>
</cp:coreProperties>
</file>