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F5894BC0-F6FB-44FB-A3C6-B1308115BE07}" type="datetimeFigureOut">
              <a:rPr lang="ru-RU" smtClean="0"/>
              <a:t>21.04.2014</a:t>
            </a:fld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E2B65554-C0EA-4684-8798-DA3423EB12BD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894BC0-F6FB-44FB-A3C6-B1308115BE07}" type="datetimeFigureOut">
              <a:rPr lang="ru-RU" smtClean="0"/>
              <a:t>21.04.2014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B65554-C0EA-4684-8798-DA3423EB12B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894BC0-F6FB-44FB-A3C6-B1308115BE07}" type="datetimeFigureOut">
              <a:rPr lang="ru-RU" smtClean="0"/>
              <a:t>21.04.2014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B65554-C0EA-4684-8798-DA3423EB12B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894BC0-F6FB-44FB-A3C6-B1308115BE07}" type="datetimeFigureOut">
              <a:rPr lang="ru-RU" smtClean="0"/>
              <a:t>21.04.2014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B65554-C0EA-4684-8798-DA3423EB12B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F5894BC0-F6FB-44FB-A3C6-B1308115BE07}" type="datetimeFigureOut">
              <a:rPr lang="ru-RU" smtClean="0"/>
              <a:t>21.04.2014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E2B65554-C0EA-4684-8798-DA3423EB12BD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894BC0-F6FB-44FB-A3C6-B1308115BE07}" type="datetimeFigureOut">
              <a:rPr lang="ru-RU" smtClean="0"/>
              <a:t>21.04.2014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E2B65554-C0EA-4684-8798-DA3423EB12BD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894BC0-F6FB-44FB-A3C6-B1308115BE07}" type="datetimeFigureOut">
              <a:rPr lang="ru-RU" smtClean="0"/>
              <a:t>21.04.2014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E2B65554-C0EA-4684-8798-DA3423EB12B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894BC0-F6FB-44FB-A3C6-B1308115BE07}" type="datetimeFigureOut">
              <a:rPr lang="ru-RU" smtClean="0"/>
              <a:t>21.04.2014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B65554-C0EA-4684-8798-DA3423EB12BD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894BC0-F6FB-44FB-A3C6-B1308115BE07}" type="datetimeFigureOut">
              <a:rPr lang="ru-RU" smtClean="0"/>
              <a:t>21.04.2014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B65554-C0EA-4684-8798-DA3423EB12B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9" name="Дата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F5894BC0-F6FB-44FB-A3C6-B1308115BE07}" type="datetimeFigureOut">
              <a:rPr lang="ru-RU" smtClean="0"/>
              <a:t>21.04.2014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E2B65554-C0EA-4684-8798-DA3423EB12BD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F5894BC0-F6FB-44FB-A3C6-B1308115BE07}" type="datetimeFigureOut">
              <a:rPr lang="ru-RU" smtClean="0"/>
              <a:t>21.04.2014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E2B65554-C0EA-4684-8798-DA3423EB12BD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F5894BC0-F6FB-44FB-A3C6-B1308115BE07}" type="datetimeFigureOut">
              <a:rPr lang="ru-RU" smtClean="0"/>
              <a:t>21.04.2014</a:t>
            </a:fld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E2B65554-C0EA-4684-8798-DA3423EB12BD}" type="slidenum">
              <a:rPr lang="ru-RU" smtClean="0"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Готовимся к ЕГЭ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 А7. Последовательность предложений в тексте. Средства связи </a:t>
            </a:r>
          </a:p>
          <a:p>
            <a:r>
              <a:rPr lang="ru-RU" dirty="0" smtClean="0"/>
              <a:t>предложений в тексте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71317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Связь между предложениями текста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/>
              <a:t>Связь между предложениями текста бывает цепная (контактная) или параллельная (дистанционная). Что же представляет собой каждая из них?</a:t>
            </a:r>
          </a:p>
          <a:p>
            <a:r>
              <a:rPr lang="ru-RU" b="1" i="1" dirty="0"/>
              <a:t>Цепная связь – </a:t>
            </a:r>
            <a:r>
              <a:rPr lang="ru-RU" dirty="0"/>
              <a:t>мысль движется от одного предложения к другому и осуществляется обычно в повторе слова из предыдущего предложения, развёртывании его в последующем предложении.</a:t>
            </a:r>
          </a:p>
          <a:p>
            <a:r>
              <a:rPr lang="ru-RU" b="1" i="1" dirty="0"/>
              <a:t>Параллельная связь – </a:t>
            </a:r>
            <a:r>
              <a:rPr lang="ru-RU" dirty="0"/>
              <a:t>употребление предложений, в которых одинаковый порядок слов, однотипные грамматические формы выражения членов предложения, видовременная соотнесённость.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29639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/>
          </a:bodyPr>
          <a:lstStyle/>
          <a:p>
            <a:r>
              <a:rPr lang="ru-RU" sz="2400" b="1" i="1" dirty="0"/>
              <a:t>Прочитайте текст и выполните задания A7–A12.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908720"/>
            <a:ext cx="8229600" cy="5544616"/>
          </a:xfrm>
        </p:spPr>
        <p:txBody>
          <a:bodyPr>
            <a:normAutofit fontScale="62500" lnSpcReduction="20000"/>
          </a:bodyPr>
          <a:lstStyle/>
          <a:p>
            <a:r>
              <a:rPr lang="ru-RU" dirty="0"/>
              <a:t>(1)… (2) В них проверяется, насколько благородный герой достоин быть членом рыцарского сословия. (3) Столкнувшись с опасностью, герои в отличие от авантюристов более поздних веков, которые действуют на свой страх и риск, поступают в строгом соответствии с кодексом рыцарского поведения.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(4)Романы воспринимались слушателями не как рассказ о реальных событиях далекого прошлого, а как выдумка, сказка, сочиненная поэтом. (5)Да и сам автор был не прочь подчеркнуть свои способности сочинителя. (6) … с рыцарских романов утвердилось право литературы на художественный вымысел</a:t>
            </a:r>
            <a:r>
              <a:rPr lang="ru-RU" dirty="0" smtClean="0"/>
              <a:t>.</a:t>
            </a:r>
          </a:p>
          <a:p>
            <a:r>
              <a:rPr lang="ru-RU" i="1" dirty="0"/>
              <a:t>Какое из приведённых ниже предложений должно быть первым в этом тексте?</a:t>
            </a:r>
          </a:p>
          <a:p>
            <a:pPr fontAlgn="t"/>
            <a:r>
              <a:rPr lang="ru-RU" b="1" dirty="0" smtClean="0"/>
              <a:t>1. </a:t>
            </a:r>
            <a:r>
              <a:rPr lang="ru-RU" dirty="0" smtClean="0"/>
              <a:t>В </a:t>
            </a:r>
            <a:r>
              <a:rPr lang="ru-RU" dirty="0"/>
              <a:t>романе обычно есть описание чудес</a:t>
            </a:r>
            <a:r>
              <a:rPr lang="ru-RU" dirty="0" smtClean="0"/>
              <a:t>.</a:t>
            </a:r>
          </a:p>
          <a:p>
            <a:pPr fontAlgn="t"/>
            <a:r>
              <a:rPr lang="ru-RU" b="1" dirty="0" smtClean="0"/>
              <a:t>2. </a:t>
            </a:r>
            <a:r>
              <a:rPr lang="ru-RU" dirty="0" smtClean="0"/>
              <a:t>Повествование </a:t>
            </a:r>
            <a:r>
              <a:rPr lang="ru-RU" dirty="0"/>
              <a:t>в средневековом романе представляет собой цепь приключений-авантюр</a:t>
            </a:r>
            <a:r>
              <a:rPr lang="ru-RU" dirty="0" smtClean="0"/>
              <a:t>.</a:t>
            </a:r>
          </a:p>
          <a:p>
            <a:pPr fontAlgn="t"/>
            <a:r>
              <a:rPr lang="ru-RU" b="1" dirty="0" smtClean="0"/>
              <a:t>3. </a:t>
            </a:r>
            <a:r>
              <a:rPr lang="ru-RU" dirty="0" smtClean="0"/>
              <a:t>В </a:t>
            </a:r>
            <a:r>
              <a:rPr lang="ru-RU" dirty="0"/>
              <a:t>сочинениях трубадуров наряду с великими мужами древности и библейскими персонажами стали появляться и новые герои: король Артур, Тристан, </a:t>
            </a:r>
            <a:r>
              <a:rPr lang="ru-RU" dirty="0" err="1"/>
              <a:t>Ланселот</a:t>
            </a:r>
            <a:r>
              <a:rPr lang="ru-RU" dirty="0" smtClean="0"/>
              <a:t>.</a:t>
            </a:r>
          </a:p>
          <a:p>
            <a:pPr fontAlgn="t"/>
            <a:r>
              <a:rPr lang="ru-RU" b="1" dirty="0" smtClean="0"/>
              <a:t>4. </a:t>
            </a:r>
            <a:r>
              <a:rPr lang="ru-RU" dirty="0" smtClean="0"/>
              <a:t>Действие </a:t>
            </a:r>
            <a:r>
              <a:rPr lang="ru-RU" dirty="0"/>
              <a:t>каждого романа начинается при дворе легендарного короля Артура.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65961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ru-RU" sz="2800" b="1" dirty="0"/>
              <a:t>Прочитайте текст и выполните задания </a:t>
            </a:r>
            <a:r>
              <a:rPr lang="ru-RU" sz="2800" b="1" dirty="0" smtClean="0"/>
              <a:t>A-7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052736"/>
            <a:ext cx="8229600" cy="5040560"/>
          </a:xfrm>
        </p:spPr>
        <p:txBody>
          <a:bodyPr>
            <a:normAutofit fontScale="70000" lnSpcReduction="20000"/>
          </a:bodyPr>
          <a:lstStyle/>
          <a:p>
            <a:r>
              <a:rPr lang="ru-RU" dirty="0"/>
              <a:t>(1)… (2) Он относится к так называемому животному эпосу. (3) Главный источник книги — сказки о животных. (4)Многие сюжеты таких сказок называют бродячими, потому что они встречаются у большинства индоевропейских народов. (5) … русскому читателю хорошо знакомы истории о том, как лисица выманила сыр у вороны, как воровала рыбу, прикинувшись мертвой, и как волк из-за нее примерз ко льду и лишился хвоста. (6) Эти и другие проделки лисы занимают достойное место и в старофранцузском животном эпосе.</a:t>
            </a:r>
          </a:p>
          <a:p>
            <a:r>
              <a:rPr lang="ru-RU" i="1" dirty="0"/>
              <a:t>Какое из приведённых ниже предложений должно быть первым в этом тексте?</a:t>
            </a:r>
          </a:p>
          <a:p>
            <a:pPr fontAlgn="t"/>
            <a:r>
              <a:rPr lang="ru-RU" b="1" dirty="0" smtClean="0"/>
              <a:t>1. </a:t>
            </a:r>
            <a:r>
              <a:rPr lang="ru-RU" dirty="0" smtClean="0"/>
              <a:t>«Роман </a:t>
            </a:r>
            <a:r>
              <a:rPr lang="ru-RU" dirty="0"/>
              <a:t>о Лисе» состоит из 30 </a:t>
            </a:r>
            <a:r>
              <a:rPr lang="ru-RU" dirty="0" smtClean="0"/>
              <a:t>частей.</a:t>
            </a:r>
          </a:p>
          <a:p>
            <a:pPr fontAlgn="t"/>
            <a:r>
              <a:rPr lang="ru-RU" b="1" dirty="0" smtClean="0"/>
              <a:t>2. </a:t>
            </a:r>
            <a:r>
              <a:rPr lang="ru-RU" dirty="0" smtClean="0"/>
              <a:t>Сначала </a:t>
            </a:r>
            <a:r>
              <a:rPr lang="ru-RU" dirty="0"/>
              <a:t>появились небольшие поэмы, посвященные отдельным случаям из жизни лиса</a:t>
            </a:r>
            <a:r>
              <a:rPr lang="ru-RU" dirty="0" smtClean="0"/>
              <a:t>.</a:t>
            </a:r>
          </a:p>
          <a:p>
            <a:pPr fontAlgn="t"/>
            <a:r>
              <a:rPr lang="ru-RU" b="1" dirty="0" smtClean="0"/>
              <a:t>3. </a:t>
            </a:r>
            <a:r>
              <a:rPr lang="ru-RU" dirty="0" smtClean="0"/>
              <a:t>В </a:t>
            </a:r>
            <a:r>
              <a:rPr lang="ru-RU" dirty="0"/>
              <a:t>средние века во Франции был очень популярен «Роман о Лисе</a:t>
            </a:r>
            <a:r>
              <a:rPr lang="ru-RU" dirty="0" smtClean="0"/>
              <a:t>».</a:t>
            </a:r>
          </a:p>
          <a:p>
            <a:pPr fontAlgn="t"/>
            <a:r>
              <a:rPr lang="ru-RU" b="1" dirty="0" smtClean="0"/>
              <a:t>4. </a:t>
            </a:r>
            <a:r>
              <a:rPr lang="ru-RU" dirty="0" smtClean="0"/>
              <a:t>Главный </a:t>
            </a:r>
            <a:r>
              <a:rPr lang="ru-RU" dirty="0"/>
              <a:t>герой — хитроумный и озорной лис </a:t>
            </a:r>
            <a:r>
              <a:rPr lang="ru-RU" dirty="0" err="1"/>
              <a:t>Ренар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654311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Какое из приведённых ниже предложений должно быть первым в этом тексте?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Необходимо завершить мысль текста, используя для этого предложенные в качестве ответов определенные средства связи (как правило, это союзы, союзные и вводные слова), или же закончить текст одним из предложений.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29509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Что нужно делать.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412776"/>
            <a:ext cx="8568952" cy="4713387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1. Проводим логико-смысловой анализ текста. </a:t>
            </a:r>
          </a:p>
          <a:p>
            <a:r>
              <a:rPr lang="ru-RU" dirty="0" smtClean="0"/>
              <a:t>2. Следим за причинно-следственными связями предложений в тексте. </a:t>
            </a:r>
          </a:p>
          <a:p>
            <a:r>
              <a:rPr lang="ru-RU" dirty="0" smtClean="0"/>
              <a:t>3. Сопоставляем варианты ответа. </a:t>
            </a:r>
          </a:p>
          <a:p>
            <a:r>
              <a:rPr lang="ru-RU" dirty="0" smtClean="0"/>
              <a:t>4. Выбираем правильный вариант. </a:t>
            </a:r>
          </a:p>
          <a:p>
            <a:r>
              <a:rPr lang="ru-RU" dirty="0" smtClean="0"/>
              <a:t>Важно помнить! Последнее предложение текста обычно связано с предыдущим предложением по смыслу и грамматически, и вставляемое слово (словосочетание) должно эту связанность обозначать.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75230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Что такое текст.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Предложения в тексте связаны между собой и по смыслу, и   грамматически. Грамматическая связь означает, что формы слов  зависят от других слов, находящихся  в соседнем  предложении, что </a:t>
            </a:r>
            <a:r>
              <a:rPr lang="ru-RU" dirty="0" smtClean="0"/>
              <a:t>они согласуются </a:t>
            </a:r>
            <a:r>
              <a:rPr lang="ru-RU" dirty="0"/>
              <a:t>между собой.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11363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Лексические средства связи: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b="1" dirty="0"/>
              <a:t>1) Лексический повтор – </a:t>
            </a:r>
            <a:r>
              <a:rPr lang="ru-RU" dirty="0"/>
              <a:t>повторение одного и того же слова.</a:t>
            </a:r>
          </a:p>
          <a:p>
            <a:r>
              <a:rPr lang="ru-RU" i="1" dirty="0"/>
              <a:t>Вокруг города по низким холмам раскинулись </a:t>
            </a:r>
            <a:r>
              <a:rPr lang="ru-RU" b="1" i="1" dirty="0"/>
              <a:t>леса</a:t>
            </a:r>
            <a:r>
              <a:rPr lang="ru-RU" i="1" dirty="0"/>
              <a:t>, могучие, нетронутые. </a:t>
            </a:r>
            <a:r>
              <a:rPr lang="ru-RU" b="1" i="1" dirty="0"/>
              <a:t>В лесах</a:t>
            </a:r>
            <a:r>
              <a:rPr lang="ru-RU" i="1" dirty="0"/>
              <a:t> попадались большие луговины и глухие озёра с огромными старыми соснами по берегам.</a:t>
            </a:r>
            <a:r>
              <a:rPr lang="ru-RU" dirty="0"/>
              <a:t> Лексически оправданный повтор. </a:t>
            </a:r>
            <a:r>
              <a:rPr lang="ru-RU" i="1" dirty="0"/>
              <a:t>За огородом есть </a:t>
            </a:r>
            <a:r>
              <a:rPr lang="ru-RU" b="1" i="1" dirty="0"/>
              <a:t>пруд.</a:t>
            </a:r>
            <a:r>
              <a:rPr lang="ru-RU" i="1" dirty="0"/>
              <a:t> </a:t>
            </a:r>
            <a:r>
              <a:rPr lang="ru-RU" i="1" dirty="0" smtClean="0"/>
              <a:t>В </a:t>
            </a:r>
            <a:r>
              <a:rPr lang="ru-RU" b="1" i="1" dirty="0" smtClean="0"/>
              <a:t>пруду</a:t>
            </a:r>
            <a:r>
              <a:rPr lang="ru-RU" i="1" dirty="0"/>
              <a:t> плавают гуси, утки</a:t>
            </a:r>
            <a:r>
              <a:rPr lang="ru-RU" i="1" dirty="0" smtClean="0"/>
              <a:t>.</a:t>
            </a:r>
          </a:p>
          <a:p>
            <a:r>
              <a:rPr lang="ru-RU" b="1" dirty="0"/>
              <a:t>2) Однокоренные слова.</a:t>
            </a:r>
            <a:endParaRPr lang="ru-RU" dirty="0"/>
          </a:p>
          <a:p>
            <a:r>
              <a:rPr lang="ru-RU" i="1" dirty="0"/>
              <a:t>Конечно, такой мастер знал себе   цену, ощущал разницу между собой и не таким </a:t>
            </a:r>
            <a:r>
              <a:rPr lang="ru-RU" b="1" i="1" dirty="0"/>
              <a:t>талантливым</a:t>
            </a:r>
            <a:r>
              <a:rPr lang="ru-RU" i="1" dirty="0"/>
              <a:t>, но прекрасно знал и другую разницу - разницу между собой и более даровитым человеком.  Уважение к более способному и   опытному - первый признак </a:t>
            </a:r>
            <a:r>
              <a:rPr lang="ru-RU" b="1" i="1" dirty="0"/>
              <a:t>талантливости.</a:t>
            </a:r>
            <a:r>
              <a:rPr lang="ru-RU" i="1" dirty="0"/>
              <a:t> </a:t>
            </a:r>
            <a:r>
              <a:rPr lang="ru-RU" dirty="0"/>
              <a:t>(</a:t>
            </a:r>
            <a:r>
              <a:rPr lang="ru-RU" dirty="0" err="1"/>
              <a:t>В.Белов</a:t>
            </a:r>
            <a:r>
              <a:rPr lang="ru-RU" dirty="0" smtClean="0"/>
              <a:t>)</a:t>
            </a:r>
            <a:endParaRPr lang="ru-RU" dirty="0"/>
          </a:p>
          <a:p>
            <a:r>
              <a:rPr lang="ru-RU" b="1" dirty="0"/>
              <a:t>3) Синонимы</a:t>
            </a:r>
            <a:r>
              <a:rPr lang="ru-RU" dirty="0"/>
              <a:t>.  </a:t>
            </a:r>
            <a:r>
              <a:rPr lang="ru-RU" i="1" dirty="0"/>
              <a:t>В лесу мы видели </a:t>
            </a:r>
            <a:r>
              <a:rPr lang="ru-RU" b="1" i="1" dirty="0"/>
              <a:t>лося</a:t>
            </a:r>
            <a:r>
              <a:rPr lang="ru-RU" i="1" dirty="0"/>
              <a:t>. </a:t>
            </a:r>
            <a:r>
              <a:rPr lang="ru-RU" b="1" i="1" dirty="0"/>
              <a:t>Сохатый</a:t>
            </a:r>
            <a:r>
              <a:rPr lang="ru-RU" i="1" dirty="0"/>
              <a:t> шёл вдоль опушки и никого не боялся.</a:t>
            </a:r>
            <a:r>
              <a:rPr lang="ru-RU" dirty="0"/>
              <a:t> </a:t>
            </a:r>
            <a:r>
              <a:rPr lang="ru-RU" b="1" dirty="0"/>
              <a:t>Контекстные синонимы</a:t>
            </a:r>
            <a:r>
              <a:rPr lang="ru-RU" dirty="0"/>
              <a:t>. </a:t>
            </a:r>
            <a:r>
              <a:rPr lang="ru-RU" i="1" dirty="0"/>
              <a:t>Это был </a:t>
            </a:r>
            <a:r>
              <a:rPr lang="ru-RU" b="1" i="1" dirty="0"/>
              <a:t>хозяин </a:t>
            </a:r>
            <a:r>
              <a:rPr lang="ru-RU" i="1" dirty="0"/>
              <a:t>леса. </a:t>
            </a:r>
            <a:r>
              <a:rPr lang="ru-RU" b="1" i="1" dirty="0"/>
              <a:t>Мужчине </a:t>
            </a:r>
            <a:r>
              <a:rPr lang="ru-RU" i="1" dirty="0"/>
              <a:t>было лет 40.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84373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764704"/>
            <a:ext cx="8229600" cy="5688632"/>
          </a:xfrm>
        </p:spPr>
        <p:txBody>
          <a:bodyPr>
            <a:normAutofit fontScale="70000" lnSpcReduction="20000"/>
          </a:bodyPr>
          <a:lstStyle/>
          <a:p>
            <a:r>
              <a:rPr lang="ru-RU" b="1" dirty="0"/>
              <a:t>4) Антонимы. </a:t>
            </a:r>
            <a:r>
              <a:rPr lang="ru-RU" i="1" dirty="0"/>
              <a:t>У природы много </a:t>
            </a:r>
            <a:r>
              <a:rPr lang="ru-RU" b="1" i="1" dirty="0"/>
              <a:t>друзей</a:t>
            </a:r>
            <a:r>
              <a:rPr lang="ru-RU" i="1" dirty="0"/>
              <a:t>. </a:t>
            </a:r>
            <a:r>
              <a:rPr lang="ru-RU" b="1" i="1" dirty="0"/>
              <a:t>Недругов</a:t>
            </a:r>
            <a:r>
              <a:rPr lang="ru-RU" i="1" dirty="0"/>
              <a:t> у неё значительно меньше.</a:t>
            </a:r>
            <a:endParaRPr lang="ru-RU" dirty="0"/>
          </a:p>
          <a:p>
            <a:r>
              <a:rPr lang="ru-RU" b="1" dirty="0"/>
              <a:t>5) Антитеза</a:t>
            </a:r>
            <a:r>
              <a:rPr lang="ru-RU" dirty="0"/>
              <a:t> (использование лексических и контекстных антонимов, противительного союза.  </a:t>
            </a:r>
            <a:r>
              <a:rPr lang="ru-RU" i="1" dirty="0"/>
              <a:t>От </a:t>
            </a:r>
            <a:r>
              <a:rPr lang="ru-RU" b="1" i="1" dirty="0"/>
              <a:t>нагревания </a:t>
            </a:r>
            <a:r>
              <a:rPr lang="ru-RU" i="1" dirty="0" smtClean="0"/>
              <a:t>железо </a:t>
            </a:r>
            <a:r>
              <a:rPr lang="ru-RU" b="1" i="1" dirty="0" smtClean="0"/>
              <a:t>расширяется</a:t>
            </a:r>
            <a:r>
              <a:rPr lang="ru-RU" b="1" i="1" dirty="0"/>
              <a:t>,</a:t>
            </a:r>
            <a:r>
              <a:rPr lang="ru-RU" i="1" dirty="0"/>
              <a:t> а от </a:t>
            </a:r>
            <a:r>
              <a:rPr lang="ru-RU" b="1" i="1" dirty="0"/>
              <a:t>охлаждения</a:t>
            </a:r>
            <a:r>
              <a:rPr lang="ru-RU" i="1" dirty="0"/>
              <a:t> оно сужается. </a:t>
            </a:r>
            <a:r>
              <a:rPr lang="ru-RU" b="1" i="1" dirty="0"/>
              <a:t>Сто лет назад </a:t>
            </a:r>
            <a:r>
              <a:rPr lang="ru-RU" i="1" dirty="0"/>
              <a:t>люди не знали телевизора. </a:t>
            </a:r>
            <a:r>
              <a:rPr lang="ru-RU" b="1" i="1" dirty="0"/>
              <a:t>Сейчас</a:t>
            </a:r>
            <a:r>
              <a:rPr lang="ru-RU" i="1" dirty="0"/>
              <a:t> без телевизора не обходится ни одна семья, в) Черёмуха давно отцвела. </a:t>
            </a:r>
            <a:r>
              <a:rPr lang="ru-RU" b="1" i="1" dirty="0"/>
              <a:t>Но </a:t>
            </a:r>
            <a:r>
              <a:rPr lang="ru-RU" i="1" dirty="0"/>
              <a:t>зато сирень благоухала</a:t>
            </a:r>
            <a:r>
              <a:rPr lang="ru-RU" dirty="0"/>
              <a:t>.</a:t>
            </a:r>
          </a:p>
          <a:p>
            <a:r>
              <a:rPr lang="ru-RU" b="1" dirty="0"/>
              <a:t>6) Описательные обороты.</a:t>
            </a:r>
            <a:endParaRPr lang="ru-RU" dirty="0"/>
          </a:p>
          <a:p>
            <a:r>
              <a:rPr lang="ru-RU" i="1" dirty="0"/>
              <a:t>Построили </a:t>
            </a:r>
            <a:r>
              <a:rPr lang="ru-RU" b="1" i="1" dirty="0"/>
              <a:t>шоссе.</a:t>
            </a:r>
            <a:r>
              <a:rPr lang="ru-RU" i="1" dirty="0"/>
              <a:t> </a:t>
            </a:r>
            <a:r>
              <a:rPr lang="ru-RU" b="1" i="1" dirty="0"/>
              <a:t>Шумная, стремительная река жизни</a:t>
            </a:r>
            <a:r>
              <a:rPr lang="ru-RU" i="1" dirty="0"/>
              <a:t> соединила область со столицей</a:t>
            </a:r>
            <a:r>
              <a:rPr lang="ru-RU" dirty="0"/>
              <a:t>. (</a:t>
            </a:r>
            <a:r>
              <a:rPr lang="ru-RU" dirty="0" err="1"/>
              <a:t>Ф.Абрамов</a:t>
            </a:r>
            <a:r>
              <a:rPr lang="ru-RU" dirty="0"/>
              <a:t>)</a:t>
            </a:r>
          </a:p>
          <a:p>
            <a:r>
              <a:rPr lang="ru-RU" b="1" dirty="0"/>
              <a:t>7)</a:t>
            </a:r>
            <a:r>
              <a:rPr lang="ru-RU" dirty="0"/>
              <a:t> Высказывания </a:t>
            </a:r>
            <a:r>
              <a:rPr lang="ru-RU" b="1" dirty="0"/>
              <a:t>в первом предложении замена словом во второй.</a:t>
            </a:r>
            <a:r>
              <a:rPr lang="ru-RU" dirty="0"/>
              <a:t> </a:t>
            </a:r>
            <a:r>
              <a:rPr lang="ru-RU" b="1" i="1" dirty="0"/>
              <a:t>Солнце ещё не зашло. Это </a:t>
            </a:r>
            <a:r>
              <a:rPr lang="ru-RU" i="1" dirty="0"/>
              <a:t>помогло Олегу завершить дело.</a:t>
            </a:r>
            <a:endParaRPr lang="ru-RU" dirty="0"/>
          </a:p>
          <a:p>
            <a:r>
              <a:rPr lang="ru-RU" b="1" dirty="0"/>
              <a:t>8)</a:t>
            </a:r>
            <a:r>
              <a:rPr lang="ru-RU" dirty="0"/>
              <a:t> </a:t>
            </a:r>
            <a:r>
              <a:rPr lang="ru-RU" b="1" dirty="0"/>
              <a:t>Наличие во втором предложении указание на часть целого</a:t>
            </a:r>
            <a:r>
              <a:rPr lang="ru-RU" dirty="0"/>
              <a:t>, о котором говорится в первом предложении. </a:t>
            </a:r>
            <a:r>
              <a:rPr lang="ru-RU" b="1" i="1" dirty="0"/>
              <a:t>Деревь</a:t>
            </a:r>
            <a:r>
              <a:rPr lang="ru-RU" i="1" dirty="0"/>
              <a:t>я стояли голые. </a:t>
            </a:r>
            <a:r>
              <a:rPr lang="ru-RU" b="1" i="1" dirty="0"/>
              <a:t>Яблони и берёзы</a:t>
            </a:r>
            <a:r>
              <a:rPr lang="ru-RU" i="1" dirty="0"/>
              <a:t> ещё сохраняли листочки.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43804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Грамматические средства связи: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 fontScale="40000" lnSpcReduction="20000"/>
          </a:bodyPr>
          <a:lstStyle/>
          <a:p>
            <a:r>
              <a:rPr lang="ru-RU" sz="5000" b="1" dirty="0"/>
              <a:t>1) Личные местоимения. </a:t>
            </a:r>
            <a:r>
              <a:rPr lang="ru-RU" sz="5000" dirty="0"/>
              <a:t>1.</a:t>
            </a:r>
            <a:r>
              <a:rPr lang="ru-RU" sz="5000" i="1" dirty="0"/>
              <a:t> А я сейчас слушаю голос древнего ручья. </a:t>
            </a:r>
            <a:r>
              <a:rPr lang="ru-RU" sz="5000" b="1" i="1" dirty="0"/>
              <a:t>Он </a:t>
            </a:r>
            <a:r>
              <a:rPr lang="ru-RU" sz="5000" i="1" dirty="0"/>
              <a:t>воркует диким голубком.</a:t>
            </a:r>
            <a:r>
              <a:rPr lang="ru-RU" sz="5000" dirty="0"/>
              <a:t>2.</a:t>
            </a:r>
            <a:r>
              <a:rPr lang="ru-RU" sz="5000" i="1" dirty="0"/>
              <a:t> Призыв об охране лесов должен быть обращён прежде всего к молодёжи. </a:t>
            </a:r>
            <a:r>
              <a:rPr lang="ru-RU" sz="5000" b="1" i="1" dirty="0"/>
              <a:t>Ей</a:t>
            </a:r>
            <a:r>
              <a:rPr lang="ru-RU" sz="5000" i="1" dirty="0"/>
              <a:t> жить и хозяйствовать на этой земле, </a:t>
            </a:r>
            <a:r>
              <a:rPr lang="ru-RU" sz="5000" b="1" i="1" dirty="0"/>
              <a:t>ей</a:t>
            </a:r>
            <a:r>
              <a:rPr lang="ru-RU" sz="5000" i="1" dirty="0"/>
              <a:t> и украшать её. (</a:t>
            </a:r>
            <a:r>
              <a:rPr lang="ru-RU" sz="5000" i="1" dirty="0" err="1"/>
              <a:t>Л.Леонов</a:t>
            </a:r>
            <a:r>
              <a:rPr lang="ru-RU" sz="5000" i="1" dirty="0"/>
              <a:t>).3. Он неожиданно вернулся в родное село. </a:t>
            </a:r>
            <a:r>
              <a:rPr lang="ru-RU" sz="5000" b="1" i="1" dirty="0"/>
              <a:t>Его</a:t>
            </a:r>
            <a:r>
              <a:rPr lang="ru-RU" sz="5000" i="1" dirty="0"/>
              <a:t> приезд обрадовал и испугал мать.(</a:t>
            </a:r>
            <a:r>
              <a:rPr lang="ru-RU" sz="5000" i="1" dirty="0" err="1"/>
              <a:t>А.Чехов</a:t>
            </a:r>
            <a:r>
              <a:rPr lang="ru-RU" sz="5000" i="1" dirty="0"/>
              <a:t>)</a:t>
            </a:r>
            <a:endParaRPr lang="ru-RU" sz="5000" dirty="0"/>
          </a:p>
          <a:p>
            <a:r>
              <a:rPr lang="ru-RU" sz="5000" b="1" dirty="0"/>
              <a:t>2) Указательные местоимения</a:t>
            </a:r>
            <a:r>
              <a:rPr lang="ru-RU" sz="5000" dirty="0"/>
              <a:t> (такой, тот, этот). 1.</a:t>
            </a:r>
            <a:r>
              <a:rPr lang="ru-RU" sz="5000" i="1" dirty="0"/>
              <a:t> Над посёлком плыло тёмное небо с яркими, иглистыми звёздами</a:t>
            </a:r>
            <a:r>
              <a:rPr lang="ru-RU" sz="5000" i="1" dirty="0" smtClean="0"/>
              <a:t>. </a:t>
            </a:r>
            <a:r>
              <a:rPr lang="ru-RU" sz="5000" b="1" i="1" dirty="0" smtClean="0"/>
              <a:t>Такие</a:t>
            </a:r>
            <a:r>
              <a:rPr lang="ru-RU" sz="5000" b="1" i="1" dirty="0"/>
              <a:t> </a:t>
            </a:r>
            <a:r>
              <a:rPr lang="ru-RU" sz="5000" i="1" dirty="0"/>
              <a:t>звёзды бывают только осенью.</a:t>
            </a:r>
            <a:r>
              <a:rPr lang="ru-RU" sz="5000" dirty="0"/>
              <a:t> (</a:t>
            </a:r>
            <a:r>
              <a:rPr lang="ru-RU" sz="5000" dirty="0" err="1"/>
              <a:t>В.Астафьев</a:t>
            </a:r>
            <a:r>
              <a:rPr lang="ru-RU" sz="5000" dirty="0"/>
              <a:t>). 2. </a:t>
            </a:r>
            <a:r>
              <a:rPr lang="ru-RU" sz="5000" i="1" dirty="0"/>
              <a:t>Далёким, милым дёрганьем кричали </a:t>
            </a:r>
            <a:r>
              <a:rPr lang="ru-RU" sz="5000" b="1" i="1" dirty="0"/>
              <a:t>коростели</a:t>
            </a:r>
            <a:r>
              <a:rPr lang="ru-RU" sz="5000" dirty="0"/>
              <a:t>. </a:t>
            </a:r>
            <a:r>
              <a:rPr lang="ru-RU" sz="5000" b="1" i="1" dirty="0" smtClean="0"/>
              <a:t>Эти коростели</a:t>
            </a:r>
            <a:r>
              <a:rPr lang="ru-RU" sz="5000" i="1" dirty="0"/>
              <a:t> и закаты незабываемы; чистым видением сохранились они навсегда.</a:t>
            </a:r>
            <a:r>
              <a:rPr lang="ru-RU" sz="5000" dirty="0"/>
              <a:t> (</a:t>
            </a:r>
            <a:r>
              <a:rPr lang="ru-RU" sz="5000" dirty="0" err="1"/>
              <a:t>Б.Зайцев</a:t>
            </a:r>
            <a:r>
              <a:rPr lang="ru-RU" sz="5000" dirty="0"/>
              <a:t>) – во втором тексте средства связи – лексический повтор и указательное местоимение «эти».</a:t>
            </a:r>
          </a:p>
          <a:p>
            <a:r>
              <a:rPr lang="ru-RU" sz="5000" b="1" dirty="0"/>
              <a:t>3) Притяжательные местоимения </a:t>
            </a:r>
            <a:r>
              <a:rPr lang="ru-RU" sz="5000" dirty="0"/>
              <a:t>(наш, мой, твой). </a:t>
            </a:r>
            <a:r>
              <a:rPr lang="ru-RU" sz="5000" i="1" dirty="0"/>
              <a:t>Эти специалисты давно занимались изучением тайн океана. </a:t>
            </a:r>
            <a:r>
              <a:rPr lang="ru-RU" sz="5000" b="1" i="1" dirty="0" smtClean="0"/>
              <a:t>Их </a:t>
            </a:r>
            <a:r>
              <a:rPr lang="ru-RU" sz="5000" i="1" dirty="0" smtClean="0"/>
              <a:t>исследования </a:t>
            </a:r>
            <a:r>
              <a:rPr lang="ru-RU" sz="5000" i="1" dirty="0"/>
              <a:t>привлекают внимание ученых всего мира.</a:t>
            </a:r>
            <a:endParaRPr lang="ru-RU" sz="5000" dirty="0"/>
          </a:p>
          <a:p>
            <a:r>
              <a:rPr lang="ru-RU" sz="5000" b="1" dirty="0"/>
              <a:t>4) Местоимённые наречия </a:t>
            </a:r>
            <a:r>
              <a:rPr lang="ru-RU" sz="5000" i="1" dirty="0"/>
              <a:t>(там, так,  тогда и  др.).</a:t>
            </a:r>
            <a:endParaRPr lang="ru-RU" sz="5000" dirty="0"/>
          </a:p>
          <a:p>
            <a:r>
              <a:rPr lang="ru-RU" sz="5000" i="1" dirty="0"/>
              <a:t>Он [Николай Ростов] знал, что этот рассказ содействовал к прославлению нашего оружия, и потому надо было делать вид, что не сомневаешься в нём. </a:t>
            </a:r>
            <a:r>
              <a:rPr lang="ru-RU" sz="5000" b="1" i="1" dirty="0"/>
              <a:t>Так</a:t>
            </a:r>
            <a:r>
              <a:rPr lang="ru-RU" sz="5000" i="1" dirty="0"/>
              <a:t> он и делал</a:t>
            </a:r>
            <a:r>
              <a:rPr lang="ru-RU" sz="5000" dirty="0"/>
              <a:t> (</a:t>
            </a:r>
            <a:r>
              <a:rPr lang="ru-RU" sz="5000" dirty="0" err="1"/>
              <a:t>Л.Н.Толстой</a:t>
            </a:r>
            <a:r>
              <a:rPr lang="ru-RU" sz="5000" dirty="0"/>
              <a:t> «Война и мир</a:t>
            </a:r>
            <a:r>
              <a:rPr lang="ru-RU" sz="5000" dirty="0" smtClean="0"/>
              <a:t>»).</a:t>
            </a:r>
          </a:p>
          <a:p>
            <a:endParaRPr lang="ru-RU" dirty="0" smtClean="0"/>
          </a:p>
          <a:p>
            <a:endParaRPr lang="ru-RU" sz="5500" dirty="0"/>
          </a:p>
        </p:txBody>
      </p:sp>
    </p:spTree>
    <p:extLst>
      <p:ext uri="{BB962C8B-B14F-4D97-AF65-F5344CB8AC3E}">
        <p14:creationId xmlns:p14="http://schemas.microsoft.com/office/powerpoint/2010/main" val="2916884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476672"/>
            <a:ext cx="8229600" cy="6048672"/>
          </a:xfrm>
        </p:spPr>
        <p:txBody>
          <a:bodyPr>
            <a:normAutofit fontScale="70000" lnSpcReduction="20000"/>
          </a:bodyPr>
          <a:lstStyle/>
          <a:p>
            <a:r>
              <a:rPr lang="ru-RU" b="1" dirty="0"/>
              <a:t>5) Союзы (</a:t>
            </a:r>
            <a:r>
              <a:rPr lang="ru-RU" dirty="0"/>
              <a:t>преимущественно сочинительные). </a:t>
            </a:r>
            <a:r>
              <a:rPr lang="ru-RU" i="1" dirty="0"/>
              <a:t>Был май 1945 года. Гремела весна. Ликовали люди и земля. Москва салютовала героям. </a:t>
            </a:r>
            <a:r>
              <a:rPr lang="ru-RU" b="1" i="1" dirty="0"/>
              <a:t>И</a:t>
            </a:r>
            <a:r>
              <a:rPr lang="ru-RU" i="1" dirty="0"/>
              <a:t> радость огнями взлетала в небо.</a:t>
            </a:r>
            <a:r>
              <a:rPr lang="ru-RU" dirty="0"/>
              <a:t> (</a:t>
            </a:r>
            <a:r>
              <a:rPr lang="ru-RU" dirty="0" err="1"/>
              <a:t>А.Алексеев</a:t>
            </a:r>
            <a:r>
              <a:rPr lang="ru-RU" dirty="0"/>
              <a:t>). </a:t>
            </a:r>
            <a:r>
              <a:rPr lang="ru-RU" i="1" dirty="0"/>
              <a:t>Всё с тем же  говором и хохотом офицеры поспешно стали собираться; опять поставили самовар на грязной воде. </a:t>
            </a:r>
            <a:r>
              <a:rPr lang="ru-RU" b="1" i="1" dirty="0"/>
              <a:t>Но</a:t>
            </a:r>
            <a:r>
              <a:rPr lang="ru-RU" i="1" dirty="0"/>
              <a:t> Ростов, не дождавшись чаю, пошёл к эскадрону»</a:t>
            </a:r>
            <a:r>
              <a:rPr lang="ru-RU" dirty="0"/>
              <a:t> (</a:t>
            </a:r>
            <a:r>
              <a:rPr lang="ru-RU" dirty="0" err="1"/>
              <a:t>Л.Н.Толстой</a:t>
            </a:r>
            <a:r>
              <a:rPr lang="ru-RU" dirty="0"/>
              <a:t>)</a:t>
            </a:r>
          </a:p>
          <a:p>
            <a:r>
              <a:rPr lang="ru-RU" b="1" dirty="0"/>
              <a:t>6) Частицы </a:t>
            </a:r>
            <a:r>
              <a:rPr lang="ru-RU" i="1" dirty="0"/>
              <a:t>(чаще всего именно, только, лишь). «Дыхание» мирового океана может стать губительным для человечества. </a:t>
            </a:r>
            <a:r>
              <a:rPr lang="ru-RU" b="1" i="1" dirty="0"/>
              <a:t>Именно</a:t>
            </a:r>
            <a:r>
              <a:rPr lang="ru-RU" i="1" dirty="0"/>
              <a:t> эта проблема требует исследования и решения.</a:t>
            </a:r>
            <a:endParaRPr lang="ru-RU" dirty="0"/>
          </a:p>
          <a:p>
            <a:r>
              <a:rPr lang="ru-RU" b="1" dirty="0"/>
              <a:t>7) Вводные  слова и конструкции</a:t>
            </a:r>
            <a:r>
              <a:rPr lang="ru-RU" dirty="0"/>
              <a:t> (</a:t>
            </a:r>
            <a:r>
              <a:rPr lang="ru-RU" i="1" dirty="0"/>
              <a:t>одним словом, итак, во-первых</a:t>
            </a:r>
            <a:r>
              <a:rPr lang="ru-RU" dirty="0"/>
              <a:t> и др.)</a:t>
            </a:r>
          </a:p>
          <a:p>
            <a:r>
              <a:rPr lang="ru-RU" i="1" dirty="0"/>
              <a:t>Молодые люди говорили обо всём русском с презрением или равнодушием и, шутя, предсказывали России участь Рейнской конфедерации. </a:t>
            </a:r>
            <a:r>
              <a:rPr lang="ru-RU" b="1" i="1" dirty="0"/>
              <a:t>Словом,</a:t>
            </a:r>
            <a:r>
              <a:rPr lang="ru-RU" i="1" dirty="0"/>
              <a:t> общество было довольно гадко</a:t>
            </a:r>
            <a:r>
              <a:rPr lang="ru-RU" dirty="0"/>
              <a:t>. (</a:t>
            </a:r>
            <a:r>
              <a:rPr lang="ru-RU" dirty="0" err="1"/>
              <a:t>А.Пушкин</a:t>
            </a:r>
            <a:r>
              <a:rPr lang="ru-RU" dirty="0"/>
              <a:t>).</a:t>
            </a:r>
          </a:p>
          <a:p>
            <a:r>
              <a:rPr lang="ru-RU" b="1" dirty="0"/>
              <a:t>8) Замена обстоятельства</a:t>
            </a:r>
            <a:r>
              <a:rPr lang="ru-RU" dirty="0"/>
              <a:t> (существительного, наречия)  наречиями там, здесь, туда, и т.д.  </a:t>
            </a:r>
            <a:r>
              <a:rPr lang="ru-RU" b="1" i="1" dirty="0"/>
              <a:t>В лесу</a:t>
            </a:r>
            <a:r>
              <a:rPr lang="ru-RU" i="1" dirty="0"/>
              <a:t> было хорошо. </a:t>
            </a:r>
            <a:r>
              <a:rPr lang="ru-RU" b="1" i="1" dirty="0" err="1"/>
              <a:t>Там</a:t>
            </a:r>
            <a:r>
              <a:rPr lang="ru-RU" i="1" dirty="0" err="1"/>
              <a:t>пели</a:t>
            </a:r>
            <a:r>
              <a:rPr lang="ru-RU" i="1" dirty="0"/>
              <a:t> птицы. Я люблю возвращаться </a:t>
            </a:r>
            <a:r>
              <a:rPr lang="ru-RU" b="1" i="1" dirty="0"/>
              <a:t>домой. Туда</a:t>
            </a:r>
            <a:r>
              <a:rPr lang="ru-RU" i="1" dirty="0"/>
              <a:t> меня всегда тянет.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791976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908720"/>
            <a:ext cx="8229600" cy="4525963"/>
          </a:xfrm>
        </p:spPr>
        <p:txBody>
          <a:bodyPr>
            <a:normAutofit fontScale="62500" lnSpcReduction="20000"/>
          </a:bodyPr>
          <a:lstStyle/>
          <a:p>
            <a:r>
              <a:rPr lang="ru-RU" b="1" dirty="0" smtClean="0"/>
              <a:t>9) Единство видовременных форм глаголов - </a:t>
            </a:r>
            <a:r>
              <a:rPr lang="ru-RU" dirty="0" smtClean="0"/>
              <a:t>использование одинаковых форм грамматического времени, которые указывают на одновременность или последовательность ситуаций.</a:t>
            </a:r>
          </a:p>
          <a:p>
            <a:r>
              <a:rPr lang="ru-RU" i="1" dirty="0" smtClean="0"/>
              <a:t>Подражание французскому тону времён Людовика XV </a:t>
            </a:r>
            <a:r>
              <a:rPr lang="ru-RU" b="1" i="1" dirty="0" smtClean="0"/>
              <a:t>было </a:t>
            </a:r>
            <a:r>
              <a:rPr lang="ru-RU" i="1" dirty="0" smtClean="0"/>
              <a:t>в моде. Любовь к отечеству </a:t>
            </a:r>
            <a:r>
              <a:rPr lang="ru-RU" b="1" i="1" dirty="0" smtClean="0"/>
              <a:t>казалась </a:t>
            </a:r>
            <a:r>
              <a:rPr lang="ru-RU" i="1" dirty="0" smtClean="0"/>
              <a:t>педантством. Тогдашние умники </a:t>
            </a:r>
            <a:r>
              <a:rPr lang="ru-RU" b="1" i="1" dirty="0" smtClean="0"/>
              <a:t>превозносили</a:t>
            </a:r>
            <a:r>
              <a:rPr lang="ru-RU" i="1" dirty="0" smtClean="0"/>
              <a:t> Наполеона с фанатическим подобострастием и </a:t>
            </a:r>
            <a:r>
              <a:rPr lang="ru-RU" b="1" i="1" dirty="0" smtClean="0"/>
              <a:t>шутили </a:t>
            </a:r>
            <a:r>
              <a:rPr lang="ru-RU" i="1" dirty="0" smtClean="0"/>
              <a:t>над  нашими неудачами.</a:t>
            </a:r>
            <a:r>
              <a:rPr lang="ru-RU" dirty="0" smtClean="0"/>
              <a:t>(</a:t>
            </a:r>
            <a:r>
              <a:rPr lang="ru-RU" dirty="0" err="1" smtClean="0"/>
              <a:t>А.Пушкин</a:t>
            </a:r>
            <a:r>
              <a:rPr lang="ru-RU" dirty="0" smtClean="0"/>
              <a:t>) – все глаголы употреблены в форме прошедшего времени.</a:t>
            </a:r>
          </a:p>
          <a:p>
            <a:r>
              <a:rPr lang="ru-RU" b="1" dirty="0" smtClean="0"/>
              <a:t>10) Неполные предложения и эллипсис, </a:t>
            </a:r>
            <a:r>
              <a:rPr lang="ru-RU" dirty="0" smtClean="0"/>
              <a:t>отсылающие к предшествующим элементам текста:</a:t>
            </a:r>
          </a:p>
          <a:p>
            <a:r>
              <a:rPr lang="ru-RU" i="1" dirty="0" smtClean="0"/>
              <a:t>Хлеб режет </a:t>
            </a:r>
            <a:r>
              <a:rPr lang="ru-RU" i="1" dirty="0" err="1" smtClean="0"/>
              <a:t>Горкин</a:t>
            </a:r>
            <a:r>
              <a:rPr lang="ru-RU" i="1" dirty="0" smtClean="0"/>
              <a:t>, раздаёт ломти. Кладёт и мне: </a:t>
            </a:r>
            <a:r>
              <a:rPr lang="ru-RU" b="1" i="1" dirty="0" smtClean="0"/>
              <a:t>огромный,</a:t>
            </a:r>
            <a:r>
              <a:rPr lang="ru-RU" i="1" dirty="0" smtClean="0"/>
              <a:t> всё лицо закроешь</a:t>
            </a:r>
            <a:r>
              <a:rPr lang="ru-RU" dirty="0" smtClean="0"/>
              <a:t> (</a:t>
            </a:r>
            <a:r>
              <a:rPr lang="ru-RU" dirty="0" err="1" smtClean="0"/>
              <a:t>И.Шмелёв</a:t>
            </a:r>
            <a:r>
              <a:rPr lang="ru-RU" dirty="0" smtClean="0"/>
              <a:t>)</a:t>
            </a:r>
          </a:p>
          <a:p>
            <a:r>
              <a:rPr lang="ru-RU" b="1" dirty="0" smtClean="0"/>
              <a:t>11) Синтаксический параллелизм – </a:t>
            </a:r>
            <a:r>
              <a:rPr lang="ru-RU" dirty="0" smtClean="0"/>
              <a:t>одинаковое построение нескольких рядом расположенных предложений. </a:t>
            </a:r>
            <a:r>
              <a:rPr lang="ru-RU" i="1" dirty="0" smtClean="0"/>
              <a:t>Уметь говорить – искусство. Уметь слушать – культура</a:t>
            </a:r>
            <a:r>
              <a:rPr lang="ru-RU" dirty="0" smtClean="0"/>
              <a:t>. (</a:t>
            </a:r>
            <a:r>
              <a:rPr lang="ru-RU" dirty="0" err="1" smtClean="0"/>
              <a:t>Д.Лихачёв</a:t>
            </a:r>
            <a:r>
              <a:rPr lang="ru-RU" dirty="0" smtClean="0"/>
              <a:t>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3352631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Литейная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Литейная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Литейна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38</TotalTime>
  <Words>288</Words>
  <Application>Microsoft Office PowerPoint</Application>
  <PresentationFormat>Экран (4:3)</PresentationFormat>
  <Paragraphs>59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Литейная</vt:lpstr>
      <vt:lpstr>Готовимся к ЕГЭ</vt:lpstr>
      <vt:lpstr>Какое из приведённых ниже предложений должно быть первым в этом тексте?</vt:lpstr>
      <vt:lpstr>Что нужно делать.</vt:lpstr>
      <vt:lpstr>Что такое текст.</vt:lpstr>
      <vt:lpstr>Лексические средства связи:</vt:lpstr>
      <vt:lpstr>Презентация PowerPoint</vt:lpstr>
      <vt:lpstr>Грамматические средства связи: </vt:lpstr>
      <vt:lpstr>Презентация PowerPoint</vt:lpstr>
      <vt:lpstr>Презентация PowerPoint</vt:lpstr>
      <vt:lpstr>Связь между предложениями текста </vt:lpstr>
      <vt:lpstr>Прочитайте текст и выполните задания A7–A12.</vt:lpstr>
      <vt:lpstr>Прочитайте текст и выполните задания A-7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Готовимся к ЕГЭ</dc:title>
  <dc:creator>Пикалёва Ирина Германовна</dc:creator>
  <cp:lastModifiedBy>Пикалёва Ирина Германовна</cp:lastModifiedBy>
  <cp:revision>4</cp:revision>
  <dcterms:created xsi:type="dcterms:W3CDTF">2014-04-21T14:13:48Z</dcterms:created>
  <dcterms:modified xsi:type="dcterms:W3CDTF">2014-04-21T14:52:09Z</dcterms:modified>
</cp:coreProperties>
</file>