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56" r:id="rId2"/>
    <p:sldId id="257" r:id="rId3"/>
    <p:sldId id="267" r:id="rId4"/>
    <p:sldId id="259" r:id="rId5"/>
    <p:sldId id="270" r:id="rId6"/>
    <p:sldId id="262" r:id="rId7"/>
    <p:sldId id="263" r:id="rId8"/>
    <p:sldId id="264" r:id="rId9"/>
    <p:sldId id="268" r:id="rId10"/>
    <p:sldId id="271" r:id="rId11"/>
    <p:sldId id="265" r:id="rId12"/>
    <p:sldId id="26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71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83313-1195-484C-A813-D414AA8DC99B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9453D-844E-434A-AB71-CA26CC950E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939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223F3-D0EF-4461-87BE-0D90A678705D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93A8E-918E-400B-BFE7-0D5070BD9B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4CD3B-6F28-4A38-810D-4F41B0B37A99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F31A7-7511-48C3-B091-B6138A5137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B09C2-DD45-4594-B309-5260AA3980F9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80459-236E-4F84-8747-D25D060F8F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90CC5-4CBE-4212-AD92-46EF513F50CD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4E3B3-8425-43B0-AA79-D20E34F06D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F916C-B74E-42C1-B054-0BC7E411DC37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9996B-46FD-4035-A76E-44CC985A48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5A893-BBDB-41E9-9AB7-80A17F83F2C0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09F1D-7176-4A4C-AE2D-9E9B0047F8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4C0AC-D7A6-44E5-B185-7D21ED979302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01A44-5FA7-4E94-80BC-F4F406DC61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69981-6D5A-4DA4-8136-E2672965D04D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DD25A-E6F9-40D8-A3C9-B7A3FD4333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9CFD2-70A3-47E9-9306-ECBDD08983AF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3D1DC-B8BE-4763-90EF-F94796AAB0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232BF-D619-4881-BA4F-8175AAF02DC2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AC84E-25FC-4CC6-BCC0-ABE59C1DB0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816F5-9DE4-4B2C-AD2F-B5276D72600F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90F16-6766-4D49-B569-2FA77E47C4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9DC9C8-421F-4AAA-9F04-2082D8C4D21C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45F3C9-E4CB-40AC-A5B6-09D2A59BB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9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chemeClr val="accent6"/>
            </a:gs>
            <a:gs pos="38000">
              <a:schemeClr val="accent1">
                <a:lumMod val="20000"/>
                <a:lumOff val="8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51520" y="482043"/>
            <a:ext cx="8588499" cy="511256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002060"/>
                </a:solidFill>
              </a:rPr>
              <a:t>Интегрированный урок комплексного применения знаний, умений, навыков по </a:t>
            </a:r>
            <a:r>
              <a:rPr lang="ru-RU" sz="4400" dirty="0" smtClean="0">
                <a:solidFill>
                  <a:srgbClr val="FF0000"/>
                </a:solidFill>
              </a:rPr>
              <a:t>русскому языку </a:t>
            </a:r>
            <a:r>
              <a:rPr lang="ru-RU" sz="4400" dirty="0" smtClean="0">
                <a:solidFill>
                  <a:srgbClr val="002060"/>
                </a:solidFill>
              </a:rPr>
              <a:t>и </a:t>
            </a:r>
            <a:r>
              <a:rPr lang="ru-RU" sz="4400" dirty="0" smtClean="0">
                <a:solidFill>
                  <a:srgbClr val="FF0000"/>
                </a:solidFill>
              </a:rPr>
              <a:t>информатике</a:t>
            </a:r>
            <a:r>
              <a:rPr lang="ru-RU" sz="4400" dirty="0" smtClean="0">
                <a:solidFill>
                  <a:srgbClr val="002060"/>
                </a:solidFill>
              </a:rPr>
              <a:t> в 4 классе </a:t>
            </a:r>
            <a:br>
              <a:rPr lang="ru-RU" sz="4400" dirty="0" smtClean="0">
                <a:solidFill>
                  <a:srgbClr val="002060"/>
                </a:solidFill>
              </a:rPr>
            </a:br>
            <a:r>
              <a:rPr lang="ru-RU" sz="4400" dirty="0" smtClean="0">
                <a:solidFill>
                  <a:srgbClr val="002060"/>
                </a:solidFill>
              </a:rPr>
              <a:t>с использованием ИКТ</a:t>
            </a:r>
            <a:r>
              <a:rPr lang="ru-RU" dirty="0">
                <a:solidFill>
                  <a:schemeClr val="accent1"/>
                </a:solidFill>
              </a:rPr>
              <a:t/>
            </a:r>
            <a:br>
              <a:rPr lang="ru-RU" dirty="0">
                <a:solidFill>
                  <a:schemeClr val="accent1"/>
                </a:solidFill>
              </a:rPr>
            </a:b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8224" y="332656"/>
            <a:ext cx="2133600" cy="365125"/>
          </a:xfrm>
        </p:spPr>
        <p:txBody>
          <a:bodyPr/>
          <a:lstStyle/>
          <a:p>
            <a:pPr>
              <a:defRPr/>
            </a:pPr>
            <a:fld id="{846C4ED0-326E-4A3C-A259-A8EAAD605D44}" type="datetime1">
              <a:rPr lang="ru-RU" sz="3200" smtClean="0">
                <a:solidFill>
                  <a:srgbClr val="FF0000"/>
                </a:solidFill>
              </a:rPr>
              <a:t>12.11.2013</a:t>
            </a:fld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1030" name="Picture 6" descr="C:\Users\Школа-258\AppData\Local\Microsoft\Windows\Temporary Internet Files\Content.IE5\EY847609\MC90023291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312" y="5013176"/>
            <a:ext cx="1797113" cy="1594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Информатика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" y="1628800"/>
            <a:ext cx="9141296" cy="4776328"/>
          </a:xfrm>
          <a:prstGeom prst="rect">
            <a:avLst/>
          </a:prstGeom>
          <a:ln w="25400" cmpd="sng">
            <a:solidFill>
              <a:schemeClr val="tx1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2699792" y="5154704"/>
            <a:ext cx="2880320" cy="57606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636912"/>
            <a:ext cx="648072" cy="5040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308304" y="3140968"/>
            <a:ext cx="1440160" cy="5040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172400" y="2636912"/>
            <a:ext cx="576064" cy="504056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164288" y="3645024"/>
            <a:ext cx="1584176" cy="100811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4653136"/>
            <a:ext cx="1368152" cy="57606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195736" y="5154704"/>
            <a:ext cx="504056" cy="57606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876256" y="4797152"/>
            <a:ext cx="1872208" cy="933616"/>
          </a:xfrm>
          <a:prstGeom prst="ellipse">
            <a:avLst/>
          </a:prstGeom>
          <a:noFill/>
          <a:ln w="38100">
            <a:solidFill>
              <a:srgbClr val="009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381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1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002060"/>
                </a:solidFill>
              </a:rPr>
              <a:t>Ключевые слова</a:t>
            </a:r>
            <a:endParaRPr lang="ru-RU" sz="5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3600" b="1" dirty="0" smtClean="0">
                <a:solidFill>
                  <a:schemeClr val="bg1"/>
                </a:solidFill>
              </a:rPr>
              <a:t>Простое предложение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600" b="1" dirty="0" smtClean="0">
                <a:solidFill>
                  <a:schemeClr val="bg1"/>
                </a:solidFill>
              </a:rPr>
              <a:t> Однородные члены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600" b="1" dirty="0" smtClean="0">
                <a:solidFill>
                  <a:schemeClr val="bg1"/>
                </a:solidFill>
              </a:rPr>
              <a:t> Сложное предложение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600" b="1" dirty="0" smtClean="0">
                <a:solidFill>
                  <a:schemeClr val="bg1"/>
                </a:solidFill>
              </a:rPr>
              <a:t> Запятая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600" b="1" dirty="0" smtClean="0">
                <a:solidFill>
                  <a:schemeClr val="bg1"/>
                </a:solidFill>
              </a:rPr>
              <a:t> Союзы </a:t>
            </a:r>
            <a:r>
              <a:rPr lang="ru-RU" sz="3600" b="1" i="1" dirty="0">
                <a:solidFill>
                  <a:schemeClr val="bg1"/>
                </a:solidFill>
              </a:rPr>
              <a:t>и, а, </a:t>
            </a:r>
            <a:r>
              <a:rPr lang="ru-RU" sz="3600" b="1" i="1" dirty="0" smtClean="0">
                <a:solidFill>
                  <a:schemeClr val="bg1"/>
                </a:solidFill>
              </a:rPr>
              <a:t>но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0153399">
            <a:off x="108496" y="1623399"/>
            <a:ext cx="58287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+mn-lt"/>
              </a:rPr>
              <a:t>Спасибо за внимание!</a:t>
            </a:r>
            <a:endParaRPr lang="ru-RU" sz="4400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3" name="Рисунок 2" descr="1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908720"/>
            <a:ext cx="4543607" cy="55397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rgbClr val="002060"/>
                </a:solidFill>
              </a:rPr>
              <a:t>Книга - юбиляр</a:t>
            </a:r>
            <a:br>
              <a:rPr lang="ru-RU" sz="4800" dirty="0" smtClean="0">
                <a:solidFill>
                  <a:srgbClr val="002060"/>
                </a:solidFill>
              </a:rPr>
            </a:br>
            <a:r>
              <a:rPr lang="ru-RU" sz="4800" dirty="0" smtClean="0">
                <a:solidFill>
                  <a:srgbClr val="002060"/>
                </a:solidFill>
              </a:rPr>
              <a:t>1928 -2013 г.(85 лет)</a:t>
            </a:r>
            <a:endParaRPr lang="ru-RU" sz="4800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ээ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1773238"/>
            <a:ext cx="2303463" cy="2592387"/>
          </a:xfrm>
        </p:spPr>
      </p:pic>
      <p:pic>
        <p:nvPicPr>
          <p:cNvPr id="7" name="Рисунок 6" descr="0057811121379492045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3644900"/>
            <a:ext cx="2265362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2492896"/>
            <a:ext cx="2187575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484438" y="476250"/>
            <a:ext cx="479522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dirty="0">
                <a:solidFill>
                  <a:srgbClr val="002060"/>
                </a:solidFill>
                <a:latin typeface="+mj-lt"/>
              </a:rPr>
              <a:t>Песенка  </a:t>
            </a:r>
            <a:r>
              <a:rPr lang="ru-RU" sz="5400" dirty="0" err="1">
                <a:solidFill>
                  <a:srgbClr val="002060"/>
                </a:solidFill>
                <a:latin typeface="+mj-lt"/>
              </a:rPr>
              <a:t>Суок</a:t>
            </a:r>
            <a:endParaRPr lang="ru-RU" sz="54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188" y="1412875"/>
            <a:ext cx="828129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4">
                    <a:lumMod val="75000"/>
                  </a:schemeClr>
                </a:solidFill>
                <a:latin typeface="+mn-lt"/>
                <a:cs typeface="+mn-cs"/>
              </a:rPr>
              <a:t>   </a:t>
            </a:r>
            <a:r>
              <a:rPr lang="ru-RU" sz="3600" b="1" dirty="0">
                <a:solidFill>
                  <a:schemeClr val="bg1"/>
                </a:solidFill>
                <a:latin typeface="+mn-lt"/>
                <a:cs typeface="+mn-cs"/>
              </a:rPr>
              <a:t>Посмотри: я улыбнулась.</a:t>
            </a:r>
            <a:br>
              <a:rPr lang="ru-RU" sz="3600" b="1" dirty="0">
                <a:solidFill>
                  <a:schemeClr val="bg1"/>
                </a:solidFill>
                <a:latin typeface="+mn-lt"/>
                <a:cs typeface="+mn-cs"/>
              </a:rPr>
            </a:br>
            <a:endParaRPr lang="ru-RU" sz="36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755650" y="1844675"/>
            <a:ext cx="280828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800" b="1" dirty="0">
                <a:solidFill>
                  <a:schemeClr val="bg1"/>
                </a:solidFill>
                <a:latin typeface="+mn-lt"/>
                <a:cs typeface="+mn-cs"/>
              </a:rPr>
              <a:t>И вздохнула 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03575" y="1844675"/>
            <a:ext cx="3603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,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5650" y="2276475"/>
            <a:ext cx="5400675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4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800" b="1" dirty="0">
                <a:solidFill>
                  <a:schemeClr val="bg1"/>
                </a:solidFill>
                <a:latin typeface="+mn-lt"/>
                <a:cs typeface="+mn-cs"/>
              </a:rPr>
              <a:t>Так опять ко мне вернулась</a:t>
            </a:r>
            <a:br>
              <a:rPr lang="ru-RU" sz="2800" b="1" dirty="0">
                <a:solidFill>
                  <a:schemeClr val="bg1"/>
                </a:solidFill>
                <a:latin typeface="+mn-lt"/>
                <a:cs typeface="+mn-cs"/>
              </a:rPr>
            </a:br>
            <a:r>
              <a:rPr lang="ru-RU" sz="2800" b="1" dirty="0">
                <a:solidFill>
                  <a:schemeClr val="bg1"/>
                </a:solidFill>
                <a:latin typeface="+mn-lt"/>
                <a:cs typeface="+mn-cs"/>
              </a:rPr>
              <a:t> Жизнь весёлая моя.</a:t>
            </a:r>
            <a:r>
              <a:rPr lang="ru-RU" sz="2400" dirty="0">
                <a:latin typeface="+mn-lt"/>
                <a:cs typeface="+mn-cs"/>
              </a:rPr>
              <a:t/>
            </a:r>
            <a:br>
              <a:rPr lang="ru-RU" sz="2400" dirty="0">
                <a:latin typeface="+mn-lt"/>
                <a:cs typeface="+mn-cs"/>
              </a:rPr>
            </a:br>
            <a:endParaRPr lang="ru-RU" sz="2400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188" y="3141663"/>
            <a:ext cx="5002212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4">
                    <a:lumMod val="75000"/>
                  </a:schemeClr>
                </a:solidFill>
                <a:latin typeface="+mn-lt"/>
                <a:cs typeface="+mn-cs"/>
              </a:rPr>
              <a:t>  </a:t>
            </a:r>
            <a:r>
              <a:rPr lang="ru-RU" sz="2800" b="1" dirty="0">
                <a:solidFill>
                  <a:schemeClr val="bg1"/>
                </a:solidFill>
                <a:latin typeface="+mn-lt"/>
                <a:cs typeface="+mn-cs"/>
              </a:rPr>
              <a:t>Я всю жизнь к тебе спешила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08625" y="3141663"/>
            <a:ext cx="274638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,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5650" y="3573463"/>
            <a:ext cx="4824413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800" b="1" dirty="0">
                <a:solidFill>
                  <a:schemeClr val="bg1"/>
                </a:solidFill>
                <a:latin typeface="+mn-lt"/>
                <a:cs typeface="+mn-cs"/>
              </a:rPr>
              <a:t>Столько спутала дорог!...</a:t>
            </a:r>
            <a:br>
              <a:rPr lang="ru-RU" sz="2800" b="1" dirty="0">
                <a:solidFill>
                  <a:schemeClr val="bg1"/>
                </a:solidFill>
                <a:latin typeface="+mn-lt"/>
                <a:cs typeface="+mn-cs"/>
              </a:rPr>
            </a:br>
            <a:endParaRPr lang="ru-RU" sz="28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7088" y="4005263"/>
            <a:ext cx="5400675" cy="1230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latin typeface="+mn-lt"/>
                <a:cs typeface="+mn-cs"/>
              </a:rPr>
              <a:t>Не забудь  твоей сестрички </a:t>
            </a:r>
            <a:br>
              <a:rPr lang="ru-RU" sz="2800" b="1" dirty="0">
                <a:solidFill>
                  <a:schemeClr val="bg1"/>
                </a:solidFill>
                <a:latin typeface="+mn-lt"/>
                <a:cs typeface="+mn-cs"/>
              </a:rPr>
            </a:br>
            <a:r>
              <a:rPr lang="ru-RU" sz="2800" b="1" dirty="0">
                <a:solidFill>
                  <a:schemeClr val="bg1"/>
                </a:solidFill>
                <a:latin typeface="+mn-lt"/>
                <a:cs typeface="+mn-cs"/>
              </a:rPr>
              <a:t>Имя нежное- </a:t>
            </a:r>
            <a:r>
              <a:rPr lang="ru-RU" sz="2800" b="1" dirty="0" err="1">
                <a:solidFill>
                  <a:schemeClr val="bg1"/>
                </a:solidFill>
                <a:latin typeface="+mn-lt"/>
                <a:cs typeface="+mn-cs"/>
              </a:rPr>
              <a:t>Суок</a:t>
            </a:r>
            <a:r>
              <a:rPr lang="ru-RU" sz="2800" b="1" dirty="0">
                <a:solidFill>
                  <a:schemeClr val="bg1"/>
                </a:solidFill>
                <a:latin typeface="+mn-lt"/>
                <a:cs typeface="+mn-cs"/>
              </a:rPr>
              <a:t>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5131" name="TextBox 10"/>
          <p:cNvSpPr txBox="1">
            <a:spLocks noChangeArrowheads="1"/>
          </p:cNvSpPr>
          <p:nvPr/>
        </p:nvSpPr>
        <p:spPr bwMode="auto">
          <a:xfrm>
            <a:off x="5580063" y="4149725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FF0000"/>
                </a:solidFill>
              </a:rPr>
              <a:t>Тема:</a:t>
            </a:r>
            <a:r>
              <a:rPr lang="ru-RU" sz="5400" dirty="0" smtClean="0">
                <a:solidFill>
                  <a:schemeClr val="accent1"/>
                </a:solidFill>
              </a:rPr>
              <a:t> </a:t>
            </a:r>
            <a:br>
              <a:rPr lang="ru-RU" sz="5400" dirty="0" smtClean="0">
                <a:solidFill>
                  <a:schemeClr val="accent1"/>
                </a:solidFill>
              </a:rPr>
            </a:br>
            <a:endParaRPr lang="ru-RU" sz="5400" dirty="0">
              <a:solidFill>
                <a:schemeClr val="accent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980728"/>
            <a:ext cx="8588499" cy="511256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002060"/>
                </a:solidFill>
              </a:rPr>
              <a:t>Запятая в сложном  предложении с союзами </a:t>
            </a:r>
            <a:br>
              <a:rPr lang="ru-RU" sz="4400" dirty="0" smtClean="0">
                <a:solidFill>
                  <a:srgbClr val="002060"/>
                </a:solidFill>
              </a:rPr>
            </a:br>
            <a:r>
              <a:rPr lang="ru-RU" sz="4400" i="1" dirty="0" smtClean="0">
                <a:solidFill>
                  <a:srgbClr val="002060"/>
                </a:solidFill>
              </a:rPr>
              <a:t>и, а, но </a:t>
            </a:r>
            <a:r>
              <a:rPr lang="ru-RU" sz="4400" dirty="0" smtClean="0">
                <a:solidFill>
                  <a:srgbClr val="002060"/>
                </a:solidFill>
              </a:rPr>
              <a:t>и в простом предложении с однородными членами и с союзами </a:t>
            </a:r>
            <a:r>
              <a:rPr lang="ru-RU" sz="4400" i="1" dirty="0" smtClean="0">
                <a:solidFill>
                  <a:srgbClr val="002060"/>
                </a:solidFill>
              </a:rPr>
              <a:t>и, а, но </a:t>
            </a:r>
            <a:r>
              <a:rPr lang="ru-RU" sz="4400" dirty="0" smtClean="0">
                <a:solidFill>
                  <a:srgbClr val="002060"/>
                </a:solidFill>
              </a:rPr>
              <a:t>(с использованием ИКТ)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002060"/>
                </a:solidFill>
              </a:rPr>
              <a:t>Кроссворд</a:t>
            </a:r>
            <a:endParaRPr lang="ru-RU" sz="5400" dirty="0">
              <a:solidFill>
                <a:srgbClr val="00206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215045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360040"/>
                <a:gridCol w="432048"/>
                <a:gridCol w="432048"/>
                <a:gridCol w="49426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ж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</a:rPr>
                        <a:t>в</a:t>
                      </a:r>
                      <a:endParaRPr lang="ru-RU" sz="24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7544" y="2060848"/>
          <a:ext cx="344216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360040"/>
                <a:gridCol w="432048"/>
                <a:gridCol w="432048"/>
                <a:gridCol w="432048"/>
                <a:gridCol w="432048"/>
                <a:gridCol w="432048"/>
                <a:gridCol w="48983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р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</a:rPr>
                        <a:t>о</a:t>
                      </a:r>
                      <a:endParaRPr lang="ru-RU" sz="24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п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р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67544" y="2492896"/>
          <a:ext cx="252028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360040"/>
                <a:gridCol w="432048"/>
                <a:gridCol w="432048"/>
                <a:gridCol w="432048"/>
                <a:gridCol w="43204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0" dirty="0" smtClean="0"/>
                        <a:t>Г</a:t>
                      </a:r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</a:rPr>
                        <a:t>с</a:t>
                      </a:r>
                      <a:endParaRPr lang="ru-RU" sz="24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п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р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67544" y="2924944"/>
          <a:ext cx="338437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360040"/>
                <a:gridCol w="432048"/>
                <a:gridCol w="432048"/>
                <a:gridCol w="432048"/>
                <a:gridCol w="432048"/>
                <a:gridCol w="432048"/>
                <a:gridCol w="43204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</a:rPr>
                        <a:t>с</a:t>
                      </a:r>
                      <a:endParaRPr lang="ru-RU" sz="24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р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ю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я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67544" y="3356992"/>
          <a:ext cx="208823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360040"/>
                <a:gridCol w="432048"/>
                <a:gridCol w="432048"/>
                <a:gridCol w="43204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</a:rPr>
                        <a:t>т</a:t>
                      </a:r>
                      <a:endParaRPr lang="ru-RU" sz="24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67544" y="3789040"/>
          <a:ext cx="208823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360040"/>
                <a:gridCol w="432048"/>
                <a:gridCol w="432048"/>
                <a:gridCol w="43204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п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</a:rPr>
                        <a:t>а</a:t>
                      </a:r>
                      <a:endParaRPr lang="ru-RU" sz="24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х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67544" y="4221088"/>
          <a:ext cx="2952328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360040"/>
                <a:gridCol w="432048"/>
                <a:gridCol w="432048"/>
                <a:gridCol w="432048"/>
                <a:gridCol w="432048"/>
                <a:gridCol w="43204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Г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rgbClr val="FFC000"/>
                          </a:solidFill>
                        </a:rPr>
                        <a:t>н</a:t>
                      </a:r>
                      <a:endParaRPr lang="ru-RU" sz="24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tx1"/>
                          </a:solidFill>
                        </a:rPr>
                        <a:t>д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467544" y="4653136"/>
          <a:ext cx="252028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360040"/>
                <a:gridCol w="432048"/>
                <a:gridCol w="432048"/>
                <a:gridCol w="432048"/>
                <a:gridCol w="43204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0" dirty="0" smtClean="0"/>
                        <a:t>Б</a:t>
                      </a:r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р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</a:rPr>
                        <a:t>и</a:t>
                      </a:r>
                      <a:endParaRPr lang="ru-RU" sz="24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з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467544" y="5085184"/>
          <a:ext cx="3312368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360040"/>
                <a:gridCol w="432048"/>
                <a:gridCol w="432048"/>
                <a:gridCol w="432048"/>
                <a:gridCol w="432048"/>
                <a:gridCol w="432048"/>
                <a:gridCol w="36004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з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</a:rPr>
                        <a:t>е</a:t>
                      </a:r>
                      <a:endParaRPr lang="ru-RU" sz="24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р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ц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290032"/>
              </p:ext>
            </p:extLst>
          </p:nvPr>
        </p:nvGraphicFramePr>
        <p:xfrm>
          <a:off x="468313" y="1484313"/>
          <a:ext cx="8079352" cy="4752528"/>
        </p:xfrm>
        <a:graphic>
          <a:graphicData uri="http://schemas.openxmlformats.org/drawingml/2006/table">
            <a:tbl>
              <a:tblPr/>
              <a:tblGrid>
                <a:gridCol w="4039254"/>
                <a:gridCol w="4040098"/>
              </a:tblGrid>
              <a:tr h="1405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Крестьяне против помещиков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идут </a:t>
                      </a: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войной против вас.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5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Ученые, чиновники, судьи, актеры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поднимаются</a:t>
                      </a: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сжигают их 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дворы </a:t>
                      </a: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 выгоняют их со своей земли.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1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 несчастные и обездоленные, и голодные, и исхудалые  нищие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переходят на сторону народа.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916238" y="765175"/>
            <a:ext cx="3357562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>
                <a:solidFill>
                  <a:srgbClr val="002060"/>
                </a:solidFill>
                <a:latin typeface="+mn-lt"/>
                <a:cs typeface="+mn-cs"/>
              </a:rPr>
              <a:t>Задание 1 группе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843808" y="2204864"/>
            <a:ext cx="1728192" cy="792088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276600" y="3716338"/>
            <a:ext cx="1582738" cy="72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4211638" y="1989138"/>
            <a:ext cx="647700" cy="3527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675" y="692150"/>
            <a:ext cx="3357563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>
                <a:solidFill>
                  <a:srgbClr val="002060"/>
                </a:solidFill>
                <a:latin typeface="+mn-lt"/>
                <a:cs typeface="+mn-cs"/>
              </a:rPr>
              <a:t>Задание 2 группе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801193"/>
              </p:ext>
            </p:extLst>
          </p:nvPr>
        </p:nvGraphicFramePr>
        <p:xfrm>
          <a:off x="684213" y="1484313"/>
          <a:ext cx="7632848" cy="5040559"/>
        </p:xfrm>
        <a:graphic>
          <a:graphicData uri="http://schemas.openxmlformats.org/drawingml/2006/table">
            <a:tbl>
              <a:tblPr/>
              <a:tblGrid>
                <a:gridCol w="3585503"/>
                <a:gridCol w="4047345"/>
              </a:tblGrid>
              <a:tr h="20227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Рабочие ломают машины, матросы выбрасывают ваши грузы в море,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чтобы </a:t>
                      </a: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 завладели им.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89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 работу на вас бедные получали гроши,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 </a:t>
                      </a: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солдаты отказываются 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служить </a:t>
                      </a: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вам.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89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Рудокопы не хотят добывать уголь для того,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а </a:t>
                      </a: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 в то время жирели.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3203575" y="3141663"/>
            <a:ext cx="1439863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268538" y="4508500"/>
            <a:ext cx="2087562" cy="576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3419475" y="1989138"/>
            <a:ext cx="1368425" cy="4248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На дощечке было написано:</a:t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1196975"/>
            <a:ext cx="8291512" cy="5111750"/>
          </a:xfrm>
        </p:spPr>
        <p:txBody>
          <a:bodyPr>
            <a:normAutofit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    «</a:t>
            </a:r>
            <a:r>
              <a:rPr lang="ru-RU" dirty="0">
                <a:solidFill>
                  <a:schemeClr val="bg1"/>
                </a:solidFill>
              </a:rPr>
              <a:t>Вас было двое: сестра и брат – </a:t>
            </a:r>
            <a:r>
              <a:rPr lang="ru-RU" dirty="0" err="1">
                <a:solidFill>
                  <a:schemeClr val="bg1"/>
                </a:solidFill>
              </a:rPr>
              <a:t>Суок</a:t>
            </a:r>
            <a:r>
              <a:rPr lang="ru-RU" dirty="0">
                <a:solidFill>
                  <a:schemeClr val="bg1"/>
                </a:solidFill>
              </a:rPr>
              <a:t> и Тутти. Когда вам исполнилось по четыре года, вас похитили из родного дома гвардейцы Трёх Толстяков. Меня, учёного Туба, помощники Трёх Толстяков привезли во дворец, и показали маленькую </a:t>
            </a:r>
            <a:r>
              <a:rPr lang="ru-RU" dirty="0" err="1">
                <a:solidFill>
                  <a:schemeClr val="bg1"/>
                </a:solidFill>
              </a:rPr>
              <a:t>Суок</a:t>
            </a:r>
            <a:r>
              <a:rPr lang="ru-RU" dirty="0">
                <a:solidFill>
                  <a:schemeClr val="bg1"/>
                </a:solidFill>
              </a:rPr>
              <a:t> и Тутти</a:t>
            </a:r>
            <a:r>
              <a:rPr lang="ru-RU" dirty="0" smtClean="0">
                <a:solidFill>
                  <a:schemeClr val="bg1"/>
                </a:solidFill>
              </a:rPr>
              <a:t>. Три </a:t>
            </a:r>
            <a:r>
              <a:rPr lang="ru-RU" dirty="0">
                <a:solidFill>
                  <a:schemeClr val="bg1"/>
                </a:solidFill>
              </a:rPr>
              <a:t>Толстяка приказали мне сделать куклу, чтобы она не отличалась от живой девочки. Я сделал такую куклу я был большим учёным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Суок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стала взрослой  хорошенькой и печальной девочкой. И кукла стала такой же. Тогда вас </a:t>
            </a:r>
            <a:r>
              <a:rPr lang="ru-RU" dirty="0" err="1">
                <a:solidFill>
                  <a:schemeClr val="bg1"/>
                </a:solidFill>
              </a:rPr>
              <a:t>разлучили.Тутти</a:t>
            </a:r>
            <a:r>
              <a:rPr lang="ru-RU" dirty="0">
                <a:solidFill>
                  <a:schemeClr val="bg1"/>
                </a:solidFill>
              </a:rPr>
              <a:t> остался во дворце с куклой а </a:t>
            </a:r>
            <a:r>
              <a:rPr lang="ru-RU" dirty="0" err="1">
                <a:solidFill>
                  <a:schemeClr val="bg1"/>
                </a:solidFill>
              </a:rPr>
              <a:t>Суок</a:t>
            </a:r>
            <a:r>
              <a:rPr lang="ru-RU" dirty="0">
                <a:solidFill>
                  <a:schemeClr val="bg1"/>
                </a:solidFill>
              </a:rPr>
              <a:t> отдали бродячему цирку…»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На дощечке было написано:</a:t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1412875"/>
            <a:ext cx="8229600" cy="5111750"/>
          </a:xfrm>
        </p:spPr>
        <p:txBody>
          <a:bodyPr>
            <a:normAutofit lnSpcReduction="10000"/>
          </a:bodyPr>
          <a:lstStyle/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«Вас было двое: сестра и брат – </a:t>
            </a:r>
            <a:r>
              <a:rPr lang="ru-RU" dirty="0" err="1" smtClean="0">
                <a:solidFill>
                  <a:schemeClr val="bg1"/>
                </a:solidFill>
              </a:rPr>
              <a:t>Суок</a:t>
            </a:r>
            <a:r>
              <a:rPr lang="ru-RU" dirty="0" smtClean="0">
                <a:solidFill>
                  <a:schemeClr val="bg1"/>
                </a:solidFill>
              </a:rPr>
              <a:t> и Тутти. Когда вам исполнилось по четыре года, вас похитили из родного дома гвардейцы Трёх Толстяков. Меня, учёного Туба, помощники Трёх Толстяков привезли во дворец </a:t>
            </a:r>
            <a:r>
              <a:rPr lang="ru-RU" b="1" dirty="0" err="1" smtClean="0">
                <a:solidFill>
                  <a:schemeClr val="bg1"/>
                </a:solidFill>
              </a:rPr>
              <a:t>_</a:t>
            </a:r>
            <a:r>
              <a:rPr lang="ru-RU" dirty="0" err="1" smtClean="0">
                <a:solidFill>
                  <a:schemeClr val="bg1"/>
                </a:solidFill>
              </a:rPr>
              <a:t>и</a:t>
            </a:r>
            <a:r>
              <a:rPr lang="ru-RU" dirty="0" smtClean="0">
                <a:solidFill>
                  <a:schemeClr val="bg1"/>
                </a:solidFill>
              </a:rPr>
              <a:t> показали маленькую </a:t>
            </a:r>
            <a:r>
              <a:rPr lang="ru-RU" dirty="0" err="1" smtClean="0">
                <a:solidFill>
                  <a:schemeClr val="bg1"/>
                </a:solidFill>
              </a:rPr>
              <a:t>Суок</a:t>
            </a:r>
            <a:r>
              <a:rPr lang="ru-RU" dirty="0" smtClean="0">
                <a:solidFill>
                  <a:schemeClr val="bg1"/>
                </a:solidFill>
              </a:rPr>
              <a:t> и Тутти. Три Толстяка приказали мне сделать куклу, чтобы она не отличалась от живой девочки. Я сделал такую куклу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dirty="0" smtClean="0">
                <a:solidFill>
                  <a:schemeClr val="bg1"/>
                </a:solidFill>
              </a:rPr>
              <a:t>я был большим учёным. </a:t>
            </a:r>
            <a:r>
              <a:rPr lang="ru-RU" dirty="0" err="1" smtClean="0">
                <a:solidFill>
                  <a:schemeClr val="bg1"/>
                </a:solidFill>
              </a:rPr>
              <a:t>Суок</a:t>
            </a:r>
            <a:r>
              <a:rPr lang="ru-RU" dirty="0" smtClean="0">
                <a:solidFill>
                  <a:schemeClr val="bg1"/>
                </a:solidFill>
              </a:rPr>
              <a:t> стала взрослой</a:t>
            </a:r>
            <a:r>
              <a:rPr lang="ru-RU" b="1" dirty="0" smtClean="0">
                <a:solidFill>
                  <a:schemeClr val="bg1"/>
                </a:solidFill>
              </a:rPr>
              <a:t>,</a:t>
            </a:r>
            <a:r>
              <a:rPr lang="ru-RU" dirty="0" smtClean="0">
                <a:solidFill>
                  <a:schemeClr val="bg1"/>
                </a:solidFill>
              </a:rPr>
              <a:t>  хорошенькой и печальной девочкой. И кукла стала такой же. Тогда вас разлучили. Тутти остался во дворце с куклой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dirty="0" smtClean="0">
                <a:solidFill>
                  <a:schemeClr val="bg1"/>
                </a:solidFill>
              </a:rPr>
              <a:t>а </a:t>
            </a:r>
            <a:r>
              <a:rPr lang="ru-RU" dirty="0" err="1" smtClean="0">
                <a:solidFill>
                  <a:schemeClr val="bg1"/>
                </a:solidFill>
              </a:rPr>
              <a:t>Суок</a:t>
            </a:r>
            <a:r>
              <a:rPr lang="ru-RU" dirty="0" smtClean="0">
                <a:solidFill>
                  <a:schemeClr val="bg1"/>
                </a:solidFill>
              </a:rPr>
              <a:t> отдали бродячему цирку…»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</TotalTime>
  <Words>463</Words>
  <Application>Microsoft Office PowerPoint</Application>
  <PresentationFormat>Экран (4:3)</PresentationFormat>
  <Paragraphs>100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Интегрированный урок комплексного применения знаний, умений, навыков по русскому языку и информатике в 4 классе  с использованием ИКТ </vt:lpstr>
      <vt:lpstr>Книга - юбиляр 1928 -2013 г.(85 лет)</vt:lpstr>
      <vt:lpstr>Презентация PowerPoint</vt:lpstr>
      <vt:lpstr>Тема:  </vt:lpstr>
      <vt:lpstr>Кроссворд</vt:lpstr>
      <vt:lpstr>Презентация PowerPoint</vt:lpstr>
      <vt:lpstr>Презентация PowerPoint</vt:lpstr>
      <vt:lpstr>На дощечке было написано: </vt:lpstr>
      <vt:lpstr>На дощечке было написано: </vt:lpstr>
      <vt:lpstr>Информатика</vt:lpstr>
      <vt:lpstr>Ключевые слова</vt:lpstr>
      <vt:lpstr>Презентация PowerPoint</vt:lpstr>
    </vt:vector>
  </TitlesOfParts>
  <Company>OEM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Запятая в сложном  предложении с союзами и, а, но и в простом предложении с однородными членами и с союзами и, а, но (совершенствование знаний).</dc:title>
  <dc:creator>Камилла</dc:creator>
  <cp:lastModifiedBy>Ксюша</cp:lastModifiedBy>
  <cp:revision>33</cp:revision>
  <dcterms:created xsi:type="dcterms:W3CDTF">2013-11-09T09:40:29Z</dcterms:created>
  <dcterms:modified xsi:type="dcterms:W3CDTF">2013-11-12T16:33:46Z</dcterms:modified>
</cp:coreProperties>
</file>