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67" r:id="rId4"/>
    <p:sldId id="259" r:id="rId5"/>
    <p:sldId id="270" r:id="rId6"/>
    <p:sldId id="262" r:id="rId7"/>
    <p:sldId id="263" r:id="rId8"/>
    <p:sldId id="264" r:id="rId9"/>
    <p:sldId id="268" r:id="rId10"/>
    <p:sldId id="271" r:id="rId11"/>
    <p:sldId id="265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83313-1195-484C-A813-D414AA8DC99B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9453D-844E-434A-AB71-CA26CC950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939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23F3-D0EF-4461-87BE-0D90A678705D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93A8E-918E-400B-BFE7-0D5070BD9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CD3B-6F28-4A38-810D-4F41B0B37A99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F31A7-7511-48C3-B091-B6138A513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09C2-DD45-4594-B309-5260AA3980F9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80459-236E-4F84-8747-D25D060F8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0CC5-4CBE-4212-AD92-46EF513F50CD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4E3B3-8425-43B0-AA79-D20E34F06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F916C-B74E-42C1-B054-0BC7E411DC37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9996B-46FD-4035-A76E-44CC985A4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A893-BBDB-41E9-9AB7-80A17F83F2C0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9F1D-7176-4A4C-AE2D-9E9B0047F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4C0AC-D7A6-44E5-B185-7D21ED979302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1A44-5FA7-4E94-80BC-F4F406DC6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9981-6D5A-4DA4-8136-E2672965D04D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DD25A-E6F9-40D8-A3C9-B7A3FD433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9CFD2-70A3-47E9-9306-ECBDD08983AF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D1DC-B8BE-4763-90EF-F94796AAB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32BF-D619-4881-BA4F-8175AAF02DC2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AC84E-25FC-4CC6-BCC0-ABE59C1DB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816F5-9DE4-4B2C-AD2F-B5276D72600F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90F16-6766-4D49-B569-2FA77E47C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9DC9C8-421F-4AAA-9F04-2082D8C4D21C}" type="datetimeFigureOut">
              <a:rPr lang="ru-RU"/>
              <a:pPr>
                <a:defRPr/>
              </a:pPr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45F3C9-E4CB-40AC-A5B6-09D2A59BB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9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6"/>
            </a:gs>
            <a:gs pos="38000">
              <a:schemeClr val="accent1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1520" y="482043"/>
            <a:ext cx="8588499" cy="511256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2060"/>
                </a:solidFill>
              </a:rPr>
              <a:t>Интегрированный урок комплексного применения знаний, умений, навыков по </a:t>
            </a:r>
            <a:r>
              <a:rPr lang="ru-RU" sz="4400" dirty="0" smtClean="0">
                <a:solidFill>
                  <a:srgbClr val="FF0000"/>
                </a:solidFill>
              </a:rPr>
              <a:t>русскому языку </a:t>
            </a:r>
            <a:r>
              <a:rPr lang="ru-RU" sz="4400" dirty="0" smtClean="0">
                <a:solidFill>
                  <a:srgbClr val="002060"/>
                </a:solidFill>
              </a:rPr>
              <a:t>и </a:t>
            </a:r>
            <a:r>
              <a:rPr lang="ru-RU" sz="4400" dirty="0" smtClean="0">
                <a:solidFill>
                  <a:srgbClr val="FF0000"/>
                </a:solidFill>
              </a:rPr>
              <a:t>информатике</a:t>
            </a:r>
            <a:r>
              <a:rPr lang="ru-RU" sz="4400" dirty="0" smtClean="0">
                <a:solidFill>
                  <a:srgbClr val="002060"/>
                </a:solidFill>
              </a:rPr>
              <a:t> в 4 классе </a:t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с использованием ИКТ</a:t>
            </a:r>
            <a:r>
              <a:rPr lang="ru-RU" dirty="0">
                <a:solidFill>
                  <a:schemeClr val="accent1"/>
                </a:solidFill>
              </a:rPr>
              <a:t/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8224" y="332656"/>
            <a:ext cx="2133600" cy="365125"/>
          </a:xfrm>
        </p:spPr>
        <p:txBody>
          <a:bodyPr/>
          <a:lstStyle/>
          <a:p>
            <a:pPr>
              <a:defRPr/>
            </a:pPr>
            <a:fld id="{846C4ED0-326E-4A3C-A259-A8EAAD605D44}" type="datetime1">
              <a:rPr lang="ru-RU" sz="3200" smtClean="0">
                <a:solidFill>
                  <a:srgbClr val="FF0000"/>
                </a:solidFill>
              </a:rPr>
              <a:t>12.11.2013</a:t>
            </a:fld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030" name="Picture 6" descr="C:\Users\Школа-258\AppData\Local\Microsoft\Windows\Temporary Internet Files\Content.IE5\EY847609\MC9002329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312" y="5013176"/>
            <a:ext cx="1797113" cy="1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Информатика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" y="1628800"/>
            <a:ext cx="9141296" cy="4776328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699792" y="5154704"/>
            <a:ext cx="2880320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636912"/>
            <a:ext cx="648072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08304" y="3140968"/>
            <a:ext cx="1440160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172400" y="2636912"/>
            <a:ext cx="576064" cy="50405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64288" y="3645024"/>
            <a:ext cx="1584176" cy="100811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653136"/>
            <a:ext cx="1368152" cy="57606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5154704"/>
            <a:ext cx="504056" cy="57606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76256" y="4797152"/>
            <a:ext cx="1872208" cy="933616"/>
          </a:xfrm>
          <a:prstGeom prst="ellipse">
            <a:avLst/>
          </a:prstGeom>
          <a:noFill/>
          <a:ln w="38100">
            <a:solidFill>
              <a:srgbClr val="009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8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002060"/>
                </a:solidFill>
              </a:rPr>
              <a:t>Ключевые слова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Простое предложение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 Однородные члены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 Сложное предложение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 Запятая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 Союзы </a:t>
            </a:r>
            <a:r>
              <a:rPr lang="ru-RU" sz="3600" b="1" i="1" dirty="0">
                <a:solidFill>
                  <a:schemeClr val="bg1"/>
                </a:solidFill>
              </a:rPr>
              <a:t>и, а, </a:t>
            </a:r>
            <a:r>
              <a:rPr lang="ru-RU" sz="3600" b="1" i="1" dirty="0" smtClean="0">
                <a:solidFill>
                  <a:schemeClr val="bg1"/>
                </a:solidFill>
              </a:rPr>
              <a:t>но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153399">
            <a:off x="108496" y="1623399"/>
            <a:ext cx="5828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+mn-lt"/>
              </a:rPr>
              <a:t>Спасибо за внимание!</a:t>
            </a:r>
            <a:endParaRPr lang="ru-RU" sz="44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Рисунок 2" descr="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908720"/>
            <a:ext cx="4543607" cy="5539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002060"/>
                </a:solidFill>
              </a:rPr>
              <a:t>Книга - юбиляр</a:t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</a:rPr>
              <a:t>1928 -2013 г.(85 лет)</a:t>
            </a:r>
            <a:endParaRPr lang="ru-RU" sz="48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ээ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773238"/>
            <a:ext cx="2303463" cy="2592387"/>
          </a:xfrm>
        </p:spPr>
      </p:pic>
      <p:pic>
        <p:nvPicPr>
          <p:cNvPr id="7" name="Рисунок 6" descr="0057811121379492045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3644900"/>
            <a:ext cx="2265362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492896"/>
            <a:ext cx="21875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84438" y="476250"/>
            <a:ext cx="479522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dirty="0">
                <a:solidFill>
                  <a:srgbClr val="002060"/>
                </a:solidFill>
                <a:latin typeface="+mj-lt"/>
              </a:rPr>
              <a:t>Песенка  </a:t>
            </a:r>
            <a:r>
              <a:rPr lang="ru-RU" sz="5400" dirty="0" err="1">
                <a:solidFill>
                  <a:srgbClr val="002060"/>
                </a:solidFill>
                <a:latin typeface="+mj-lt"/>
              </a:rPr>
              <a:t>Суок</a:t>
            </a:r>
            <a:endParaRPr lang="ru-RU" sz="5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188" y="1412875"/>
            <a:ext cx="82812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   </a:t>
            </a:r>
            <a:r>
              <a:rPr lang="ru-RU" sz="3600" b="1" dirty="0">
                <a:solidFill>
                  <a:schemeClr val="bg1"/>
                </a:solidFill>
                <a:latin typeface="+mn-lt"/>
                <a:cs typeface="+mn-cs"/>
              </a:rPr>
              <a:t>Посмотри: я улыбнулась.</a:t>
            </a:r>
            <a:br>
              <a:rPr lang="ru-RU" sz="3600" b="1" dirty="0">
                <a:solidFill>
                  <a:schemeClr val="bg1"/>
                </a:solidFill>
                <a:latin typeface="+mn-lt"/>
                <a:cs typeface="+mn-cs"/>
              </a:rPr>
            </a:br>
            <a:endParaRPr lang="ru-RU" sz="3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755650" y="1844675"/>
            <a:ext cx="28082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И вздохнула 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575" y="1844675"/>
            <a:ext cx="360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650" y="2276475"/>
            <a:ext cx="54006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Так опять ко мне вернулась</a:t>
            </a:r>
            <a:b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 Жизнь весёлая моя.</a:t>
            </a:r>
            <a:r>
              <a:rPr lang="ru-RU" sz="2400" dirty="0">
                <a:latin typeface="+mn-lt"/>
                <a:cs typeface="+mn-cs"/>
              </a:rPr>
              <a:t/>
            </a:r>
            <a:br>
              <a:rPr lang="ru-RU" sz="2400" dirty="0">
                <a:latin typeface="+mn-lt"/>
                <a:cs typeface="+mn-cs"/>
              </a:rPr>
            </a:b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88" y="3141663"/>
            <a:ext cx="5002212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Я всю жизнь к тебе спешила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8625" y="3141663"/>
            <a:ext cx="274638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650" y="3573463"/>
            <a:ext cx="482441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Столько спутала дорог!...</a:t>
            </a:r>
            <a:b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</a:br>
            <a:endParaRPr lang="ru-RU" sz="28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088" y="4005263"/>
            <a:ext cx="5400675" cy="1230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Не забудь  твоей сестрички </a:t>
            </a:r>
            <a:b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Имя нежное- </a:t>
            </a:r>
            <a:r>
              <a:rPr lang="ru-RU" sz="2800" b="1" dirty="0" err="1">
                <a:solidFill>
                  <a:schemeClr val="bg1"/>
                </a:solidFill>
                <a:latin typeface="+mn-lt"/>
                <a:cs typeface="+mn-cs"/>
              </a:rPr>
              <a:t>Суок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+mn-cs"/>
              </a:rPr>
              <a:t>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131" name="TextBox 10"/>
          <p:cNvSpPr txBox="1">
            <a:spLocks noChangeArrowheads="1"/>
          </p:cNvSpPr>
          <p:nvPr/>
        </p:nvSpPr>
        <p:spPr bwMode="auto">
          <a:xfrm>
            <a:off x="5580063" y="41497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0000"/>
                </a:solidFill>
              </a:rPr>
              <a:t>Тема:</a:t>
            </a:r>
            <a:r>
              <a:rPr lang="ru-RU" sz="5400" dirty="0" smtClean="0">
                <a:solidFill>
                  <a:schemeClr val="accent1"/>
                </a:solidFill>
              </a:rPr>
              <a:t> </a:t>
            </a:r>
            <a:br>
              <a:rPr lang="ru-RU" sz="5400" dirty="0" smtClean="0">
                <a:solidFill>
                  <a:schemeClr val="accent1"/>
                </a:solidFill>
              </a:rPr>
            </a:b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980728"/>
            <a:ext cx="8588499" cy="511256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2060"/>
                </a:solidFill>
              </a:rPr>
              <a:t>Запятая в сложном  предложении с союзами </a:t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i="1" dirty="0" smtClean="0">
                <a:solidFill>
                  <a:srgbClr val="002060"/>
                </a:solidFill>
              </a:rPr>
              <a:t>и, а, но </a:t>
            </a:r>
            <a:r>
              <a:rPr lang="ru-RU" sz="4400" dirty="0" smtClean="0">
                <a:solidFill>
                  <a:srgbClr val="002060"/>
                </a:solidFill>
              </a:rPr>
              <a:t>и в простом предложении с однородными членами и с союзами </a:t>
            </a:r>
            <a:r>
              <a:rPr lang="ru-RU" sz="4400" i="1" dirty="0" smtClean="0">
                <a:solidFill>
                  <a:srgbClr val="002060"/>
                </a:solidFill>
              </a:rPr>
              <a:t>и, а, но </a:t>
            </a:r>
            <a:r>
              <a:rPr lang="ru-RU" sz="4400" dirty="0" smtClean="0">
                <a:solidFill>
                  <a:srgbClr val="002060"/>
                </a:solidFill>
              </a:rPr>
              <a:t>(с использованием ИКТ)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Кроссворд</a:t>
            </a:r>
            <a:endParaRPr lang="ru-RU" sz="5400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215045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942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ж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в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2060848"/>
          <a:ext cx="344216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  <a:gridCol w="432048"/>
                <a:gridCol w="4898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о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2492896"/>
          <a:ext cx="252028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Г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7544" y="2924944"/>
          <a:ext cx="33843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7544" y="3356992"/>
          <a:ext cx="208823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т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3789040"/>
          <a:ext cx="208823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а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67544" y="4221088"/>
          <a:ext cx="295232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C000"/>
                          </a:solidFill>
                        </a:rPr>
                        <a:t>н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4653136"/>
          <a:ext cx="252028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Б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и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з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67544" y="5085184"/>
          <a:ext cx="331236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60040"/>
                <a:gridCol w="432048"/>
                <a:gridCol w="432048"/>
                <a:gridCol w="432048"/>
                <a:gridCol w="432048"/>
                <a:gridCol w="432048"/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з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C000"/>
                          </a:solidFill>
                        </a:rPr>
                        <a:t>е</a:t>
                      </a:r>
                      <a:endParaRPr lang="ru-RU" sz="24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ц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90032"/>
              </p:ext>
            </p:extLst>
          </p:nvPr>
        </p:nvGraphicFramePr>
        <p:xfrm>
          <a:off x="468313" y="1484313"/>
          <a:ext cx="8079352" cy="4752528"/>
        </p:xfrm>
        <a:graphic>
          <a:graphicData uri="http://schemas.openxmlformats.org/drawingml/2006/table">
            <a:tbl>
              <a:tblPr/>
              <a:tblGrid>
                <a:gridCol w="4039254"/>
                <a:gridCol w="4040098"/>
              </a:tblGrid>
              <a:tr h="1405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Крестьяне против помещиков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идут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войной против вас.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5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Ученые, чиновники, судьи, актеры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поднимаются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сжигают их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дворы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выгоняют их со своей земли.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1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 несчастные и обездоленные, и голодные, и исхудалые  нищие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переходят на сторону народа.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16238" y="765175"/>
            <a:ext cx="335756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002060"/>
                </a:solidFill>
                <a:latin typeface="+mn-lt"/>
                <a:cs typeface="+mn-cs"/>
              </a:rPr>
              <a:t>Задание 1 группе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843808" y="2204864"/>
            <a:ext cx="1728192" cy="79208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276600" y="3716338"/>
            <a:ext cx="158273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211638" y="1989138"/>
            <a:ext cx="647700" cy="3527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675" y="692150"/>
            <a:ext cx="3357563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002060"/>
                </a:solidFill>
                <a:latin typeface="+mn-lt"/>
                <a:cs typeface="+mn-cs"/>
              </a:rPr>
              <a:t>Задание 2 группе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01193"/>
              </p:ext>
            </p:extLst>
          </p:nvPr>
        </p:nvGraphicFramePr>
        <p:xfrm>
          <a:off x="684213" y="1484313"/>
          <a:ext cx="7632848" cy="5040559"/>
        </p:xfrm>
        <a:graphic>
          <a:graphicData uri="http://schemas.openxmlformats.org/drawingml/2006/table">
            <a:tbl>
              <a:tblPr/>
              <a:tblGrid>
                <a:gridCol w="3585503"/>
                <a:gridCol w="4047345"/>
              </a:tblGrid>
              <a:tr h="2022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Рабочие ломают машины, матросы выбрасывают ваши грузы в море,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чтобы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 завладели им.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8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работу на вас бедные получали гроши,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солдаты отказываются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служить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вам.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8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Рудокопы не хотят добывать уголь для того,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а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 в то время жирели.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203575" y="3141663"/>
            <a:ext cx="14398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268538" y="4508500"/>
            <a:ext cx="2087562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419475" y="1989138"/>
            <a:ext cx="1368425" cy="424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На дощечке было написано: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196975"/>
            <a:ext cx="8291512" cy="5111750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    «</a:t>
            </a:r>
            <a:r>
              <a:rPr lang="ru-RU" dirty="0">
                <a:solidFill>
                  <a:schemeClr val="bg1"/>
                </a:solidFill>
              </a:rPr>
              <a:t>Вас было двое: сестра и брат – </a:t>
            </a:r>
            <a:r>
              <a:rPr lang="ru-RU" dirty="0" err="1">
                <a:solidFill>
                  <a:schemeClr val="bg1"/>
                </a:solidFill>
              </a:rPr>
              <a:t>Суок</a:t>
            </a:r>
            <a:r>
              <a:rPr lang="ru-RU" dirty="0">
                <a:solidFill>
                  <a:schemeClr val="bg1"/>
                </a:solidFill>
              </a:rPr>
              <a:t> и Тутти. Когда вам исполнилось по четыре года, вас похитили из родного дома гвардейцы Трёх Толстяков. Меня, учёного Туба, помощники Трёх Толстяков привезли во дворец, и показали маленькую </a:t>
            </a:r>
            <a:r>
              <a:rPr lang="ru-RU" dirty="0" err="1">
                <a:solidFill>
                  <a:schemeClr val="bg1"/>
                </a:solidFill>
              </a:rPr>
              <a:t>Суок</a:t>
            </a:r>
            <a:r>
              <a:rPr lang="ru-RU" dirty="0">
                <a:solidFill>
                  <a:schemeClr val="bg1"/>
                </a:solidFill>
              </a:rPr>
              <a:t> и Тутти</a:t>
            </a:r>
            <a:r>
              <a:rPr lang="ru-RU" dirty="0" smtClean="0">
                <a:solidFill>
                  <a:schemeClr val="bg1"/>
                </a:solidFill>
              </a:rPr>
              <a:t>. Три </a:t>
            </a:r>
            <a:r>
              <a:rPr lang="ru-RU" dirty="0">
                <a:solidFill>
                  <a:schemeClr val="bg1"/>
                </a:solidFill>
              </a:rPr>
              <a:t>Толстяка приказали мне сделать куклу, чтобы она не отличалась от живой девочки. Я сделал такую куклу я был большим учёным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Суок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стала взрослой  хорошенькой и печальной девочкой. И кукла стала такой же. Тогда вас </a:t>
            </a:r>
            <a:r>
              <a:rPr lang="ru-RU" dirty="0" err="1">
                <a:solidFill>
                  <a:schemeClr val="bg1"/>
                </a:solidFill>
              </a:rPr>
              <a:t>разлучили.Тутти</a:t>
            </a:r>
            <a:r>
              <a:rPr lang="ru-RU" dirty="0">
                <a:solidFill>
                  <a:schemeClr val="bg1"/>
                </a:solidFill>
              </a:rPr>
              <a:t> остался во дворце с куклой а </a:t>
            </a:r>
            <a:r>
              <a:rPr lang="ru-RU" dirty="0" err="1">
                <a:solidFill>
                  <a:schemeClr val="bg1"/>
                </a:solidFill>
              </a:rPr>
              <a:t>Суок</a:t>
            </a:r>
            <a:r>
              <a:rPr lang="ru-RU" dirty="0">
                <a:solidFill>
                  <a:schemeClr val="bg1"/>
                </a:solidFill>
              </a:rPr>
              <a:t> отдали бродячему цирку…»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На дощечке было написано: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111750"/>
          </a:xfrm>
        </p:spPr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«Вас было двое: сестра и брат – </a:t>
            </a:r>
            <a:r>
              <a:rPr lang="ru-RU" dirty="0" err="1" smtClean="0">
                <a:solidFill>
                  <a:schemeClr val="bg1"/>
                </a:solidFill>
              </a:rPr>
              <a:t>Суок</a:t>
            </a:r>
            <a:r>
              <a:rPr lang="ru-RU" dirty="0" smtClean="0">
                <a:solidFill>
                  <a:schemeClr val="bg1"/>
                </a:solidFill>
              </a:rPr>
              <a:t> и Тутти. Когда вам исполнилось по четыре года, вас похитили из родного дома гвардейцы Трёх Толстяков. Меня, учёного Туба, помощники Трёх Толстяков привезли во дворец </a:t>
            </a:r>
            <a:r>
              <a:rPr lang="ru-RU" b="1" dirty="0" err="1" smtClean="0">
                <a:solidFill>
                  <a:schemeClr val="bg1"/>
                </a:solidFill>
              </a:rPr>
              <a:t>_</a:t>
            </a:r>
            <a:r>
              <a:rPr lang="ru-RU" dirty="0" err="1" smtClean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 показали маленькую </a:t>
            </a:r>
            <a:r>
              <a:rPr lang="ru-RU" dirty="0" err="1" smtClean="0">
                <a:solidFill>
                  <a:schemeClr val="bg1"/>
                </a:solidFill>
              </a:rPr>
              <a:t>Суок</a:t>
            </a:r>
            <a:r>
              <a:rPr lang="ru-RU" dirty="0" smtClean="0">
                <a:solidFill>
                  <a:schemeClr val="bg1"/>
                </a:solidFill>
              </a:rPr>
              <a:t> и Тутти. Три Толстяка приказали мне сделать куклу, чтобы она не отличалась от живой девочки. Я сделал такую куклу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я был большим учёным. </a:t>
            </a:r>
            <a:r>
              <a:rPr lang="ru-RU" dirty="0" err="1" smtClean="0">
                <a:solidFill>
                  <a:schemeClr val="bg1"/>
                </a:solidFill>
              </a:rPr>
              <a:t>Суок</a:t>
            </a:r>
            <a:r>
              <a:rPr lang="ru-RU" dirty="0" smtClean="0">
                <a:solidFill>
                  <a:schemeClr val="bg1"/>
                </a:solidFill>
              </a:rPr>
              <a:t> стала взрослой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 хорошенькой и печальной девочкой. И кукла стала такой же. Тогда вас разлучили. Тутти остался во дворце с куклой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а </a:t>
            </a:r>
            <a:r>
              <a:rPr lang="ru-RU" dirty="0" err="1" smtClean="0">
                <a:solidFill>
                  <a:schemeClr val="bg1"/>
                </a:solidFill>
              </a:rPr>
              <a:t>Суок</a:t>
            </a:r>
            <a:r>
              <a:rPr lang="ru-RU" dirty="0" smtClean="0">
                <a:solidFill>
                  <a:schemeClr val="bg1"/>
                </a:solidFill>
              </a:rPr>
              <a:t> отдали бродячему цирку…»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463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Интегрированный урок комплексного применения знаний, умений, навыков по русскому языку и информатике в 4 классе  с использованием ИКТ </vt:lpstr>
      <vt:lpstr>Книга - юбиляр 1928 -2013 г.(85 лет)</vt:lpstr>
      <vt:lpstr>Презентация PowerPoint</vt:lpstr>
      <vt:lpstr>Тема:  </vt:lpstr>
      <vt:lpstr>Кроссворд</vt:lpstr>
      <vt:lpstr>Презентация PowerPoint</vt:lpstr>
      <vt:lpstr>Презентация PowerPoint</vt:lpstr>
      <vt:lpstr>На дощечке было написано: </vt:lpstr>
      <vt:lpstr>На дощечке было написано: </vt:lpstr>
      <vt:lpstr>Информатика</vt:lpstr>
      <vt:lpstr>Ключевые слова</vt:lpstr>
      <vt:lpstr>Презентация PowerPoint</vt:lpstr>
    </vt:vector>
  </TitlesOfParts>
  <Company>OEM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Запятая в сложном  предложении с союзами и, а, но и в простом предложении с однородными членами и с союзами и, а, но (совершенствование знаний).</dc:title>
  <dc:creator>Камилла</dc:creator>
  <cp:lastModifiedBy>Ксюша</cp:lastModifiedBy>
  <cp:revision>33</cp:revision>
  <dcterms:created xsi:type="dcterms:W3CDTF">2013-11-09T09:40:29Z</dcterms:created>
  <dcterms:modified xsi:type="dcterms:W3CDTF">2013-11-12T16:33:46Z</dcterms:modified>
</cp:coreProperties>
</file>