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872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E10682-BBF3-40B3-A8AF-9A1487D68B45}" type="doc">
      <dgm:prSet loTypeId="urn:microsoft.com/office/officeart/2005/8/layout/venn3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D6ADDC9-756E-4A41-A51A-D02DE9D05BBE}">
      <dgm:prSet custT="1"/>
      <dgm:spPr/>
      <dgm:t>
        <a:bodyPr/>
        <a:lstStyle/>
        <a:p>
          <a:r>
            <a:rPr lang="ru-RU" sz="1500" b="1" dirty="0" smtClean="0"/>
            <a:t>Внедрение ФГОС в образовательный процесс</a:t>
          </a:r>
          <a:endParaRPr lang="ru-RU" sz="1500" b="1" dirty="0"/>
        </a:p>
      </dgm:t>
    </dgm:pt>
    <dgm:pt modelId="{E0FCBE95-287D-4750-8B35-F2F47DB605D3}" type="parTrans" cxnId="{D53C38CD-C659-466F-8E4D-1684B142593A}">
      <dgm:prSet/>
      <dgm:spPr/>
      <dgm:t>
        <a:bodyPr/>
        <a:lstStyle/>
        <a:p>
          <a:endParaRPr lang="ru-RU"/>
        </a:p>
      </dgm:t>
    </dgm:pt>
    <dgm:pt modelId="{47068A88-4879-42B6-A52F-1850A046D58D}" type="sibTrans" cxnId="{D53C38CD-C659-466F-8E4D-1684B142593A}">
      <dgm:prSet/>
      <dgm:spPr/>
      <dgm:t>
        <a:bodyPr/>
        <a:lstStyle/>
        <a:p>
          <a:endParaRPr lang="ru-RU"/>
        </a:p>
      </dgm:t>
    </dgm:pt>
    <dgm:pt modelId="{87776068-FBAF-4354-B064-543E6E966192}">
      <dgm:prSet custT="1"/>
      <dgm:spPr/>
      <dgm:t>
        <a:bodyPr/>
        <a:lstStyle/>
        <a:p>
          <a:r>
            <a:rPr lang="ru-RU" sz="1500" b="1" dirty="0" smtClean="0"/>
            <a:t>Организация питания школьников</a:t>
          </a:r>
          <a:endParaRPr lang="ru-RU" sz="1500" b="1" dirty="0"/>
        </a:p>
      </dgm:t>
    </dgm:pt>
    <dgm:pt modelId="{8C4E269E-AE12-4220-BD85-FA98B940DBA6}" type="parTrans" cxnId="{487ABB01-1D11-4E5E-9582-149FF96EE900}">
      <dgm:prSet/>
      <dgm:spPr/>
      <dgm:t>
        <a:bodyPr/>
        <a:lstStyle/>
        <a:p>
          <a:endParaRPr lang="ru-RU"/>
        </a:p>
      </dgm:t>
    </dgm:pt>
    <dgm:pt modelId="{3A207ACF-65A4-47C1-BD98-7E079999D48E}" type="sibTrans" cxnId="{487ABB01-1D11-4E5E-9582-149FF96EE900}">
      <dgm:prSet/>
      <dgm:spPr/>
      <dgm:t>
        <a:bodyPr/>
        <a:lstStyle/>
        <a:p>
          <a:endParaRPr lang="ru-RU"/>
        </a:p>
      </dgm:t>
    </dgm:pt>
    <dgm:pt modelId="{F7FDA3B2-D461-421B-8232-375CFEBD73C9}">
      <dgm:prSet custT="1"/>
      <dgm:spPr/>
      <dgm:t>
        <a:bodyPr/>
        <a:lstStyle/>
        <a:p>
          <a:r>
            <a:rPr lang="ru-RU" sz="1500" b="1" dirty="0" smtClean="0"/>
            <a:t>Организация учебно-воспитательного процесса</a:t>
          </a:r>
          <a:endParaRPr lang="ru-RU" sz="1500" b="1" dirty="0"/>
        </a:p>
      </dgm:t>
    </dgm:pt>
    <dgm:pt modelId="{EF50A8A2-5376-41F7-9496-E6C168A72EF9}" type="parTrans" cxnId="{132E7E21-253C-404F-B234-9C3D0EE36563}">
      <dgm:prSet/>
      <dgm:spPr/>
      <dgm:t>
        <a:bodyPr/>
        <a:lstStyle/>
        <a:p>
          <a:endParaRPr lang="ru-RU"/>
        </a:p>
      </dgm:t>
    </dgm:pt>
    <dgm:pt modelId="{C7642D70-E10E-4121-BE05-7A8E1ECCB98A}" type="sibTrans" cxnId="{132E7E21-253C-404F-B234-9C3D0EE36563}">
      <dgm:prSet/>
      <dgm:spPr/>
      <dgm:t>
        <a:bodyPr/>
        <a:lstStyle/>
        <a:p>
          <a:endParaRPr lang="ru-RU"/>
        </a:p>
      </dgm:t>
    </dgm:pt>
    <dgm:pt modelId="{CD4E9E2C-E1DA-4320-A868-42B4C2CCA5A8}">
      <dgm:prSet custT="1"/>
      <dgm:spPr/>
      <dgm:t>
        <a:bodyPr/>
        <a:lstStyle/>
        <a:p>
          <a:r>
            <a:rPr lang="ru-RU" sz="1500" b="1" dirty="0" smtClean="0"/>
            <a:t>Повышение квалификации педагогических работников</a:t>
          </a:r>
          <a:endParaRPr lang="ru-RU" sz="1500" b="1" dirty="0"/>
        </a:p>
      </dgm:t>
    </dgm:pt>
    <dgm:pt modelId="{9287C5F2-B152-4C74-9750-C927F56F1C8D}" type="parTrans" cxnId="{697C7FEC-88A5-4591-92E0-4F645B49B885}">
      <dgm:prSet/>
      <dgm:spPr/>
      <dgm:t>
        <a:bodyPr/>
        <a:lstStyle/>
        <a:p>
          <a:endParaRPr lang="ru-RU"/>
        </a:p>
      </dgm:t>
    </dgm:pt>
    <dgm:pt modelId="{E7AB0D36-612B-47C5-93EE-43A11210A266}" type="sibTrans" cxnId="{697C7FEC-88A5-4591-92E0-4F645B49B885}">
      <dgm:prSet/>
      <dgm:spPr/>
      <dgm:t>
        <a:bodyPr/>
        <a:lstStyle/>
        <a:p>
          <a:endParaRPr lang="ru-RU"/>
        </a:p>
      </dgm:t>
    </dgm:pt>
    <dgm:pt modelId="{9A64AB64-425B-4ED1-87B8-81268B14FB5A}" type="pres">
      <dgm:prSet presAssocID="{08E10682-BBF3-40B3-A8AF-9A1487D68B4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32E43E-639D-4A7C-A55F-6891FBA969FF}" type="pres">
      <dgm:prSet presAssocID="{2D6ADDC9-756E-4A41-A51A-D02DE9D05BBE}" presName="Name5" presStyleLbl="vennNode1" presStyleIdx="0" presStyleCnt="4" custScaleX="1186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5870F2-E3C3-4584-82BE-B79A02CF9D60}" type="pres">
      <dgm:prSet presAssocID="{47068A88-4879-42B6-A52F-1850A046D58D}" presName="space" presStyleCnt="0"/>
      <dgm:spPr/>
    </dgm:pt>
    <dgm:pt modelId="{12D2AA8E-81AD-4D32-8AC4-7A40C1CEFD73}" type="pres">
      <dgm:prSet presAssocID="{87776068-FBAF-4354-B064-543E6E966192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8F7F4A-5F50-44E5-8833-BEDDCA90ED8E}" type="pres">
      <dgm:prSet presAssocID="{3A207ACF-65A4-47C1-BD98-7E079999D48E}" presName="space" presStyleCnt="0"/>
      <dgm:spPr/>
    </dgm:pt>
    <dgm:pt modelId="{344E7256-1D49-4EC6-AB8D-EA09D4065BE3}" type="pres">
      <dgm:prSet presAssocID="{F7FDA3B2-D461-421B-8232-375CFEBD73C9}" presName="Name5" presStyleLbl="vennNode1" presStyleIdx="2" presStyleCnt="4" custScaleX="1110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1C903A-15A8-40AB-983F-8D30677B9AC2}" type="pres">
      <dgm:prSet presAssocID="{C7642D70-E10E-4121-BE05-7A8E1ECCB98A}" presName="space" presStyleCnt="0"/>
      <dgm:spPr/>
    </dgm:pt>
    <dgm:pt modelId="{638DE4B3-944C-4E6F-B45B-9A3F86B2818A}" type="pres">
      <dgm:prSet presAssocID="{CD4E9E2C-E1DA-4320-A868-42B4C2CCA5A8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3C38CD-C659-466F-8E4D-1684B142593A}" srcId="{08E10682-BBF3-40B3-A8AF-9A1487D68B45}" destId="{2D6ADDC9-756E-4A41-A51A-D02DE9D05BBE}" srcOrd="0" destOrd="0" parTransId="{E0FCBE95-287D-4750-8B35-F2F47DB605D3}" sibTransId="{47068A88-4879-42B6-A52F-1850A046D58D}"/>
    <dgm:cxn modelId="{BE57461C-6258-4B50-A81B-4CBB06A73FE5}" type="presOf" srcId="{CD4E9E2C-E1DA-4320-A868-42B4C2CCA5A8}" destId="{638DE4B3-944C-4E6F-B45B-9A3F86B2818A}" srcOrd="0" destOrd="0" presId="urn:microsoft.com/office/officeart/2005/8/layout/venn3"/>
    <dgm:cxn modelId="{487ABB01-1D11-4E5E-9582-149FF96EE900}" srcId="{08E10682-BBF3-40B3-A8AF-9A1487D68B45}" destId="{87776068-FBAF-4354-B064-543E6E966192}" srcOrd="1" destOrd="0" parTransId="{8C4E269E-AE12-4220-BD85-FA98B940DBA6}" sibTransId="{3A207ACF-65A4-47C1-BD98-7E079999D48E}"/>
    <dgm:cxn modelId="{8FA697C2-6114-4698-BF10-6430E5231710}" type="presOf" srcId="{F7FDA3B2-D461-421B-8232-375CFEBD73C9}" destId="{344E7256-1D49-4EC6-AB8D-EA09D4065BE3}" srcOrd="0" destOrd="0" presId="urn:microsoft.com/office/officeart/2005/8/layout/venn3"/>
    <dgm:cxn modelId="{D889C732-0FE7-4B31-B5FD-E3A729426702}" type="presOf" srcId="{2D6ADDC9-756E-4A41-A51A-D02DE9D05BBE}" destId="{0132E43E-639D-4A7C-A55F-6891FBA969FF}" srcOrd="0" destOrd="0" presId="urn:microsoft.com/office/officeart/2005/8/layout/venn3"/>
    <dgm:cxn modelId="{697C7FEC-88A5-4591-92E0-4F645B49B885}" srcId="{08E10682-BBF3-40B3-A8AF-9A1487D68B45}" destId="{CD4E9E2C-E1DA-4320-A868-42B4C2CCA5A8}" srcOrd="3" destOrd="0" parTransId="{9287C5F2-B152-4C74-9750-C927F56F1C8D}" sibTransId="{E7AB0D36-612B-47C5-93EE-43A11210A266}"/>
    <dgm:cxn modelId="{132E7E21-253C-404F-B234-9C3D0EE36563}" srcId="{08E10682-BBF3-40B3-A8AF-9A1487D68B45}" destId="{F7FDA3B2-D461-421B-8232-375CFEBD73C9}" srcOrd="2" destOrd="0" parTransId="{EF50A8A2-5376-41F7-9496-E6C168A72EF9}" sibTransId="{C7642D70-E10E-4121-BE05-7A8E1ECCB98A}"/>
    <dgm:cxn modelId="{C35C5C4D-98E9-4472-BED2-D99040DC428E}" type="presOf" srcId="{87776068-FBAF-4354-B064-543E6E966192}" destId="{12D2AA8E-81AD-4D32-8AC4-7A40C1CEFD73}" srcOrd="0" destOrd="0" presId="urn:microsoft.com/office/officeart/2005/8/layout/venn3"/>
    <dgm:cxn modelId="{55A03B9B-7552-464C-B025-3A775F266A71}" type="presOf" srcId="{08E10682-BBF3-40B3-A8AF-9A1487D68B45}" destId="{9A64AB64-425B-4ED1-87B8-81268B14FB5A}" srcOrd="0" destOrd="0" presId="urn:microsoft.com/office/officeart/2005/8/layout/venn3"/>
    <dgm:cxn modelId="{B52EC7D4-08A9-4AC6-8599-E9547B8CC8AF}" type="presParOf" srcId="{9A64AB64-425B-4ED1-87B8-81268B14FB5A}" destId="{0132E43E-639D-4A7C-A55F-6891FBA969FF}" srcOrd="0" destOrd="0" presId="urn:microsoft.com/office/officeart/2005/8/layout/venn3"/>
    <dgm:cxn modelId="{FB8D7A06-9A6F-4EDD-B840-9340DBF4E40F}" type="presParOf" srcId="{9A64AB64-425B-4ED1-87B8-81268B14FB5A}" destId="{745870F2-E3C3-4584-82BE-B79A02CF9D60}" srcOrd="1" destOrd="0" presId="urn:microsoft.com/office/officeart/2005/8/layout/venn3"/>
    <dgm:cxn modelId="{17972F81-BBCC-4B67-8B1C-51332E0B0321}" type="presParOf" srcId="{9A64AB64-425B-4ED1-87B8-81268B14FB5A}" destId="{12D2AA8E-81AD-4D32-8AC4-7A40C1CEFD73}" srcOrd="2" destOrd="0" presId="urn:microsoft.com/office/officeart/2005/8/layout/venn3"/>
    <dgm:cxn modelId="{E3FB945D-8AE1-461F-8FF7-2945FF0C3184}" type="presParOf" srcId="{9A64AB64-425B-4ED1-87B8-81268B14FB5A}" destId="{828F7F4A-5F50-44E5-8833-BEDDCA90ED8E}" srcOrd="3" destOrd="0" presId="urn:microsoft.com/office/officeart/2005/8/layout/venn3"/>
    <dgm:cxn modelId="{C79E678B-31D5-4B48-8726-72ED61B37F80}" type="presParOf" srcId="{9A64AB64-425B-4ED1-87B8-81268B14FB5A}" destId="{344E7256-1D49-4EC6-AB8D-EA09D4065BE3}" srcOrd="4" destOrd="0" presId="urn:microsoft.com/office/officeart/2005/8/layout/venn3"/>
    <dgm:cxn modelId="{194967A3-375B-4D59-BC43-76A1029D5A07}" type="presParOf" srcId="{9A64AB64-425B-4ED1-87B8-81268B14FB5A}" destId="{2A1C903A-15A8-40AB-983F-8D30677B9AC2}" srcOrd="5" destOrd="0" presId="urn:microsoft.com/office/officeart/2005/8/layout/venn3"/>
    <dgm:cxn modelId="{45792F99-6A21-4D70-9979-269C8F3DCE35}" type="presParOf" srcId="{9A64AB64-425B-4ED1-87B8-81268B14FB5A}" destId="{638DE4B3-944C-4E6F-B45B-9A3F86B2818A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FAA2EA-2E16-4500-AC5B-BAA1EB363AE6}" type="doc">
      <dgm:prSet loTypeId="urn:microsoft.com/office/officeart/2005/8/layout/funnel1" loCatId="process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D9C9F629-8915-47CC-86B5-427534949EA8}">
      <dgm:prSet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Художественно-эстетическое развитие ребенка</a:t>
          </a:r>
          <a:endParaRPr lang="ru-RU" sz="1800" b="1" dirty="0">
            <a:solidFill>
              <a:srgbClr val="002060"/>
            </a:solidFill>
          </a:endParaRPr>
        </a:p>
      </dgm:t>
    </dgm:pt>
    <dgm:pt modelId="{EAE6ED85-E14F-4ED1-9324-94931FB6B4E0}" type="parTrans" cxnId="{4C3FEDDE-ECA8-42A2-8BD8-149450C02AD9}">
      <dgm:prSet/>
      <dgm:spPr/>
      <dgm:t>
        <a:bodyPr/>
        <a:lstStyle/>
        <a:p>
          <a:endParaRPr lang="ru-RU"/>
        </a:p>
      </dgm:t>
    </dgm:pt>
    <dgm:pt modelId="{9701B4B3-0D4A-4991-8EA6-B52830A69671}" type="sibTrans" cxnId="{4C3FEDDE-ECA8-42A2-8BD8-149450C02AD9}">
      <dgm:prSet/>
      <dgm:spPr/>
      <dgm:t>
        <a:bodyPr/>
        <a:lstStyle/>
        <a:p>
          <a:endParaRPr lang="ru-RU"/>
        </a:p>
      </dgm:t>
    </dgm:pt>
    <dgm:pt modelId="{0C17501F-6CEA-4FBE-92AE-EB99A90612E3}">
      <dgm:prSet phldrT="[Текст]" phldr="1"/>
      <dgm:spPr/>
      <dgm:t>
        <a:bodyPr/>
        <a:lstStyle/>
        <a:p>
          <a:endParaRPr lang="ru-RU" dirty="0"/>
        </a:p>
      </dgm:t>
    </dgm:pt>
    <dgm:pt modelId="{0AD24393-C034-40F3-AC18-B773253B865A}" type="parTrans" cxnId="{A01CF46D-94B1-4F0A-9EFE-D17155727FA3}">
      <dgm:prSet/>
      <dgm:spPr/>
      <dgm:t>
        <a:bodyPr/>
        <a:lstStyle/>
        <a:p>
          <a:endParaRPr lang="ru-RU"/>
        </a:p>
      </dgm:t>
    </dgm:pt>
    <dgm:pt modelId="{6CC97D7A-8684-4059-98BD-30975A50298C}" type="sibTrans" cxnId="{A01CF46D-94B1-4F0A-9EFE-D17155727FA3}">
      <dgm:prSet/>
      <dgm:spPr/>
      <dgm:t>
        <a:bodyPr/>
        <a:lstStyle/>
        <a:p>
          <a:endParaRPr lang="ru-RU"/>
        </a:p>
      </dgm:t>
    </dgm:pt>
    <dgm:pt modelId="{4647C76C-4844-4600-B6B9-9DE5EC5CF112}">
      <dgm:prSet phldrT="[Текст]"/>
      <dgm:spPr/>
      <dgm:t>
        <a:bodyPr/>
        <a:lstStyle/>
        <a:p>
          <a:endParaRPr lang="ru-RU" dirty="0"/>
        </a:p>
      </dgm:t>
    </dgm:pt>
    <dgm:pt modelId="{9ECA960D-B558-411D-8B98-33D23041D4BC}" type="parTrans" cxnId="{FA04075E-6B20-44B0-985B-74CFFC42545F}">
      <dgm:prSet/>
      <dgm:spPr/>
      <dgm:t>
        <a:bodyPr/>
        <a:lstStyle/>
        <a:p>
          <a:endParaRPr lang="ru-RU"/>
        </a:p>
      </dgm:t>
    </dgm:pt>
    <dgm:pt modelId="{6273D487-C9B1-4115-BEB4-42E3F732AE53}" type="sibTrans" cxnId="{FA04075E-6B20-44B0-985B-74CFFC42545F}">
      <dgm:prSet/>
      <dgm:spPr/>
      <dgm:t>
        <a:bodyPr/>
        <a:lstStyle/>
        <a:p>
          <a:endParaRPr lang="ru-RU"/>
        </a:p>
      </dgm:t>
    </dgm:pt>
    <dgm:pt modelId="{6FAE1740-4E2D-4086-979C-40B7A0BE7F60}">
      <dgm:prSet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С 1 сентября 2011 введен ФГОС, включающий в себя</a:t>
          </a:r>
          <a:endParaRPr lang="ru-RU" b="1" dirty="0">
            <a:solidFill>
              <a:srgbClr val="002060"/>
            </a:solidFill>
          </a:endParaRPr>
        </a:p>
      </dgm:t>
    </dgm:pt>
    <dgm:pt modelId="{B62E403C-D132-463F-9B2E-5163CCF9B186}" type="parTrans" cxnId="{10D558E4-7544-4908-9006-A6F506E6ECCD}">
      <dgm:prSet/>
      <dgm:spPr/>
      <dgm:t>
        <a:bodyPr/>
        <a:lstStyle/>
        <a:p>
          <a:endParaRPr lang="ru-RU"/>
        </a:p>
      </dgm:t>
    </dgm:pt>
    <dgm:pt modelId="{C69AD13B-4ABA-4F29-829E-85BD22116AD8}" type="sibTrans" cxnId="{10D558E4-7544-4908-9006-A6F506E6ECCD}">
      <dgm:prSet/>
      <dgm:spPr/>
      <dgm:t>
        <a:bodyPr/>
        <a:lstStyle/>
        <a:p>
          <a:endParaRPr lang="ru-RU"/>
        </a:p>
      </dgm:t>
    </dgm:pt>
    <dgm:pt modelId="{628C7040-1B1B-4168-AAC9-359C801F4836}">
      <dgm:prSet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Обще-интеллектуальное развитие ребенка</a:t>
          </a:r>
          <a:endParaRPr lang="ru-RU" sz="1800" b="1" dirty="0">
            <a:solidFill>
              <a:srgbClr val="002060"/>
            </a:solidFill>
          </a:endParaRPr>
        </a:p>
      </dgm:t>
    </dgm:pt>
    <dgm:pt modelId="{DCA06167-E2AA-4011-852F-4CA446060BDA}" type="parTrans" cxnId="{9F806AFE-D71F-4299-9365-6ECB4435AE56}">
      <dgm:prSet/>
      <dgm:spPr/>
      <dgm:t>
        <a:bodyPr/>
        <a:lstStyle/>
        <a:p>
          <a:endParaRPr lang="ru-RU"/>
        </a:p>
      </dgm:t>
    </dgm:pt>
    <dgm:pt modelId="{0547889D-942D-461A-932E-81208C36E0ED}" type="sibTrans" cxnId="{9F806AFE-D71F-4299-9365-6ECB4435AE56}">
      <dgm:prSet/>
      <dgm:spPr/>
      <dgm:t>
        <a:bodyPr/>
        <a:lstStyle/>
        <a:p>
          <a:endParaRPr lang="ru-RU"/>
        </a:p>
      </dgm:t>
    </dgm:pt>
    <dgm:pt modelId="{AE643ABB-ECDE-46A1-8588-28EFC276027B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Духовно-нравственное развитие ребенка</a:t>
          </a:r>
          <a:endParaRPr lang="ru-RU" sz="1800" b="1" dirty="0">
            <a:solidFill>
              <a:srgbClr val="002060"/>
            </a:solidFill>
          </a:endParaRPr>
        </a:p>
      </dgm:t>
    </dgm:pt>
    <dgm:pt modelId="{AC91319B-CA65-492C-BD19-C3937DED36AD}" type="parTrans" cxnId="{77EA7577-EAB5-4621-9589-8B843AAF9258}">
      <dgm:prSet/>
      <dgm:spPr/>
      <dgm:t>
        <a:bodyPr/>
        <a:lstStyle/>
        <a:p>
          <a:endParaRPr lang="ru-RU"/>
        </a:p>
      </dgm:t>
    </dgm:pt>
    <dgm:pt modelId="{E487744A-3862-44D8-9B29-117A3C74274E}" type="sibTrans" cxnId="{77EA7577-EAB5-4621-9589-8B843AAF9258}">
      <dgm:prSet/>
      <dgm:spPr/>
      <dgm:t>
        <a:bodyPr/>
        <a:lstStyle/>
        <a:p>
          <a:endParaRPr lang="ru-RU"/>
        </a:p>
      </dgm:t>
    </dgm:pt>
    <dgm:pt modelId="{E48E1353-4631-48BB-9DBA-9BD6050E08CF}" type="pres">
      <dgm:prSet presAssocID="{77FAA2EA-2E16-4500-AC5B-BAA1EB363AE6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96328B-92C4-4080-80F5-31B9B6EA3AEE}" type="pres">
      <dgm:prSet presAssocID="{77FAA2EA-2E16-4500-AC5B-BAA1EB363AE6}" presName="ellipse" presStyleLbl="trBgShp" presStyleIdx="0" presStyleCnt="1" custScaleX="126355" custScaleY="102497" custLinFactNeighborX="2093" custLinFactNeighborY="-3347"/>
      <dgm:spPr/>
    </dgm:pt>
    <dgm:pt modelId="{DC778ED0-54F5-4103-A05C-1B8A109099C7}" type="pres">
      <dgm:prSet presAssocID="{77FAA2EA-2E16-4500-AC5B-BAA1EB363AE6}" presName="arrow1" presStyleLbl="fgShp" presStyleIdx="0" presStyleCnt="1" custLinFactNeighborX="23120" custLinFactNeighborY="4999"/>
      <dgm:spPr>
        <a:gradFill rotWithShape="0">
          <a:gsLst>
            <a:gs pos="0">
              <a:srgbClr val="C00000"/>
            </a:gs>
            <a:gs pos="25000">
              <a:schemeClr val="accent1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</a:gradFill>
        <a:ln>
          <a:solidFill>
            <a:srgbClr val="C00000"/>
          </a:solidFill>
        </a:ln>
      </dgm:spPr>
    </dgm:pt>
    <dgm:pt modelId="{0463565A-95E5-4A09-A65B-F01BDE172361}" type="pres">
      <dgm:prSet presAssocID="{77FAA2EA-2E16-4500-AC5B-BAA1EB363AE6}" presName="rectangle" presStyleLbl="revTx" presStyleIdx="0" presStyleCnt="1" custScaleX="165198" custLinFactNeighborX="6290" custLinFactNeighborY="-21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A8354E-6C9A-42BF-9B2C-1B54DDA10126}" type="pres">
      <dgm:prSet presAssocID="{AE643ABB-ECDE-46A1-8588-28EFC276027B}" presName="item1" presStyleLbl="node1" presStyleIdx="0" presStyleCnt="3" custScaleX="161330" custScaleY="123997" custLinFactNeighborX="17955" custLinFactNeighborY="-140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D7EEB2-FBA2-4D44-ADFB-FC9F095D892D}" type="pres">
      <dgm:prSet presAssocID="{628C7040-1B1B-4168-AAC9-359C801F4836}" presName="item2" presStyleLbl="node1" presStyleIdx="1" presStyleCnt="3" custScaleX="1241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D20015-4FEE-4FBD-BC95-F92D57474467}" type="pres">
      <dgm:prSet presAssocID="{6FAE1740-4E2D-4086-979C-40B7A0BE7F60}" presName="item3" presStyleLbl="node1" presStyleIdx="2" presStyleCnt="3" custScaleX="141775" custLinFactNeighborX="7377" custLinFactNeighborY="-15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701B43-A99D-4C5A-A0F6-DD701ED9EC46}" type="pres">
      <dgm:prSet presAssocID="{77FAA2EA-2E16-4500-AC5B-BAA1EB363AE6}" presName="funnel" presStyleLbl="trAlignAcc1" presStyleIdx="0" presStyleCnt="1" custScaleX="123196" custScaleY="105856" custLinFactNeighborX="1599" custLinFactNeighborY="571"/>
      <dgm:spPr/>
      <dgm:t>
        <a:bodyPr/>
        <a:lstStyle/>
        <a:p>
          <a:endParaRPr lang="ru-RU"/>
        </a:p>
      </dgm:t>
    </dgm:pt>
  </dgm:ptLst>
  <dgm:cxnLst>
    <dgm:cxn modelId="{05715FDC-83B9-49D9-8283-916239BFDE8C}" type="presOf" srcId="{AE643ABB-ECDE-46A1-8588-28EFC276027B}" destId="{9ED7EEB2-FBA2-4D44-ADFB-FC9F095D892D}" srcOrd="0" destOrd="0" presId="urn:microsoft.com/office/officeart/2005/8/layout/funnel1"/>
    <dgm:cxn modelId="{E787831E-6E86-423D-91DE-6AA7DCD454A0}" type="presOf" srcId="{6FAE1740-4E2D-4086-979C-40B7A0BE7F60}" destId="{0463565A-95E5-4A09-A65B-F01BDE172361}" srcOrd="0" destOrd="0" presId="urn:microsoft.com/office/officeart/2005/8/layout/funnel1"/>
    <dgm:cxn modelId="{A01CF46D-94B1-4F0A-9EFE-D17155727FA3}" srcId="{77FAA2EA-2E16-4500-AC5B-BAA1EB363AE6}" destId="{0C17501F-6CEA-4FBE-92AE-EB99A90612E3}" srcOrd="4" destOrd="0" parTransId="{0AD24393-C034-40F3-AC18-B773253B865A}" sibTransId="{6CC97D7A-8684-4059-98BD-30975A50298C}"/>
    <dgm:cxn modelId="{EB5DC883-B6A5-4874-8A27-BDDC05D80723}" type="presOf" srcId="{628C7040-1B1B-4168-AAC9-359C801F4836}" destId="{47A8354E-6C9A-42BF-9B2C-1B54DDA10126}" srcOrd="0" destOrd="0" presId="urn:microsoft.com/office/officeart/2005/8/layout/funnel1"/>
    <dgm:cxn modelId="{10D558E4-7544-4908-9006-A6F506E6ECCD}" srcId="{77FAA2EA-2E16-4500-AC5B-BAA1EB363AE6}" destId="{6FAE1740-4E2D-4086-979C-40B7A0BE7F60}" srcOrd="3" destOrd="0" parTransId="{B62E403C-D132-463F-9B2E-5163CCF9B186}" sibTransId="{C69AD13B-4ABA-4F29-829E-85BD22116AD8}"/>
    <dgm:cxn modelId="{BDA44A9F-88E9-4CA3-901D-0550D36BFB80}" type="presOf" srcId="{D9C9F629-8915-47CC-86B5-427534949EA8}" destId="{72D20015-4FEE-4FBD-BC95-F92D57474467}" srcOrd="0" destOrd="0" presId="urn:microsoft.com/office/officeart/2005/8/layout/funnel1"/>
    <dgm:cxn modelId="{9F806AFE-D71F-4299-9365-6ECB4435AE56}" srcId="{77FAA2EA-2E16-4500-AC5B-BAA1EB363AE6}" destId="{628C7040-1B1B-4168-AAC9-359C801F4836}" srcOrd="2" destOrd="0" parTransId="{DCA06167-E2AA-4011-852F-4CA446060BDA}" sibTransId="{0547889D-942D-461A-932E-81208C36E0ED}"/>
    <dgm:cxn modelId="{4C3FEDDE-ECA8-42A2-8BD8-149450C02AD9}" srcId="{77FAA2EA-2E16-4500-AC5B-BAA1EB363AE6}" destId="{D9C9F629-8915-47CC-86B5-427534949EA8}" srcOrd="0" destOrd="0" parTransId="{EAE6ED85-E14F-4ED1-9324-94931FB6B4E0}" sibTransId="{9701B4B3-0D4A-4991-8EA6-B52830A69671}"/>
    <dgm:cxn modelId="{77EA7577-EAB5-4621-9589-8B843AAF9258}" srcId="{77FAA2EA-2E16-4500-AC5B-BAA1EB363AE6}" destId="{AE643ABB-ECDE-46A1-8588-28EFC276027B}" srcOrd="1" destOrd="0" parTransId="{AC91319B-CA65-492C-BD19-C3937DED36AD}" sibTransId="{E487744A-3862-44D8-9B29-117A3C74274E}"/>
    <dgm:cxn modelId="{65415BC6-422C-46F2-A0E6-49D773C2EE16}" type="presOf" srcId="{77FAA2EA-2E16-4500-AC5B-BAA1EB363AE6}" destId="{E48E1353-4631-48BB-9DBA-9BD6050E08CF}" srcOrd="0" destOrd="0" presId="urn:microsoft.com/office/officeart/2005/8/layout/funnel1"/>
    <dgm:cxn modelId="{FA04075E-6B20-44B0-985B-74CFFC42545F}" srcId="{77FAA2EA-2E16-4500-AC5B-BAA1EB363AE6}" destId="{4647C76C-4844-4600-B6B9-9DE5EC5CF112}" srcOrd="5" destOrd="0" parTransId="{9ECA960D-B558-411D-8B98-33D23041D4BC}" sibTransId="{6273D487-C9B1-4115-BEB4-42E3F732AE53}"/>
    <dgm:cxn modelId="{7E10DB08-B726-4BC0-90D6-02ECCC236D41}" type="presParOf" srcId="{E48E1353-4631-48BB-9DBA-9BD6050E08CF}" destId="{8E96328B-92C4-4080-80F5-31B9B6EA3AEE}" srcOrd="0" destOrd="0" presId="urn:microsoft.com/office/officeart/2005/8/layout/funnel1"/>
    <dgm:cxn modelId="{0EDD58A7-7B11-483D-B6D6-D22B193E1C08}" type="presParOf" srcId="{E48E1353-4631-48BB-9DBA-9BD6050E08CF}" destId="{DC778ED0-54F5-4103-A05C-1B8A109099C7}" srcOrd="1" destOrd="0" presId="urn:microsoft.com/office/officeart/2005/8/layout/funnel1"/>
    <dgm:cxn modelId="{14912EDA-1C5A-4FB1-91E5-2A071152C191}" type="presParOf" srcId="{E48E1353-4631-48BB-9DBA-9BD6050E08CF}" destId="{0463565A-95E5-4A09-A65B-F01BDE172361}" srcOrd="2" destOrd="0" presId="urn:microsoft.com/office/officeart/2005/8/layout/funnel1"/>
    <dgm:cxn modelId="{58AE86D9-54D9-4843-8DF2-B354607166ED}" type="presParOf" srcId="{E48E1353-4631-48BB-9DBA-9BD6050E08CF}" destId="{47A8354E-6C9A-42BF-9B2C-1B54DDA10126}" srcOrd="3" destOrd="0" presId="urn:microsoft.com/office/officeart/2005/8/layout/funnel1"/>
    <dgm:cxn modelId="{269F22F4-710D-4BD2-B16F-FB14F3B4FB12}" type="presParOf" srcId="{E48E1353-4631-48BB-9DBA-9BD6050E08CF}" destId="{9ED7EEB2-FBA2-4D44-ADFB-FC9F095D892D}" srcOrd="4" destOrd="0" presId="urn:microsoft.com/office/officeart/2005/8/layout/funnel1"/>
    <dgm:cxn modelId="{FAD535AF-B4EA-44B7-85EB-4CE6A1B4020F}" type="presParOf" srcId="{E48E1353-4631-48BB-9DBA-9BD6050E08CF}" destId="{72D20015-4FEE-4FBD-BC95-F92D57474467}" srcOrd="5" destOrd="0" presId="urn:microsoft.com/office/officeart/2005/8/layout/funnel1"/>
    <dgm:cxn modelId="{3521F107-2707-4ABC-BBA6-CBC9C3F35D77}" type="presParOf" srcId="{E48E1353-4631-48BB-9DBA-9BD6050E08CF}" destId="{CA701B43-A99D-4C5A-A0F6-DD701ED9EC46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32E43E-639D-4A7C-A55F-6891FBA969FF}">
      <dsp:nvSpPr>
        <dsp:cNvPr id="0" name=""/>
        <dsp:cNvSpPr/>
      </dsp:nvSpPr>
      <dsp:spPr>
        <a:xfrm>
          <a:off x="211" y="729766"/>
          <a:ext cx="2934118" cy="247352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36126" tIns="19050" rIns="136126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Внедрение ФГОС в образовательный процесс</a:t>
          </a:r>
          <a:endParaRPr lang="ru-RU" sz="1500" b="1" kern="1200" dirty="0"/>
        </a:p>
      </dsp:txBody>
      <dsp:txXfrm>
        <a:off x="429903" y="1092005"/>
        <a:ext cx="2074734" cy="1749045"/>
      </dsp:txXfrm>
    </dsp:sp>
    <dsp:sp modelId="{12D2AA8E-81AD-4D32-8AC4-7A40C1CEFD73}">
      <dsp:nvSpPr>
        <dsp:cNvPr id="0" name=""/>
        <dsp:cNvSpPr/>
      </dsp:nvSpPr>
      <dsp:spPr>
        <a:xfrm>
          <a:off x="2439624" y="729766"/>
          <a:ext cx="2473523" cy="247352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36126" tIns="19050" rIns="136126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Организация питания школьников</a:t>
          </a:r>
          <a:endParaRPr lang="ru-RU" sz="1500" b="1" kern="1200" dirty="0"/>
        </a:p>
      </dsp:txBody>
      <dsp:txXfrm>
        <a:off x="2801863" y="1092005"/>
        <a:ext cx="1749045" cy="1749045"/>
      </dsp:txXfrm>
    </dsp:sp>
    <dsp:sp modelId="{344E7256-1D49-4EC6-AB8D-EA09D4065BE3}">
      <dsp:nvSpPr>
        <dsp:cNvPr id="0" name=""/>
        <dsp:cNvSpPr/>
      </dsp:nvSpPr>
      <dsp:spPr>
        <a:xfrm>
          <a:off x="4418443" y="729766"/>
          <a:ext cx="2746526" cy="247352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36126" tIns="19050" rIns="136126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Организация учебно-воспитательного процесса</a:t>
          </a:r>
          <a:endParaRPr lang="ru-RU" sz="1500" b="1" kern="1200" dirty="0"/>
        </a:p>
      </dsp:txBody>
      <dsp:txXfrm>
        <a:off x="4820662" y="1092005"/>
        <a:ext cx="1942088" cy="1749045"/>
      </dsp:txXfrm>
    </dsp:sp>
    <dsp:sp modelId="{638DE4B3-944C-4E6F-B45B-9A3F86B2818A}">
      <dsp:nvSpPr>
        <dsp:cNvPr id="0" name=""/>
        <dsp:cNvSpPr/>
      </dsp:nvSpPr>
      <dsp:spPr>
        <a:xfrm>
          <a:off x="6670265" y="729766"/>
          <a:ext cx="2473523" cy="247352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36126" tIns="19050" rIns="136126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Повышение квалификации педагогических работников</a:t>
          </a:r>
          <a:endParaRPr lang="ru-RU" sz="1500" b="1" kern="1200" dirty="0"/>
        </a:p>
      </dsp:txBody>
      <dsp:txXfrm>
        <a:off x="7032504" y="1092005"/>
        <a:ext cx="1749045" cy="17490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96328B-92C4-4080-80F5-31B9B6EA3AEE}">
      <dsp:nvSpPr>
        <dsp:cNvPr id="0" name=""/>
        <dsp:cNvSpPr/>
      </dsp:nvSpPr>
      <dsp:spPr>
        <a:xfrm>
          <a:off x="1185905" y="260642"/>
          <a:ext cx="6986499" cy="1968188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778ED0-54F5-4103-A05C-1B8A109099C7}">
      <dsp:nvSpPr>
        <dsp:cNvPr id="0" name=""/>
        <dsp:cNvSpPr/>
      </dsp:nvSpPr>
      <dsp:spPr>
        <a:xfrm>
          <a:off x="4283964" y="5085186"/>
          <a:ext cx="1071562" cy="685800"/>
        </a:xfrm>
        <a:prstGeom prst="downArrow">
          <a:avLst/>
        </a:prstGeom>
        <a:gradFill rotWithShape="0">
          <a:gsLst>
            <a:gs pos="0">
              <a:srgbClr val="C00000"/>
            </a:gs>
            <a:gs pos="25000">
              <a:schemeClr val="accent1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16200000" scaled="0"/>
        </a:gradFill>
        <a:ln>
          <a:solidFill>
            <a:srgbClr val="C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0463565A-95E5-4A09-A65B-F01BDE172361}">
      <dsp:nvSpPr>
        <dsp:cNvPr id="0" name=""/>
        <dsp:cNvSpPr/>
      </dsp:nvSpPr>
      <dsp:spPr>
        <a:xfrm>
          <a:off x="647040" y="5572128"/>
          <a:ext cx="8496959" cy="1285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rgbClr val="002060"/>
              </a:solidFill>
            </a:rPr>
            <a:t>С 1 сентября 2011 введен ФГОС, включающий в себя</a:t>
          </a:r>
          <a:endParaRPr lang="ru-RU" sz="3000" b="1" kern="1200" dirty="0">
            <a:solidFill>
              <a:srgbClr val="002060"/>
            </a:solidFill>
          </a:endParaRPr>
        </a:p>
      </dsp:txBody>
      <dsp:txXfrm>
        <a:off x="647040" y="5572128"/>
        <a:ext cx="8496959" cy="1285875"/>
      </dsp:txXfrm>
    </dsp:sp>
    <dsp:sp modelId="{47A8354E-6C9A-42BF-9B2C-1B54DDA10126}">
      <dsp:nvSpPr>
        <dsp:cNvPr id="0" name=""/>
        <dsp:cNvSpPr/>
      </dsp:nvSpPr>
      <dsp:spPr>
        <a:xfrm>
          <a:off x="3563895" y="1915101"/>
          <a:ext cx="3111753" cy="2391669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Обще-интеллектуальное развитие ребенка</a:t>
          </a:r>
          <a:endParaRPr lang="ru-RU" sz="1800" b="1" kern="1200" dirty="0">
            <a:solidFill>
              <a:srgbClr val="002060"/>
            </a:solidFill>
          </a:endParaRPr>
        </a:p>
      </dsp:txBody>
      <dsp:txXfrm>
        <a:off x="4019601" y="2265353"/>
        <a:ext cx="2200341" cy="1691165"/>
      </dsp:txXfrm>
    </dsp:sp>
    <dsp:sp modelId="{9ED7EEB2-FBA2-4D44-ADFB-FC9F095D892D}">
      <dsp:nvSpPr>
        <dsp:cNvPr id="0" name=""/>
        <dsp:cNvSpPr/>
      </dsp:nvSpPr>
      <dsp:spPr>
        <a:xfrm>
          <a:off x="2195739" y="970393"/>
          <a:ext cx="2395083" cy="1928812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Духовно-нравственное развитие ребенка</a:t>
          </a:r>
          <a:endParaRPr lang="ru-RU" sz="1800" b="1" kern="1200" dirty="0">
            <a:solidFill>
              <a:srgbClr val="002060"/>
            </a:solidFill>
          </a:endParaRPr>
        </a:p>
      </dsp:txBody>
      <dsp:txXfrm>
        <a:off x="2546491" y="1252861"/>
        <a:ext cx="1693579" cy="1363876"/>
      </dsp:txXfrm>
    </dsp:sp>
    <dsp:sp modelId="{72D20015-4FEE-4FBD-BC95-F92D57474467}">
      <dsp:nvSpPr>
        <dsp:cNvPr id="0" name=""/>
        <dsp:cNvSpPr/>
      </dsp:nvSpPr>
      <dsp:spPr>
        <a:xfrm>
          <a:off x="4139957" y="474943"/>
          <a:ext cx="2734573" cy="1928812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Художественно-эстетическое развитие ребенка</a:t>
          </a:r>
          <a:endParaRPr lang="ru-RU" sz="1800" b="1" kern="1200" dirty="0">
            <a:solidFill>
              <a:srgbClr val="002060"/>
            </a:solidFill>
          </a:endParaRPr>
        </a:p>
      </dsp:txBody>
      <dsp:txXfrm>
        <a:off x="4540426" y="757411"/>
        <a:ext cx="1933635" cy="1363876"/>
      </dsp:txXfrm>
    </dsp:sp>
    <dsp:sp modelId="{CA701B43-A99D-4C5A-A0F6-DD701ED9EC46}">
      <dsp:nvSpPr>
        <dsp:cNvPr id="0" name=""/>
        <dsp:cNvSpPr/>
      </dsp:nvSpPr>
      <dsp:spPr>
        <a:xfrm>
          <a:off x="971610" y="-6"/>
          <a:ext cx="7392683" cy="5081723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revolution.allbest.ru/pedagogics/00187197_0.html" TargetMode="External"/><Relationship Id="rId2" Type="http://schemas.openxmlformats.org/officeDocument/2006/relationships/hyperlink" Target="http://interneturok.ru/school/geometry/9-klass/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ztest.ru/exam?idexam=1" TargetMode="External"/><Relationship Id="rId5" Type="http://schemas.openxmlformats.org/officeDocument/2006/relationships/hyperlink" Target="http://festival.1september.ru/articles/570933/" TargetMode="External"/><Relationship Id="rId4" Type="http://schemas.openxmlformats.org/officeDocument/2006/relationships/hyperlink" Target="http://e-ypok.ru/taxonomy/term/226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nsportal.ru/shkola/geometriya/library/otkrytyi-urok-po-geometrii-v-11-klasse-tema-uroka-" TargetMode="External"/><Relationship Id="rId2" Type="http://schemas.openxmlformats.org/officeDocument/2006/relationships/hyperlink" Target="http://interneturok.ru/school/geometry/11-klass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segda-prazdnik.ru/wp-includes/otvety/testy-ege-po-geometrii.html" TargetMode="External"/><Relationship Id="rId5" Type="http://schemas.openxmlformats.org/officeDocument/2006/relationships/hyperlink" Target="http://uztest.ru/" TargetMode="External"/><Relationship Id="rId4" Type="http://schemas.openxmlformats.org/officeDocument/2006/relationships/hyperlink" Target="http://900igr.net/prezentatsii/geometrija/Konus-11-klass/Konus-11-klass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2339975" y="0"/>
            <a:ext cx="46561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360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МКОУ СОШ с.Карман</a:t>
            </a:r>
            <a:endParaRPr lang="ru-RU" sz="3600">
              <a:solidFill>
                <a:srgbClr val="002060"/>
              </a:solidFill>
              <a:ea typeface="Calibri" pitchFamily="34" charset="0"/>
            </a:endParaRPr>
          </a:p>
        </p:txBody>
      </p:sp>
      <p:pic>
        <p:nvPicPr>
          <p:cNvPr id="10243" name="Рисунок 2" descr="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92150"/>
            <a:ext cx="9144000" cy="61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0" name="Рисунок 1" descr="2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74" name="Рисунок 1" descr="20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898" name="Рисунок 1" descr="20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22" name="Рисунок 1" descr="20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6" name="Рисунок 1" descr="20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0" name="Рисунок 1" descr="20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4" name="Рисунок 1" descr="21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323850" y="0"/>
            <a:ext cx="8640763" cy="6858000"/>
          </a:xfrm>
          <a:prstGeom prst="horizontalScroll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2929" name="Rectangle 1"/>
          <p:cNvSpPr>
            <a:spLocks noChangeArrowheads="1"/>
          </p:cNvSpPr>
          <p:nvPr/>
        </p:nvSpPr>
        <p:spPr bwMode="auto">
          <a:xfrm>
            <a:off x="1116013" y="1052513"/>
            <a:ext cx="7632700" cy="437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Franklin Gothic Medium" pitchFamily="34" charset="0"/>
                <a:ea typeface="Calibri" pitchFamily="34" charset="0"/>
                <a:cs typeface="Times New Roman" pitchFamily="18" charset="0"/>
              </a:rPr>
              <a:t>Геометрия</a:t>
            </a:r>
            <a:r>
              <a:rPr lang="ru-RU" sz="2800" dirty="0">
                <a:solidFill>
                  <a:srgbClr val="002060"/>
                </a:solidFill>
                <a:latin typeface="Franklin Gothic Medium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u="sng" dirty="0">
                <a:solidFill>
                  <a:srgbClr val="002060"/>
                </a:solidFill>
                <a:latin typeface="Franklin Gothic Medium" pitchFamily="34" charset="0"/>
                <a:ea typeface="Calibri" pitchFamily="34" charset="0"/>
                <a:cs typeface="Times New Roman" pitchFamily="18" charset="0"/>
              </a:rPr>
              <a:t>9 класс</a:t>
            </a:r>
            <a:endParaRPr lang="ru-RU" sz="2800" u="sng" dirty="0">
              <a:solidFill>
                <a:srgbClr val="002060"/>
              </a:solidFill>
              <a:latin typeface="Franklin Gothic Medium" pitchFamily="34" charset="0"/>
              <a:ea typeface="Calibri" pitchFamily="34" charset="0"/>
            </a:endParaRPr>
          </a:p>
          <a:p>
            <a:pPr algn="ctr" eaLnBrk="0" hangingPunct="0"/>
            <a:r>
              <a:rPr lang="ru-RU" sz="2800" u="sng" dirty="0">
                <a:solidFill>
                  <a:srgbClr val="002060"/>
                </a:solidFill>
                <a:latin typeface="Franklin Gothic Medium" pitchFamily="34" charset="0"/>
                <a:ea typeface="Calibri" pitchFamily="34" charset="0"/>
                <a:cs typeface="Times New Roman" pitchFamily="18" charset="0"/>
              </a:rPr>
              <a:t>Учитель</a:t>
            </a:r>
            <a:r>
              <a:rPr lang="ru-RU" sz="2800" dirty="0">
                <a:solidFill>
                  <a:srgbClr val="002060"/>
                </a:solidFill>
                <a:latin typeface="Franklin Gothic Medium" pitchFamily="34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lang="ru-RU" sz="2800" dirty="0" err="1">
                <a:solidFill>
                  <a:srgbClr val="C00000"/>
                </a:solidFill>
                <a:latin typeface="Franklin Gothic Medium" pitchFamily="34" charset="0"/>
                <a:ea typeface="Calibri" pitchFamily="34" charset="0"/>
                <a:cs typeface="Times New Roman" pitchFamily="18" charset="0"/>
              </a:rPr>
              <a:t>Кесаонова</a:t>
            </a:r>
            <a:r>
              <a:rPr lang="ru-RU" sz="2800" dirty="0">
                <a:solidFill>
                  <a:srgbClr val="C00000"/>
                </a:solidFill>
                <a:latin typeface="Franklin Gothic Medium" pitchFamily="34" charset="0"/>
                <a:ea typeface="Calibri" pitchFamily="34" charset="0"/>
                <a:cs typeface="Times New Roman" pitchFamily="18" charset="0"/>
              </a:rPr>
              <a:t> Эльвира </a:t>
            </a:r>
            <a:r>
              <a:rPr lang="ru-RU" sz="2800" dirty="0" err="1">
                <a:solidFill>
                  <a:srgbClr val="C00000"/>
                </a:solidFill>
                <a:latin typeface="Franklin Gothic Medium" pitchFamily="34" charset="0"/>
                <a:ea typeface="Calibri" pitchFamily="34" charset="0"/>
                <a:cs typeface="Times New Roman" pitchFamily="18" charset="0"/>
              </a:rPr>
              <a:t>Темболатовна</a:t>
            </a:r>
            <a:endParaRPr lang="ru-RU" sz="2800" dirty="0">
              <a:solidFill>
                <a:srgbClr val="C00000"/>
              </a:solidFill>
              <a:latin typeface="Franklin Gothic Medium" pitchFamily="34" charset="0"/>
              <a:ea typeface="Calibri" pitchFamily="34" charset="0"/>
            </a:endParaRPr>
          </a:p>
          <a:p>
            <a:pPr algn="ctr" eaLnBrk="0" hangingPunct="0"/>
            <a:r>
              <a:rPr lang="ru-RU" sz="2800" u="sng" dirty="0">
                <a:solidFill>
                  <a:srgbClr val="002060"/>
                </a:solidFill>
                <a:latin typeface="Franklin Gothic Medium" pitchFamily="34" charset="0"/>
                <a:cs typeface="Calibri" pitchFamily="34" charset="0"/>
              </a:rPr>
              <a:t>Тема урока</a:t>
            </a:r>
            <a:r>
              <a:rPr lang="ru-RU" sz="2800" dirty="0">
                <a:solidFill>
                  <a:srgbClr val="002060"/>
                </a:solidFill>
                <a:latin typeface="Franklin Gothic Medium" pitchFamily="34" charset="0"/>
                <a:cs typeface="Calibri" pitchFamily="34" charset="0"/>
              </a:rPr>
              <a:t>:</a:t>
            </a:r>
          </a:p>
          <a:p>
            <a:pPr algn="ctr" eaLnBrk="0" hangingPunct="0"/>
            <a:r>
              <a:rPr lang="ru-RU" sz="2800" dirty="0">
                <a:solidFill>
                  <a:srgbClr val="002060"/>
                </a:solidFill>
                <a:latin typeface="Franklin Gothic Medium" pitchFamily="34" charset="0"/>
                <a:cs typeface="Calibri" pitchFamily="34" charset="0"/>
              </a:rPr>
              <a:t> </a:t>
            </a:r>
            <a:r>
              <a:rPr lang="ru-RU" sz="2800" dirty="0">
                <a:solidFill>
                  <a:srgbClr val="C00000"/>
                </a:solidFill>
                <a:latin typeface="Franklin Gothic Medium" pitchFamily="34" charset="0"/>
                <a:cs typeface="Calibri" pitchFamily="34" charset="0"/>
              </a:rPr>
              <a:t>« Площадь </a:t>
            </a:r>
            <a:r>
              <a:rPr lang="ru-RU" sz="2800" dirty="0" err="1">
                <a:solidFill>
                  <a:srgbClr val="C00000"/>
                </a:solidFill>
                <a:latin typeface="Franklin Gothic Medium" pitchFamily="34" charset="0"/>
                <a:cs typeface="Calibri" pitchFamily="34" charset="0"/>
              </a:rPr>
              <a:t>треуголника</a:t>
            </a:r>
            <a:r>
              <a:rPr lang="ru-RU" sz="2800" dirty="0">
                <a:solidFill>
                  <a:srgbClr val="C00000"/>
                </a:solidFill>
                <a:latin typeface="Franklin Gothic Medium" pitchFamily="34" charset="0"/>
                <a:cs typeface="Calibri" pitchFamily="34" charset="0"/>
              </a:rPr>
              <a:t>»</a:t>
            </a:r>
            <a:endParaRPr lang="ru-RU" sz="2800" dirty="0">
              <a:solidFill>
                <a:srgbClr val="C00000"/>
              </a:solidFill>
              <a:latin typeface="Franklin Gothic Medium" pitchFamily="34" charset="0"/>
            </a:endParaRPr>
          </a:p>
          <a:p>
            <a:pPr algn="ctr" eaLnBrk="0" hangingPunct="0"/>
            <a:r>
              <a:rPr lang="ru-RU" sz="2800" u="sng" dirty="0">
                <a:solidFill>
                  <a:srgbClr val="002060"/>
                </a:solidFill>
                <a:latin typeface="Franklin Gothic Medium" pitchFamily="34" charset="0"/>
                <a:cs typeface="Calibri" pitchFamily="34" charset="0"/>
              </a:rPr>
              <a:t>Интернет сайты, используемые на данном уроке:</a:t>
            </a:r>
            <a:endParaRPr lang="ru-RU" sz="2800" u="sng" dirty="0">
              <a:solidFill>
                <a:srgbClr val="002060"/>
              </a:solidFill>
              <a:latin typeface="Franklin Gothic Medium" pitchFamily="34" charset="0"/>
            </a:endParaRPr>
          </a:p>
          <a:p>
            <a:pPr algn="ctr" eaLnBrk="0" hangingPunct="0"/>
            <a:r>
              <a:rPr lang="ru-RU" dirty="0">
                <a:latin typeface="Franklin Gothic Medium" pitchFamily="34" charset="0"/>
                <a:cs typeface="Calibri" pitchFamily="34" charset="0"/>
                <a:hlinkClick r:id="rId2"/>
              </a:rPr>
              <a:t>http://interneturok.ru/school/geometry/9-klass/2</a:t>
            </a:r>
            <a:endParaRPr lang="ru-RU" dirty="0">
              <a:latin typeface="Franklin Gothic Medium" pitchFamily="34" charset="0"/>
            </a:endParaRPr>
          </a:p>
          <a:p>
            <a:pPr algn="ctr" eaLnBrk="0" hangingPunct="0"/>
            <a:r>
              <a:rPr lang="ru-RU" dirty="0">
                <a:latin typeface="Franklin Gothic Medium" pitchFamily="34" charset="0"/>
                <a:cs typeface="Calibri" pitchFamily="34" charset="0"/>
                <a:hlinkClick r:id="rId3"/>
              </a:rPr>
              <a:t>http://revolution.allbest.ru/pedagogics/00187197_0.html</a:t>
            </a:r>
            <a:endParaRPr lang="ru-RU" dirty="0">
              <a:latin typeface="Franklin Gothic Medium" pitchFamily="34" charset="0"/>
            </a:endParaRPr>
          </a:p>
          <a:p>
            <a:pPr algn="ctr" eaLnBrk="0" hangingPunct="0"/>
            <a:r>
              <a:rPr lang="ru-RU" dirty="0">
                <a:latin typeface="Franklin Gothic Medium" pitchFamily="34" charset="0"/>
                <a:cs typeface="Calibri" pitchFamily="34" charset="0"/>
                <a:hlinkClick r:id="rId4"/>
              </a:rPr>
              <a:t>http://e-ypok.ru/taxonomy/term/226</a:t>
            </a:r>
            <a:endParaRPr lang="ru-RU" dirty="0">
              <a:latin typeface="Franklin Gothic Medium" pitchFamily="34" charset="0"/>
            </a:endParaRPr>
          </a:p>
          <a:p>
            <a:pPr algn="ctr" eaLnBrk="0" hangingPunct="0"/>
            <a:r>
              <a:rPr lang="ru-RU" dirty="0">
                <a:latin typeface="Franklin Gothic Medium" pitchFamily="34" charset="0"/>
                <a:cs typeface="Calibri" pitchFamily="34" charset="0"/>
                <a:hlinkClick r:id="rId5"/>
              </a:rPr>
              <a:t>http://festival.1september.ru/articles/570933/</a:t>
            </a:r>
            <a:endParaRPr lang="ru-RU" dirty="0">
              <a:latin typeface="Franklin Gothic Medium" pitchFamily="34" charset="0"/>
            </a:endParaRPr>
          </a:p>
          <a:p>
            <a:pPr algn="ctr" eaLnBrk="0" hangingPunct="0"/>
            <a:r>
              <a:rPr lang="ru-RU" dirty="0">
                <a:latin typeface="Franklin Gothic Medium" pitchFamily="34" charset="0"/>
                <a:cs typeface="Calibri" pitchFamily="34" charset="0"/>
                <a:hlinkClick r:id="rId6"/>
              </a:rPr>
              <a:t>http://uztest.ru/exam?idexam=1</a:t>
            </a:r>
            <a:endParaRPr lang="ru-RU" dirty="0">
              <a:latin typeface="Franklin Gothic Medium" pitchFamily="34" charset="0"/>
            </a:endParaRPr>
          </a:p>
          <a:p>
            <a:pPr eaLnBrk="0" hangingPunct="0"/>
            <a:endParaRPr lang="ru-RU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930" name="Рисунок 1" descr="25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954" name="Рисунок 1" descr="25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" descr="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Прямоугольник 2"/>
          <p:cNvSpPr>
            <a:spLocks noChangeArrowheads="1"/>
          </p:cNvSpPr>
          <p:nvPr/>
        </p:nvSpPr>
        <p:spPr bwMode="auto">
          <a:xfrm>
            <a:off x="42863" y="5934075"/>
            <a:ext cx="91011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>
                <a:solidFill>
                  <a:srgbClr val="002060"/>
                </a:solidFill>
                <a:latin typeface="Franklin Gothic Book"/>
              </a:rPr>
              <a:t>Памятник Коста Хетагурову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978" name="Рисунок 1" descr="25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02" name="Рисунок 1" descr="25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026" name="Рисунок 1" descr="25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050" name="Рисунок 1" descr="25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074" name="Рисунок 1" descr="25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098" name="Рисунок 1" descr="25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3486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578" name="Рисунок 1" descr="DSC0142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0579" name="Прямоугольник 2"/>
          <p:cNvSpPr>
            <a:spLocks noChangeArrowheads="1"/>
          </p:cNvSpPr>
          <p:nvPr/>
        </p:nvSpPr>
        <p:spPr bwMode="auto">
          <a:xfrm>
            <a:off x="4140200" y="981075"/>
            <a:ext cx="238601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FFFF00"/>
                </a:solidFill>
                <a:latin typeface="Franklin Gothic Book"/>
              </a:rPr>
              <a:t>Учительская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олна 2"/>
          <p:cNvSpPr/>
          <p:nvPr/>
        </p:nvSpPr>
        <p:spPr>
          <a:xfrm>
            <a:off x="0" y="0"/>
            <a:ext cx="9144000" cy="6858000"/>
          </a:xfrm>
          <a:prstGeom prst="wave">
            <a:avLst>
              <a:gd name="adj1" fmla="val 12500"/>
              <a:gd name="adj2" fmla="val -959"/>
            </a:avLst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206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С 1 сентября 2011 года в школе введен ФГОС, в основе которого лежит системно-деятельный подход, предполагающий воспитание развитие качеств личности, отвечающих требованиям информационного общества, инновационной экономики, задачам построения демократического гражданского общества на основе толерантности, диалога культур и уважения многонационального, поликультурного и </a:t>
            </a:r>
            <a:r>
              <a:rPr lang="ru-RU" sz="2400" b="1" dirty="0" err="1">
                <a:solidFill>
                  <a:srgbClr val="002060"/>
                </a:solidFill>
              </a:rPr>
              <a:t>поликонфессионального</a:t>
            </a:r>
            <a:r>
              <a:rPr lang="ru-RU" sz="2400" b="1" dirty="0">
                <a:solidFill>
                  <a:srgbClr val="002060"/>
                </a:solidFill>
              </a:rPr>
              <a:t> состава российского общества.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1" descr="IMG_902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1" descr="1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Прямоугольник 3"/>
          <p:cNvSpPr>
            <a:spLocks noChangeArrowheads="1"/>
          </p:cNvSpPr>
          <p:nvPr/>
        </p:nvSpPr>
        <p:spPr bwMode="auto">
          <a:xfrm>
            <a:off x="0" y="0"/>
            <a:ext cx="9144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2060"/>
                </a:solidFill>
                <a:latin typeface="Franklin Gothic Book"/>
              </a:rPr>
              <a:t>В рамках модернизации системы образования, а также реализации национальной образовательной инициативы </a:t>
            </a:r>
            <a:r>
              <a:rPr lang="ru-RU" sz="2000" b="1">
                <a:solidFill>
                  <a:srgbClr val="C00000"/>
                </a:solidFill>
                <a:latin typeface="Franklin Gothic Book"/>
              </a:rPr>
              <a:t>«Наша новая школа» </a:t>
            </a:r>
            <a:r>
              <a:rPr lang="ru-RU" sz="2000" b="1">
                <a:solidFill>
                  <a:srgbClr val="002060"/>
                </a:solidFill>
                <a:latin typeface="Franklin Gothic Book"/>
              </a:rPr>
              <a:t>администрация школы и преподавательский состав школы с.Карман стараются эффективно реализовать образовательную программу, используя технические средства и учебно-дидактические материалы. </a:t>
            </a:r>
          </a:p>
          <a:p>
            <a:pPr algn="ctr"/>
            <a:r>
              <a:rPr lang="ru-RU" sz="2000" b="1" u="sng">
                <a:solidFill>
                  <a:srgbClr val="002060"/>
                </a:solidFill>
                <a:latin typeface="Franklin Gothic Book"/>
              </a:rPr>
              <a:t>Ведется работа по следующим направлениям</a:t>
            </a:r>
            <a:r>
              <a:rPr lang="ru-RU" sz="2000" b="1">
                <a:solidFill>
                  <a:srgbClr val="002060"/>
                </a:solidFill>
                <a:latin typeface="Franklin Gothic Book"/>
              </a:rPr>
              <a:t>: </a:t>
            </a:r>
          </a:p>
        </p:txBody>
      </p:sp>
      <p:graphicFrame>
        <p:nvGraphicFramePr>
          <p:cNvPr id="11" name="Схема 10"/>
          <p:cNvGraphicFramePr/>
          <p:nvPr/>
        </p:nvGraphicFramePr>
        <p:xfrm>
          <a:off x="0" y="2924944"/>
          <a:ext cx="9144000" cy="3933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" name="Выгнутая влево стрелка 24"/>
          <p:cNvSpPr/>
          <p:nvPr/>
        </p:nvSpPr>
        <p:spPr>
          <a:xfrm rot="1202466">
            <a:off x="374650" y="1506538"/>
            <a:ext cx="727075" cy="2312987"/>
          </a:xfrm>
          <a:prstGeom prst="curvedRigh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Выгнутая вправо стрелка 28"/>
          <p:cNvSpPr/>
          <p:nvPr/>
        </p:nvSpPr>
        <p:spPr>
          <a:xfrm rot="20955131">
            <a:off x="7789863" y="1541463"/>
            <a:ext cx="808037" cy="2170112"/>
          </a:xfrm>
          <a:prstGeom prst="curvedLef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Выгнутая влево стрелка 29"/>
          <p:cNvSpPr/>
          <p:nvPr/>
        </p:nvSpPr>
        <p:spPr>
          <a:xfrm>
            <a:off x="2700338" y="1916113"/>
            <a:ext cx="503237" cy="1800225"/>
          </a:xfrm>
          <a:prstGeom prst="curvedRigh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Выгнутая вправо стрелка 30"/>
          <p:cNvSpPr/>
          <p:nvPr/>
        </p:nvSpPr>
        <p:spPr>
          <a:xfrm>
            <a:off x="5580063" y="1989138"/>
            <a:ext cx="431800" cy="1655762"/>
          </a:xfrm>
          <a:prstGeom prst="curvedLef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руглая лента лицом вверх 2"/>
          <p:cNvSpPr/>
          <p:nvPr/>
        </p:nvSpPr>
        <p:spPr>
          <a:xfrm>
            <a:off x="0" y="333375"/>
            <a:ext cx="9144000" cy="5832475"/>
          </a:xfrm>
          <a:prstGeom prst="ellipseRibbon2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747" name="Прямоугольник 1"/>
          <p:cNvSpPr>
            <a:spLocks noChangeArrowheads="1"/>
          </p:cNvSpPr>
          <p:nvPr/>
        </p:nvSpPr>
        <p:spPr bwMode="auto">
          <a:xfrm>
            <a:off x="2339975" y="836613"/>
            <a:ext cx="424815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002060"/>
                </a:solidFill>
                <a:latin typeface="Franklin Gothic Book"/>
              </a:rPr>
              <a:t>Большинство классов</a:t>
            </a:r>
          </a:p>
          <a:p>
            <a:pPr algn="ctr"/>
            <a:r>
              <a:rPr lang="ru-RU" sz="2400">
                <a:solidFill>
                  <a:srgbClr val="002060"/>
                </a:solidFill>
                <a:latin typeface="Franklin Gothic Book"/>
              </a:rPr>
              <a:t> (6 классов) оснащены мультимедийной техникой: компьютер, диапроектор, интерактивная доска, экран. Имеется компьютерный класс (11 компьютеров), недавно закуплены 14 ноутбуков.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79388" y="0"/>
            <a:ext cx="8785225" cy="6858000"/>
          </a:xfrm>
          <a:prstGeom prst="horizontalScroll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C00000"/>
                </a:solidFill>
              </a:rPr>
              <a:t>Геометрия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u="sng" dirty="0">
                <a:solidFill>
                  <a:srgbClr val="002060"/>
                </a:solidFill>
              </a:rPr>
              <a:t>11 класс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u="sng" dirty="0">
                <a:solidFill>
                  <a:srgbClr val="002060"/>
                </a:solidFill>
              </a:rPr>
              <a:t>Учитель </a:t>
            </a:r>
            <a:r>
              <a:rPr lang="ru-RU" sz="2800" dirty="0">
                <a:solidFill>
                  <a:srgbClr val="002060"/>
                </a:solidFill>
              </a:rPr>
              <a:t>– </a:t>
            </a:r>
            <a:r>
              <a:rPr lang="ru-RU" sz="2800" dirty="0" err="1">
                <a:solidFill>
                  <a:srgbClr val="C00000"/>
                </a:solidFill>
              </a:rPr>
              <a:t>Кесаонова</a:t>
            </a:r>
            <a:r>
              <a:rPr lang="ru-RU" sz="2800" dirty="0">
                <a:solidFill>
                  <a:srgbClr val="C00000"/>
                </a:solidFill>
              </a:rPr>
              <a:t> Эльвира </a:t>
            </a:r>
            <a:r>
              <a:rPr lang="ru-RU" sz="2800" dirty="0" err="1">
                <a:solidFill>
                  <a:srgbClr val="C00000"/>
                </a:solidFill>
              </a:rPr>
              <a:t>Темболатовна</a:t>
            </a:r>
            <a:endParaRPr lang="ru-RU" sz="2800" dirty="0">
              <a:solidFill>
                <a:srgbClr val="C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u="sng" dirty="0">
                <a:solidFill>
                  <a:srgbClr val="002060"/>
                </a:solidFill>
              </a:rPr>
              <a:t>Тема урока: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C00000"/>
                </a:solidFill>
              </a:rPr>
              <a:t>«Объемы тел. Конус»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u="sng" dirty="0">
                <a:solidFill>
                  <a:srgbClr val="002060"/>
                </a:solidFill>
              </a:rPr>
              <a:t>Подготовка к ЕГЭ, решение </a:t>
            </a:r>
            <a:r>
              <a:rPr lang="ru-RU" sz="2800" u="sng" dirty="0" err="1">
                <a:solidFill>
                  <a:srgbClr val="002060"/>
                </a:solidFill>
              </a:rPr>
              <a:t>онлайн</a:t>
            </a:r>
            <a:r>
              <a:rPr lang="ru-RU" sz="2800" u="sng" dirty="0">
                <a:solidFill>
                  <a:srgbClr val="002060"/>
                </a:solidFill>
              </a:rPr>
              <a:t> тестов</a:t>
            </a:r>
            <a:r>
              <a:rPr lang="ru-RU" sz="2800" dirty="0">
                <a:solidFill>
                  <a:srgbClr val="002060"/>
                </a:solidFill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u="sng" dirty="0">
                <a:hlinkClick r:id="rId2"/>
              </a:rPr>
              <a:t>http://interneturok.ru/school/geometry/11-klass</a:t>
            </a: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u="sng" dirty="0">
                <a:hlinkClick r:id="rId3"/>
              </a:rPr>
              <a:t>http://nsportal.ru/shkola/geometriya/library/otkrytyi-urok-po-geometrii-v-11-klasse-tema-uroka-«obem-konusa-tsilindra-s</a:t>
            </a: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u="sng" dirty="0">
                <a:hlinkClick r:id="rId4"/>
              </a:rPr>
              <a:t>http://900igr.net/prezentatsii/geometrija/Konus-11-klass/Konus-11-klass.html</a:t>
            </a: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u="sng" dirty="0">
                <a:hlinkClick r:id="rId5"/>
              </a:rPr>
              <a:t>http://uztest.ru/</a:t>
            </a: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u="sng" dirty="0">
                <a:hlinkClick r:id="rId6"/>
              </a:rPr>
              <a:t>http://wsegda-prazdnik.ru/wp-includes/otvety/testy-ege-po-geometrii.html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252</Words>
  <Application>Microsoft Office PowerPoint</Application>
  <PresentationFormat>Экран (4:3)</PresentationFormat>
  <Paragraphs>37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Diana</dc:creator>
  <cp:lastModifiedBy>User</cp:lastModifiedBy>
  <cp:revision>3</cp:revision>
  <dcterms:created xsi:type="dcterms:W3CDTF">2014-03-04T16:14:13Z</dcterms:created>
  <dcterms:modified xsi:type="dcterms:W3CDTF">2014-03-05T18:31:48Z</dcterms:modified>
</cp:coreProperties>
</file>