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63" r:id="rId5"/>
    <p:sldId id="274" r:id="rId6"/>
    <p:sldId id="264" r:id="rId7"/>
    <p:sldId id="265" r:id="rId8"/>
    <p:sldId id="275" r:id="rId9"/>
    <p:sldId id="281" r:id="rId10"/>
    <p:sldId id="259" r:id="rId11"/>
    <p:sldId id="276" r:id="rId12"/>
    <p:sldId id="277" r:id="rId13"/>
    <p:sldId id="278" r:id="rId14"/>
    <p:sldId id="260" r:id="rId15"/>
    <p:sldId id="279" r:id="rId16"/>
    <p:sldId id="262" r:id="rId17"/>
    <p:sldId id="280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6699"/>
    <a:srgbClr val="9FB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C7388-519D-4BF7-BEA8-B9F464FAF8C1}" type="datetimeFigureOut">
              <a:rPr lang="ru-RU" smtClean="0"/>
              <a:pPr/>
              <a:t>24.02.2012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7D310-44FE-4865-A637-D520E3109D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A8CC5-2951-4430-BAC2-CD82771151A4}" type="datetimeFigureOut">
              <a:rPr lang="ru-RU" smtClean="0"/>
              <a:pPr/>
              <a:t>24.02.2012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42DA9-B8B9-4EA2-AF03-C652E0E2E1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42DA9-B8B9-4EA2-AF03-C652E0E2E1A5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2143126" y="695328"/>
            <a:ext cx="2571750" cy="3428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2227" name="Rectangle 2"/>
          <p:cNvSpPr>
            <a:spLocks noChangeArrowheads="1"/>
          </p:cNvSpPr>
          <p:nvPr>
            <p:ph type="body"/>
          </p:nvPr>
        </p:nvSpPr>
        <p:spPr>
          <a:xfrm>
            <a:off x="1061206" y="4350892"/>
            <a:ext cx="4733996" cy="3513006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2/24/2012</a:t>
            </a:fld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2/24/2012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2/24/2012</a:t>
            </a:fld>
            <a:endParaRPr lang="en-US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2/24/2012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2/24/2012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2/24/2012</a:t>
            </a:fld>
            <a:endParaRPr lang="en-US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2/24/2012</a:t>
            </a:fld>
            <a:endParaRPr lang="en-US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2/24/2012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hyperlink" Target="&#1040;&#1085;&#1080;&#1084;&#1072;&#1094;&#1080;&#1103;_&#1048;&#1079;&#1086;&#1073;&#1072;&#1088;&#1085;&#1099;&#1081;%20&#1087;&#1088;&#1086;&#1094;&#1077;&#1089;&#1089;.m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1219200" y="1066800"/>
            <a:ext cx="6781800" cy="3200400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4800" kern="10" spc="0" dirty="0" smtClean="0"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Научно-исследовательская</a:t>
            </a:r>
          </a:p>
          <a:p>
            <a:pPr algn="ctr" rtl="0"/>
            <a:r>
              <a:rPr lang="ru-RU" sz="4800" kern="10" spc="0" dirty="0" smtClean="0"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работа</a:t>
            </a:r>
            <a:endParaRPr lang="ru-RU" sz="4800" kern="10" spc="0" dirty="0"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124200" y="5870934"/>
            <a:ext cx="3357562" cy="9870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lvl="0"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февраля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2012года</a:t>
            </a:r>
          </a:p>
          <a:p>
            <a:pPr lvl="0"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г. Хабаровск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 средняя общеобразовательная школа №68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19100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i="1" u="sng" dirty="0" smtClean="0">
                <a:latin typeface="Times New Roman" pitchFamily="18" charset="0"/>
                <a:cs typeface="Times New Roman" pitchFamily="18" charset="0"/>
              </a:rPr>
              <a:t>Методические рекомендации</a:t>
            </a:r>
            <a:endParaRPr lang="ru-RU" sz="40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00400" y="4876800"/>
            <a:ext cx="5943600" cy="895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Потеряйкина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О.Н.</a:t>
            </a:r>
          </a:p>
          <a:p>
            <a:pPr lvl="0" algn="r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руководитель НОУ «ЭВРИКА»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C:\Documents and Settings\Admin\Рабочий стол\skola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2514600"/>
            <a:ext cx="1859973" cy="170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Говоря о структуре научной работы, то можно в ней выделить основные части:</a:t>
            </a:r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1066800"/>
            <a:ext cx="3886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prstClr val="black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титульный лист </a:t>
            </a:r>
            <a:endParaRPr lang="ru-RU" sz="3200" i="1" dirty="0"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990600"/>
            <a:ext cx="426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оформляется согласно требованиям организаторов конференции;</a:t>
            </a:r>
            <a:endParaRPr lang="ru-RU" dirty="0"/>
          </a:p>
        </p:txBody>
      </p:sp>
      <p:pic>
        <p:nvPicPr>
          <p:cNvPr id="1026" name="Picture 2" descr="C:\Documents and Settings\Admin\Рабочий стол\ти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68210"/>
            <a:ext cx="6540466" cy="4672062"/>
          </a:xfrm>
          <a:prstGeom prst="rect">
            <a:avLst/>
          </a:prstGeom>
          <a:solidFill>
            <a:srgbClr val="FF6699">
              <a:alpha val="45000"/>
            </a:srgbClr>
          </a:solidFill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Говоря о структуре научной работы, то можно в ней выделить основные части:</a:t>
            </a:r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1000" y="1066800"/>
            <a:ext cx="3886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prstClr val="black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содержание</a:t>
            </a:r>
            <a:endParaRPr lang="ru-RU" sz="3200" i="1" dirty="0">
              <a:latin typeface="Arial Blac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67200" y="990600"/>
            <a:ext cx="464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оглавление всех разделов и составных частей работы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1828800"/>
            <a:ext cx="6477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Введение………………..2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1.Теория…………………3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1.1………………………….5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1.2………………………….7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2. Эксперимент……....8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2.1………………………….10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2.2………………………….11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3. Результаты…………12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3.1………………………....13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3.2………………………….14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Заключение……………15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Список литературы…16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Приложения……………17</a:t>
            </a:r>
          </a:p>
          <a:p>
            <a:endParaRPr lang="ru-RU" sz="24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057400"/>
            <a:ext cx="3352800" cy="446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Говоря о структуре научной работы, то можно в ней выделить основные части:</a:t>
            </a:r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000" y="1066800"/>
            <a:ext cx="2438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prstClr val="black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введение</a:t>
            </a:r>
            <a:endParaRPr lang="ru-RU" sz="3200" i="1" dirty="0"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1000" y="3657600"/>
            <a:ext cx="3810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prstClr val="black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основная часть </a:t>
            </a:r>
            <a:endParaRPr lang="ru-RU" sz="3200" i="1" dirty="0"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1000" y="4724400"/>
            <a:ext cx="3124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prstClr val="black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заключение</a:t>
            </a:r>
            <a:endParaRPr lang="ru-RU" sz="3200" i="1" dirty="0"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1000" y="1905000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3581400"/>
            <a:ext cx="411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теория, эксперимент, результаты, обсуждения результатов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81400" y="4724400"/>
            <a:ext cx="533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этом разделе кратко формируются основные результаты в виде утверждения</a:t>
            </a: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а не перечисления всего того, что было сделано. Выводы должны быть краткими и, как, правильно, состоять из двух - трех пунктов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971800" y="990600"/>
            <a:ext cx="59436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содержит актуальность выбранной темы, знакомит с сущностью излагаемого вопроса или его историей. Во введении представлен аппарат исследования, первоначальная гипотеза, предполагаемые этапы и методы исследования, ожидаемый результат. Объем введения не должны превышать двух страниц машинописного текста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914400"/>
            <a:ext cx="4648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prstClr val="black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3200" i="1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4419600"/>
            <a:ext cx="3124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prstClr val="black"/>
                </a:solidFill>
                <a:latin typeface="Arial Black" pitchFamily="34" charset="0"/>
                <a:ea typeface="Times New Roman" pitchFamily="18" charset="0"/>
              </a:rPr>
              <a:t>приложения</a:t>
            </a:r>
            <a:endParaRPr lang="ru-RU" sz="3200" i="1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5042118"/>
            <a:ext cx="8458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включают в себя материалы (таблицы, схемы, графики, рисунки, фотографии), которые нужны автору работы для иллюстрации научных исследований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Говоря о структуре научной работы, то можно в ней выделить основные части:</a:t>
            </a:r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14478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фамилия, имя, отчество индивидуальных авторов. (Записываются  в алфавитном порядке)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22860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тематика, вид, жанр, назначение документа и т.д.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2667000"/>
            <a:ext cx="3711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Издание,  год издания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04800" y="3124200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Например,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Нагибин Ф.Ф, Канин Е.С. «Математическая шкатулка» Москва, Просвещение - 1988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644265"/>
            <a:ext cx="8610600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1.  Первым делом решите для себя, что вы хотите сказать своей презентацией, выработайте её концепцию, структуру, содержание. Затем приступайте к выбору дизайнерского решения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2.  Не превращайте её в краткий пересказ работы. Не помещайте весь или почти весь текст на экран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3.  Помните, что только самое интересное и яркое запомнится слушателям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4.  Помните о главном правиле — гармоничное сочетание визуального и текстового материала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5.  Соблюдайте логичность, научность и доступность представления информации</a:t>
            </a:r>
            <a:endParaRPr lang="ru-RU" sz="2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Arial Black" pitchFamily="34" charset="0"/>
              </a:rPr>
              <a:t>Презентация будет успешна тогда, когда она останется в памяти аудитории!</a:t>
            </a:r>
            <a:endParaRPr lang="ru-RU" sz="3200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 t="25000" r="50816" b="49953"/>
          <a:stretch>
            <a:fillRect/>
          </a:stretch>
        </p:blipFill>
        <p:spPr bwMode="auto">
          <a:xfrm>
            <a:off x="0" y="0"/>
            <a:ext cx="9144000" cy="270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49806" t="25000" r="1250" b="50120"/>
          <a:stretch>
            <a:fillRect/>
          </a:stretch>
        </p:blipFill>
        <p:spPr bwMode="auto">
          <a:xfrm>
            <a:off x="0" y="2362200"/>
            <a:ext cx="9144000" cy="244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6587" t="71995" r="33808" b="3125"/>
          <a:stretch>
            <a:fillRect/>
          </a:stretch>
        </p:blipFill>
        <p:spPr bwMode="auto">
          <a:xfrm>
            <a:off x="0" y="4381444"/>
            <a:ext cx="9144000" cy="2476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3400" y="0"/>
            <a:ext cx="763428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Критерии оценки проекта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71600" y="838200"/>
            <a:ext cx="6324597" cy="4086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Оригинальность идеи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57400" y="1447800"/>
            <a:ext cx="6324600" cy="4086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Глубина и степень проработанности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4600" y="2209800"/>
            <a:ext cx="6324597" cy="4086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Четкость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структуирования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информации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19400" y="2971800"/>
            <a:ext cx="63246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Доказательность принимаемых решений, умение аргументировать свои заключения, выводы.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4600" y="4114800"/>
            <a:ext cx="6324600" cy="4086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Привлечение знаний из других областей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33600" y="5029200"/>
            <a:ext cx="6324600" cy="4086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Убедительность,  яркость представления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47800" y="5867400"/>
            <a:ext cx="6324600" cy="4086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Эстетика оформления результатов проекта</a:t>
            </a:r>
          </a:p>
        </p:txBody>
      </p:sp>
      <p:grpSp>
        <p:nvGrpSpPr>
          <p:cNvPr id="21" name="Group 18"/>
          <p:cNvGrpSpPr>
            <a:grpSpLocks/>
          </p:cNvGrpSpPr>
          <p:nvPr/>
        </p:nvGrpSpPr>
        <p:grpSpPr bwMode="auto">
          <a:xfrm>
            <a:off x="1219200" y="1447800"/>
            <a:ext cx="709612" cy="485775"/>
            <a:chOff x="2078" y="1680"/>
            <a:chExt cx="1615" cy="1615"/>
          </a:xfrm>
          <a:solidFill>
            <a:srgbClr val="FF6699"/>
          </a:solidFill>
        </p:grpSpPr>
        <p:sp>
          <p:nvSpPr>
            <p:cNvPr id="22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571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42" name="Group 39"/>
          <p:cNvGrpSpPr>
            <a:grpSpLocks/>
          </p:cNvGrpSpPr>
          <p:nvPr/>
        </p:nvGrpSpPr>
        <p:grpSpPr bwMode="auto">
          <a:xfrm>
            <a:off x="1295400" y="4953000"/>
            <a:ext cx="709612" cy="485775"/>
            <a:chOff x="2078" y="1680"/>
            <a:chExt cx="1615" cy="1615"/>
          </a:xfrm>
          <a:solidFill>
            <a:srgbClr val="FF6699"/>
          </a:solidFill>
        </p:grpSpPr>
        <p:sp>
          <p:nvSpPr>
            <p:cNvPr id="43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571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5" name="Oval 4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46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47" name="Oval 4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48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533400" y="5791200"/>
            <a:ext cx="709612" cy="485775"/>
            <a:chOff x="2078" y="1680"/>
            <a:chExt cx="1615" cy="1615"/>
          </a:xfrm>
          <a:solidFill>
            <a:srgbClr val="FF6699"/>
          </a:solidFill>
        </p:grpSpPr>
        <p:sp>
          <p:nvSpPr>
            <p:cNvPr id="50" name="Oval 4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571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56" name="Group 56"/>
          <p:cNvGrpSpPr>
            <a:grpSpLocks/>
          </p:cNvGrpSpPr>
          <p:nvPr/>
        </p:nvGrpSpPr>
        <p:grpSpPr bwMode="auto">
          <a:xfrm>
            <a:off x="1752600" y="4038600"/>
            <a:ext cx="709612" cy="485775"/>
            <a:chOff x="2078" y="1680"/>
            <a:chExt cx="1615" cy="1615"/>
          </a:xfrm>
          <a:solidFill>
            <a:srgbClr val="FF6699"/>
          </a:solidFill>
        </p:grpSpPr>
        <p:sp>
          <p:nvSpPr>
            <p:cNvPr id="57" name="Oval 5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571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61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62" name="Oval 6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63" name="Group 64"/>
          <p:cNvGrpSpPr>
            <a:grpSpLocks/>
          </p:cNvGrpSpPr>
          <p:nvPr/>
        </p:nvGrpSpPr>
        <p:grpSpPr bwMode="auto">
          <a:xfrm>
            <a:off x="1752600" y="2209800"/>
            <a:ext cx="709612" cy="485775"/>
            <a:chOff x="2078" y="1680"/>
            <a:chExt cx="1615" cy="1615"/>
          </a:xfrm>
          <a:solidFill>
            <a:srgbClr val="FF6699"/>
          </a:solidFill>
        </p:grpSpPr>
        <p:sp>
          <p:nvSpPr>
            <p:cNvPr id="64" name="Oval 6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571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5" name="Oval 6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6" name="Oval 6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67" name="Oval 6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68" name="Oval 6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69" name="Oval 7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70" name="Group 85"/>
          <p:cNvGrpSpPr>
            <a:grpSpLocks/>
          </p:cNvGrpSpPr>
          <p:nvPr/>
        </p:nvGrpSpPr>
        <p:grpSpPr bwMode="auto">
          <a:xfrm>
            <a:off x="1981200" y="3124200"/>
            <a:ext cx="709612" cy="485775"/>
            <a:chOff x="2078" y="1680"/>
            <a:chExt cx="1615" cy="1615"/>
          </a:xfrm>
          <a:solidFill>
            <a:srgbClr val="FF6699"/>
          </a:solidFill>
        </p:grpSpPr>
        <p:sp>
          <p:nvSpPr>
            <p:cNvPr id="71" name="Oval 8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571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2" name="Oval 8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3" name="Oval 8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74" name="Oval 8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75" name="Oval 9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76" name="Oval 9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pic>
        <p:nvPicPr>
          <p:cNvPr id="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14600"/>
            <a:ext cx="1339745" cy="153924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8" name="Group 18"/>
          <p:cNvGrpSpPr>
            <a:grpSpLocks/>
          </p:cNvGrpSpPr>
          <p:nvPr/>
        </p:nvGrpSpPr>
        <p:grpSpPr bwMode="auto">
          <a:xfrm>
            <a:off x="533400" y="838200"/>
            <a:ext cx="709612" cy="485775"/>
            <a:chOff x="2078" y="1680"/>
            <a:chExt cx="1615" cy="1615"/>
          </a:xfrm>
          <a:solidFill>
            <a:srgbClr val="FF6699"/>
          </a:solidFill>
        </p:grpSpPr>
        <p:sp>
          <p:nvSpPr>
            <p:cNvPr id="79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571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0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1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82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83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84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457200"/>
            <a:ext cx="8305800" cy="604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4000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При защите </a:t>
            </a:r>
            <a:r>
              <a:rPr lang="ru-RU" sz="4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работы не следует говорить слишком быстро, используйте логические ударения, паузы, изменение тона и т.п. 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4400" b="1" i="1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Всё это  в сочетании с подходящими к случаю внешним видом помогут вам провести успешную презентацию.</a:t>
            </a:r>
            <a:endParaRPr lang="ru-RU" sz="4400" b="1" i="1" dirty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 СЛОВАРЬ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6100870"/>
            <a:ext cx="8763000" cy="7571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1) те научные и практические результаты, которые должны быть достигнуты в итоге проведения исследования, изготовления продукта; 2) предмет стремления, то, что надо, желательно осуществить.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4724400"/>
            <a:ext cx="8763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предмет, основное содержание рассуждения, изложения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4114800"/>
            <a:ext cx="8763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1) размышление о своём внутреннем состоянии; 2) самоанализ, самопознание, самонаблюдение.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5105400"/>
            <a:ext cx="8763000" cy="9787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публичное представление, предъявление своего продукта.</a:t>
            </a:r>
          </a:p>
          <a:p>
            <a:pPr>
              <a:lnSpc>
                <a:spcPct val="80000"/>
              </a:lnSpc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1) сложный вопрос, задача, требующие разрешения, исследования; 2) ситуация, когда субъект осознаёт, что ему не хватает знаний.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3581400"/>
            <a:ext cx="8763000" cy="5355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заранее намеченная система деятельности, предусматривающая порядок, последовательность и сроки выполнения работ.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2362200"/>
            <a:ext cx="8763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1) сведения об окружающем мире и протекающих в нём процессах, воспринимаемые человеком или специальным устройством; 2) сообщения, осведомляющие о положении дел, о состоянии человека. </a:t>
            </a:r>
          </a:p>
          <a:p>
            <a:pPr>
              <a:lnSpc>
                <a:spcPct val="80000"/>
              </a:lnSpc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ИССЛЕДОВАТЬ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1) подвергнуть научному изучению; 2) осмотреть (осматривать) для выяснения, изучения чего-нибудь.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" y="1600200"/>
            <a:ext cx="8763000" cy="7571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то, что требует исполнения, разрешения; это последовательные этапы организации и проведения исследования (изготовления изделия) от начала и до конца.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" y="1066800"/>
            <a:ext cx="8763000" cy="5355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научное предположение, выдвигаемое для объяснения каких-либо явлений.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" y="381000"/>
            <a:ext cx="8763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важный, существенный для настоящего момента (для науки, для практики, лично для автора и т.п.).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2514600" y="1371600"/>
            <a:ext cx="5791200" cy="381000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3200" b="1" i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Постановка </a:t>
            </a:r>
            <a:r>
              <a:rPr lang="ru-RU" sz="3200" b="1" i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проблемы</a:t>
            </a:r>
            <a:endParaRPr lang="en-US" sz="3200" b="1" i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AutoShape 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981200" y="838200"/>
            <a:ext cx="5791200" cy="381000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3200" b="1" i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Выбор темы</a:t>
            </a:r>
            <a:endParaRPr lang="en-US" sz="3200" b="1" i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AutoShape 6">
            <a:hlinkClick r:id="rId4" action="ppaction://hlinkfile"/>
          </p:cNvPr>
          <p:cNvSpPr>
            <a:spLocks noChangeArrowheads="1"/>
          </p:cNvSpPr>
          <p:nvPr/>
        </p:nvSpPr>
        <p:spPr bwMode="gray">
          <a:xfrm>
            <a:off x="3352800" y="3505200"/>
            <a:ext cx="5791200" cy="381000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3200" b="1" i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Требования к </a:t>
            </a:r>
            <a:r>
              <a:rPr lang="ru-RU" sz="3200" b="1" i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работе</a:t>
            </a:r>
            <a:endParaRPr lang="en-US" sz="3200" b="1" i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8" name="AutoShape 7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3352800" y="2667000"/>
            <a:ext cx="5791200" cy="381000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3200" b="1" i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Исследование </a:t>
            </a:r>
            <a:endParaRPr lang="en-US" sz="3200" b="1" i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9" name="AutoShape 8">
            <a:hlinkClick r:id="rId5" action="ppaction://hlinksldjump"/>
          </p:cNvPr>
          <p:cNvSpPr>
            <a:spLocks noChangeArrowheads="1"/>
          </p:cNvSpPr>
          <p:nvPr/>
        </p:nvSpPr>
        <p:spPr bwMode="gray">
          <a:xfrm>
            <a:off x="1524000" y="304800"/>
            <a:ext cx="5791200" cy="381000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3200" b="1" i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Организация работы </a:t>
            </a:r>
            <a:endParaRPr lang="en-US" sz="3200" b="1" i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304800" y="304800"/>
            <a:ext cx="709612" cy="485775"/>
            <a:chOff x="2078" y="1680"/>
            <a:chExt cx="1615" cy="1615"/>
          </a:xfrm>
        </p:grpSpPr>
        <p:sp>
          <p:nvSpPr>
            <p:cNvPr id="11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17" name="Group 18"/>
          <p:cNvGrpSpPr>
            <a:grpSpLocks/>
          </p:cNvGrpSpPr>
          <p:nvPr/>
        </p:nvGrpSpPr>
        <p:grpSpPr bwMode="auto">
          <a:xfrm>
            <a:off x="1371600" y="1371600"/>
            <a:ext cx="709612" cy="485775"/>
            <a:chOff x="2078" y="1680"/>
            <a:chExt cx="1615" cy="1615"/>
          </a:xfrm>
        </p:grpSpPr>
        <p:sp>
          <p:nvSpPr>
            <p:cNvPr id="18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21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22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23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24" name="Group 25"/>
          <p:cNvGrpSpPr>
            <a:grpSpLocks/>
          </p:cNvGrpSpPr>
          <p:nvPr/>
        </p:nvGrpSpPr>
        <p:grpSpPr bwMode="auto">
          <a:xfrm>
            <a:off x="2286000" y="3429000"/>
            <a:ext cx="709612" cy="485775"/>
            <a:chOff x="2078" y="1680"/>
            <a:chExt cx="1615" cy="1615"/>
          </a:xfrm>
        </p:grpSpPr>
        <p:sp>
          <p:nvSpPr>
            <p:cNvPr id="25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6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7" name="Oval 2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28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29" name="Oval 3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30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31" name="Group 32"/>
          <p:cNvGrpSpPr>
            <a:grpSpLocks/>
          </p:cNvGrpSpPr>
          <p:nvPr/>
        </p:nvGrpSpPr>
        <p:grpSpPr bwMode="auto">
          <a:xfrm>
            <a:off x="2362200" y="2590800"/>
            <a:ext cx="709612" cy="485775"/>
            <a:chOff x="2078" y="1680"/>
            <a:chExt cx="1615" cy="1615"/>
          </a:xfrm>
        </p:grpSpPr>
        <p:sp>
          <p:nvSpPr>
            <p:cNvPr id="32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3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4" name="Oval 3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35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36" name="Oval 3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37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38" name="Group 39"/>
          <p:cNvGrpSpPr>
            <a:grpSpLocks/>
          </p:cNvGrpSpPr>
          <p:nvPr/>
        </p:nvGrpSpPr>
        <p:grpSpPr bwMode="auto">
          <a:xfrm>
            <a:off x="914400" y="5410200"/>
            <a:ext cx="709612" cy="485775"/>
            <a:chOff x="2078" y="1680"/>
            <a:chExt cx="1615" cy="1615"/>
          </a:xfrm>
        </p:grpSpPr>
        <p:sp>
          <p:nvSpPr>
            <p:cNvPr id="39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0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1" name="Oval 4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42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43" name="Oval 4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44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45" name="Group 48"/>
          <p:cNvGrpSpPr>
            <a:grpSpLocks/>
          </p:cNvGrpSpPr>
          <p:nvPr/>
        </p:nvGrpSpPr>
        <p:grpSpPr bwMode="auto">
          <a:xfrm>
            <a:off x="381000" y="5943600"/>
            <a:ext cx="709612" cy="485775"/>
            <a:chOff x="2078" y="1680"/>
            <a:chExt cx="1615" cy="1615"/>
          </a:xfrm>
        </p:grpSpPr>
        <p:sp>
          <p:nvSpPr>
            <p:cNvPr id="46" name="Oval 4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7" name="Oval 5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8" name="Oval 5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49" name="Oval 5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50" name="Oval 5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51" name="Oval 5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sp>
        <p:nvSpPr>
          <p:cNvPr id="52" name="AutoShape 55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3200400" y="4343400"/>
            <a:ext cx="5791200" cy="381000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3200" b="1" i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Анализ литературы</a:t>
            </a:r>
            <a:endParaRPr lang="en-US" sz="3200" b="1" i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grpSp>
        <p:nvGrpSpPr>
          <p:cNvPr id="53" name="Group 56"/>
          <p:cNvGrpSpPr>
            <a:grpSpLocks/>
          </p:cNvGrpSpPr>
          <p:nvPr/>
        </p:nvGrpSpPr>
        <p:grpSpPr bwMode="auto">
          <a:xfrm>
            <a:off x="1371600" y="4876800"/>
            <a:ext cx="709612" cy="485775"/>
            <a:chOff x="2078" y="1680"/>
            <a:chExt cx="1615" cy="1615"/>
          </a:xfrm>
        </p:grpSpPr>
        <p:sp>
          <p:nvSpPr>
            <p:cNvPr id="54" name="Oval 5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55" name="Oval 5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56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57" name="Oval 6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58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59" name="Oval 6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61" name="Group 64"/>
          <p:cNvGrpSpPr>
            <a:grpSpLocks/>
          </p:cNvGrpSpPr>
          <p:nvPr/>
        </p:nvGrpSpPr>
        <p:grpSpPr bwMode="auto">
          <a:xfrm>
            <a:off x="1828800" y="1905000"/>
            <a:ext cx="709612" cy="485775"/>
            <a:chOff x="2078" y="1680"/>
            <a:chExt cx="1615" cy="1615"/>
          </a:xfrm>
        </p:grpSpPr>
        <p:sp>
          <p:nvSpPr>
            <p:cNvPr id="62" name="Oval 6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3" name="Oval 6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4" name="Oval 6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65" name="Oval 6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66" name="Oval 6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67" name="Oval 7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75" name="Group 85"/>
          <p:cNvGrpSpPr>
            <a:grpSpLocks/>
          </p:cNvGrpSpPr>
          <p:nvPr/>
        </p:nvGrpSpPr>
        <p:grpSpPr bwMode="auto">
          <a:xfrm>
            <a:off x="1828800" y="4267200"/>
            <a:ext cx="709612" cy="485775"/>
            <a:chOff x="2078" y="1680"/>
            <a:chExt cx="1615" cy="1615"/>
          </a:xfrm>
        </p:grpSpPr>
        <p:sp>
          <p:nvSpPr>
            <p:cNvPr id="76" name="Oval 8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7" name="Oval 8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8" name="Oval 8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79" name="Oval 8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80" name="Oval 9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81" name="Oval 9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sp>
        <p:nvSpPr>
          <p:cNvPr id="82" name="AutoShape 100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2819400" y="1905000"/>
            <a:ext cx="5791200" cy="381000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3200" b="1" i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Цели и </a:t>
            </a:r>
            <a:r>
              <a:rPr lang="ru-RU" sz="3200" b="1" i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задачи</a:t>
            </a:r>
            <a:endParaRPr lang="en-US" sz="3200" b="1" i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83" name="AutoShape 101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828800" y="5562600"/>
            <a:ext cx="5791200" cy="381000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3200" b="1" i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Оценка </a:t>
            </a:r>
            <a:r>
              <a:rPr lang="ru-RU" sz="3200" b="1" i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работы</a:t>
            </a:r>
            <a:endParaRPr lang="en-US" sz="3200" b="1" i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84" name="AutoShape 10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2590800" y="4953000"/>
            <a:ext cx="5791200" cy="381000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3200" b="1" i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Структура презентации</a:t>
            </a:r>
            <a:endParaRPr lang="en-US" sz="3200" b="1" i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91" name="Rectangle 2"/>
          <p:cNvSpPr>
            <a:spLocks noChangeArrowheads="1"/>
          </p:cNvSpPr>
          <p:nvPr/>
        </p:nvSpPr>
        <p:spPr bwMode="auto">
          <a:xfrm>
            <a:off x="10883900" y="282575"/>
            <a:ext cx="30607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2800" dirty="0"/>
          </a:p>
        </p:txBody>
      </p:sp>
      <p:sp>
        <p:nvSpPr>
          <p:cNvPr id="92" name="Rectangle 3"/>
          <p:cNvSpPr>
            <a:spLocks noChangeArrowheads="1"/>
          </p:cNvSpPr>
          <p:nvPr/>
        </p:nvSpPr>
        <p:spPr bwMode="auto">
          <a:xfrm>
            <a:off x="10883900" y="282575"/>
            <a:ext cx="30607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28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438400"/>
            <a:ext cx="1538717" cy="176784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9" name="AutoShape 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371600" y="6172200"/>
            <a:ext cx="5791200" cy="358775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3200" b="1" i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Памятка родителям </a:t>
            </a:r>
            <a:endParaRPr lang="en-US" sz="3200" b="1" i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grpSp>
        <p:nvGrpSpPr>
          <p:cNvPr id="110" name="Group 18"/>
          <p:cNvGrpSpPr>
            <a:grpSpLocks/>
          </p:cNvGrpSpPr>
          <p:nvPr/>
        </p:nvGrpSpPr>
        <p:grpSpPr bwMode="auto">
          <a:xfrm>
            <a:off x="838200" y="838200"/>
            <a:ext cx="709612" cy="485775"/>
            <a:chOff x="2078" y="1680"/>
            <a:chExt cx="1615" cy="1615"/>
          </a:xfrm>
        </p:grpSpPr>
        <p:sp>
          <p:nvSpPr>
            <p:cNvPr id="111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12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13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114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115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116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2400"/>
            <a:ext cx="64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u="sng" dirty="0" smtClean="0">
                <a:solidFill>
                  <a:srgbClr val="002060"/>
                </a:solidFill>
                <a:latin typeface="Arial Black" pitchFamily="34" charset="0"/>
              </a:rPr>
              <a:t>ПОДГОТОВИТЕЛЬНЫЙ ЭТАП</a:t>
            </a:r>
            <a:r>
              <a:rPr lang="ru-RU" sz="2400" u="sng" dirty="0" smtClean="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</a:rPr>
              <a:t>  Определение темы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</a:rPr>
              <a:t>  Поиск и анализ проблемы.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</a:rPr>
              <a:t>  Постановка цели и задач.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1828800"/>
            <a:ext cx="7010400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u="sng" dirty="0" smtClean="0">
                <a:solidFill>
                  <a:srgbClr val="002060"/>
                </a:solidFill>
                <a:latin typeface="Arial Black" pitchFamily="34" charset="0"/>
              </a:rPr>
              <a:t>ИССЛЕДОВАТЕЛЬСКИЙ ЭТА</a:t>
            </a: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П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ru-RU" sz="2400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имеющейся информации.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Поиск дополнительной  информации.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52600" y="3276600"/>
            <a:ext cx="7391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u="sng" dirty="0" smtClean="0">
                <a:solidFill>
                  <a:srgbClr val="002060"/>
                </a:solidFill>
                <a:latin typeface="Arial Black" pitchFamily="34" charset="0"/>
              </a:rPr>
              <a:t>ПРЕЗЕНТАЦИОННЫЙ ЭТАП 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ru-RU" sz="2400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Презентация работы. 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Изучение возможностей использования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результатов работы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67000" y="4953000"/>
            <a:ext cx="6781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u="sng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КОНТРОЛЬНЫЙ ЭТАП 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Оценка собственной деятельности.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Анализ результатов выполнения работы.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Оценка качества выполнения проекта.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Как выбрать тему работы</a:t>
            </a:r>
            <a:r>
              <a:rPr kumimoji="0" lang="ru-RU" sz="4400" b="0" i="0" u="none" strike="noStrike" kern="1200" cap="none" spc="0" normalizeH="0" baseline="0" noProof="0" dirty="0" smtClean="0"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6400" y="6858000"/>
            <a:ext cx="3447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Предлагаю вам темы на выбор :</a:t>
            </a:r>
            <a:endParaRPr lang="ru-RU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5181600"/>
            <a:ext cx="9601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4400" b="1" i="1" dirty="0">
                <a:solidFill>
                  <a:srgbClr val="FF0000"/>
                </a:solidFill>
                <a:latin typeface="Arial Black" pitchFamily="34" charset="0"/>
              </a:rPr>
              <a:t>Помните!</a:t>
            </a:r>
            <a:r>
              <a:rPr lang="ru-RU" sz="44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Выбор темы должен соответствовать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интересам ребенка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" y="2895600"/>
            <a:ext cx="29718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prstClr val="black"/>
                </a:solidFill>
                <a:latin typeface="Arial Black" pitchFamily="34" charset="0"/>
              </a:rPr>
              <a:t>ФАНТАСТИЧЕСКИЕ </a:t>
            </a:r>
            <a:endParaRPr lang="ru-RU" sz="2000" b="1" i="1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3352800"/>
            <a:ext cx="25146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(несуществующие) - разрабатываете сами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72200" y="1295400"/>
            <a:ext cx="27432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prstClr val="black"/>
                </a:solidFill>
                <a:latin typeface="Arial Black" pitchFamily="34" charset="0"/>
              </a:rPr>
              <a:t>ТЕОРЕТИЧЕСКИЕ </a:t>
            </a:r>
            <a:endParaRPr lang="ru-RU" sz="2000" b="1" i="1" dirty="0"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24200" y="2057400"/>
            <a:ext cx="28956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prstClr val="black"/>
                </a:solidFill>
                <a:latin typeface="Arial Black" pitchFamily="34" charset="0"/>
              </a:rPr>
              <a:t>ЭМПИРИЧЕСКИЕ </a:t>
            </a:r>
            <a:endParaRPr lang="ru-RU" sz="2000" b="1" i="1" dirty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48400" y="1828800"/>
            <a:ext cx="2590800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(научное познание)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 - проводите работу по изучению и обобщению фактов, материалов, содержащихся в разных источниках (это то, что можно спросить у других людей, или то, что написано в книгах, и т.п.)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29000" y="2590800"/>
            <a:ext cx="22860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 (основанные на опыте)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 - проводите собственные наблюдения и эксперименты</a:t>
            </a:r>
            <a:endParaRPr lang="ru-RU" sz="2000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2510563" cy="1905000"/>
          </a:xfrm>
          <a:prstGeom prst="roundRect">
            <a:avLst>
              <a:gd name="adj" fmla="val 23288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04800" y="228600"/>
          <a:ext cx="8458200" cy="6635975"/>
        </p:xfrm>
        <a:graphic>
          <a:graphicData uri="http://schemas.openxmlformats.org/drawingml/2006/table">
            <a:tbl>
              <a:tblPr/>
              <a:tblGrid>
                <a:gridCol w="5867400"/>
                <a:gridCol w="2590800"/>
              </a:tblGrid>
              <a:tr h="933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Опишите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, как проявляется интерес ребёнка к часам, календарям, головоломкам.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Скажите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, что вызывает любопытство ребёнка. Приведите примеры.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Что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собирает ваш ребёнок ? Как составляет свою коллекцию 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Приведите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пример изобретательности ребёнка.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Опишите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, как проявляется интерес к теле- и радиопередачам, газетам и т.д.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Какие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картинки вызывают интерес ребёнка 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Перечислите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темы, которыми интересуется ваш ребёнок, и приведите примеры вопросов, которые он задаёт 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7975" algn="l"/>
              </a:tabLst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Чтобы начать исследование,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7975" algn="l"/>
              </a:tabLst>
            </a:pPr>
            <a:r>
              <a:rPr kumimoji="0" lang="ru-RU" altLang="zh-CN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SimSun"/>
                <a:cs typeface="Times New Roman" pitchFamily="18" charset="0"/>
              </a:rPr>
              <a:t>надо найти проблему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,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7975" algn="l"/>
              </a:tabLst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которую можно исследовать и которую хотелось бы разрешить.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7975" algn="l"/>
              </a:tabLst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Проблема подскажет, как сформулировать тему исследования.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7975" algn="l"/>
              </a:tabLst>
            </a:pPr>
            <a:r>
              <a:rPr kumimoji="0" lang="ru-RU" altLang="zh-CN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Как выявлять проблемы?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/>
            </a:r>
            <a:b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</a:b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Древнегреческое слово </a:t>
            </a: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«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problema</a:t>
            </a: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»  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переводится как «задача», «трудность», «преграда».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7975" algn="l"/>
              </a:tabLst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/>
            </a:r>
            <a:b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</a:b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12420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7975" algn="l"/>
              </a:tabLst>
            </a:pPr>
            <a:r>
              <a:rPr lang="ru-RU" altLang="zh-CN" sz="2800" dirty="0" smtClean="0">
                <a:solidFill>
                  <a:prstClr val="black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ru-RU" altLang="zh-CN" sz="2800" b="1" i="1" u="sng" dirty="0" smtClean="0">
                <a:solidFill>
                  <a:srgbClr val="00206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Главная задача исследователя</a:t>
            </a:r>
            <a:r>
              <a:rPr lang="ru-RU" altLang="zh-CN" sz="2800" b="1" dirty="0" smtClean="0">
                <a:solidFill>
                  <a:srgbClr val="00206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ru-RU" altLang="zh-CN" sz="2800" dirty="0" smtClean="0">
                <a:solidFill>
                  <a:prstClr val="black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– найти что-то необычное в обычном, увидеть сложности и противоречия там, где другим все кажется привычным, ясным и простым.</a:t>
            </a:r>
            <a:br>
              <a:rPr lang="ru-RU" altLang="zh-CN" sz="2800" dirty="0" smtClean="0">
                <a:solidFill>
                  <a:prstClr val="black"/>
                </a:solidFill>
                <a:latin typeface="Times New Roman" pitchFamily="18" charset="0"/>
                <a:ea typeface="SimSun"/>
                <a:cs typeface="Times New Roman" pitchFamily="18" charset="0"/>
              </a:rPr>
            </a:br>
            <a:r>
              <a:rPr lang="ru-RU" altLang="zh-CN" sz="2800" dirty="0" smtClean="0">
                <a:solidFill>
                  <a:prstClr val="black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  </a:t>
            </a:r>
            <a:r>
              <a:rPr lang="ru-RU" altLang="zh-CN" sz="2800" b="1" i="1" u="sng" dirty="0" smtClean="0">
                <a:solidFill>
                  <a:srgbClr val="00206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Развить умение видеть проблемы</a:t>
            </a:r>
            <a:r>
              <a:rPr lang="ru-RU" altLang="zh-CN" sz="2800" dirty="0" smtClean="0">
                <a:solidFill>
                  <a:prstClr val="black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– учиться смотреть на одни и те же предметы с разных точек зрения. </a:t>
            </a:r>
            <a:endParaRPr lang="ru-RU" altLang="zh-CN" sz="2800" i="1" u="sng" dirty="0" smtClean="0">
              <a:solidFill>
                <a:prstClr val="black"/>
              </a:solidFill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7975" algn="l"/>
              </a:tabLst>
            </a:pPr>
            <a:r>
              <a:rPr lang="ru-RU" altLang="zh-CN" sz="2800" b="1" i="1" u="sng" dirty="0" smtClean="0">
                <a:solidFill>
                  <a:srgbClr val="00206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Проблема</a:t>
            </a:r>
            <a:r>
              <a:rPr lang="ru-RU" altLang="zh-CN" sz="2800" dirty="0" smtClean="0">
                <a:solidFill>
                  <a:prstClr val="black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отражает противоречия между  знаниями и незнанием  путей, средств и методов решения.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КАК СФОРМУЛИРОВАТЬ ЦЕЛЬ И ЗАДАЧИ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04800" y="1219200"/>
            <a:ext cx="85344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 i="1" u="sng" dirty="0">
                <a:solidFill>
                  <a:srgbClr val="1F497D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Цель исследования</a:t>
            </a:r>
            <a:r>
              <a:rPr lang="en-GB" sz="2800" b="1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это </a:t>
            </a:r>
            <a:r>
              <a:rPr lang="en-GB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конечный ожидаемый результат, которого хотел бы достичь исследователь в завершении своей работы.</a:t>
            </a:r>
          </a:p>
          <a:p>
            <a:pPr algn="just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Цель формулируется кратко и предельно точно, выражая то основное, что намеревается сделать исследователь, она конкретизируется и развивается в задачах.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91200" y="2667000"/>
            <a:ext cx="1850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n>
                  <a:solidFill>
                    <a:srgbClr val="000000"/>
                  </a:solidFill>
                </a:ln>
                <a:solidFill>
                  <a:srgbClr val="FF6699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Задачи</a:t>
            </a:r>
            <a:endParaRPr lang="ru-RU" sz="3200" dirty="0">
              <a:ln>
                <a:solidFill>
                  <a:srgbClr val="000000"/>
                </a:solidFill>
              </a:ln>
              <a:solidFill>
                <a:srgbClr val="FF6699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2667000"/>
            <a:ext cx="1359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i="1" dirty="0" smtClean="0">
                <a:ln>
                  <a:solidFill>
                    <a:srgbClr val="000000"/>
                  </a:solidFill>
                </a:ln>
                <a:solidFill>
                  <a:srgbClr val="FF6699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Цель</a:t>
            </a:r>
            <a:endParaRPr lang="ru-RU" sz="3200" dirty="0">
              <a:ln>
                <a:solidFill>
                  <a:srgbClr val="000000"/>
                </a:solidFill>
              </a:ln>
              <a:solidFill>
                <a:srgbClr val="FF6699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3200400"/>
            <a:ext cx="32004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Зачем мы хотим выполнить работу?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62600" y="3200400"/>
            <a:ext cx="32004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 для этого предстоит сделать?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3400" y="4114800"/>
            <a:ext cx="2743200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написать..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составить..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сделать..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выяснить..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доказать..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разработать…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убедить..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38800" y="4038600"/>
            <a:ext cx="3566158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изучить..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описать..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установить..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выявить..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сформулировать..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привлечь…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исследовать..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5200" y="457200"/>
            <a:ext cx="5638800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Arial Black" pitchFamily="34" charset="0"/>
              </a:rPr>
              <a:t>Основные этапы процедуры исследования: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ru-RU" dirty="0" smtClean="0"/>
              <a:t>·  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постановка проблемы;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·   сбор фактического материала;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·   систематизация и анализ полученного материала;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·   выдвижение гипотез;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·   проверка гипотез;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·   доказательство или опровержение гипотез.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45720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2800" y="4419600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999" y="609600"/>
            <a:ext cx="30064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43434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04800" y="3505200"/>
            <a:ext cx="8382000" cy="122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Методы исследования: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анализ литературы, поиск информации в Интернете, опросы (анкетирование, интервью), наблюдение, эксперимент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428625" y="3571875"/>
            <a:ext cx="7929563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304800" y="1905000"/>
            <a:ext cx="8610600" cy="51358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b="1" dirty="0">
                <a:solidFill>
                  <a:srgbClr val="376092"/>
                </a:solidFill>
                <a:latin typeface="Arial" charset="0"/>
              </a:rPr>
              <a:t>                            </a:t>
            </a:r>
            <a:r>
              <a:rPr lang="en-GB" sz="2600" b="1" dirty="0" smtClean="0">
                <a:solidFill>
                  <a:srgbClr val="376092"/>
                </a:solidFill>
                <a:latin typeface="Arial" charset="0"/>
              </a:rPr>
              <a:t>ГИПОТЕЗА...</a:t>
            </a:r>
            <a:endParaRPr lang="en-GB" sz="2600" b="1" dirty="0">
              <a:solidFill>
                <a:srgbClr val="376092"/>
              </a:solidFill>
              <a:latin typeface="Arial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GB" sz="2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Определяется</a:t>
            </a:r>
            <a:r>
              <a:rPr lang="en-GB" sz="2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научно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обоснованное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предположение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непосредственно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наблюдаемом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явлении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утверждение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вида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А, 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В», 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которое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описывает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намереваемся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разрешить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проблему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b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dirty="0" smtClean="0">
                <a:latin typeface="Times New Roman" pitchFamily="18" charset="0"/>
                <a:cs typeface="Times New Roman" pitchFamily="18" charset="0"/>
              </a:rPr>
              <a:t>ОСНОВНЫЕ СВОЙСТВА ГИПОТЕЗЫ: </a:t>
            </a:r>
            <a:endParaRPr lang="en-GB" sz="2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    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Неопределенность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истинного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значения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    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Направленность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раскрытие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данного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явления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Выдвижение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предположения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результатах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разрешения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проблемы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Возможность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выдвинуть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решения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проблемы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600" dirty="0">
              <a:solidFill>
                <a:srgbClr val="000000"/>
              </a:solidFill>
              <a:cs typeface="Arial Unicode MS" pitchFamily="32" charset="0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360363" y="50800"/>
            <a:ext cx="8783637" cy="209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“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Гипотезы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 - 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это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 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леса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, 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которые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 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возводят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 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перед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 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зданием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 и 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сносят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, 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когда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 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здание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 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готово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, 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они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 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необходимы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 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для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 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работника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, 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но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 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он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 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не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 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должен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 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принимать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 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леса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 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за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 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здание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 "</a:t>
            </a:r>
            <a:b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</a:b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                                                                           И. </a:t>
            </a: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Гете</a:t>
            </a:r>
            <a:endParaRPr lang="en-GB" sz="2800" b="1" dirty="0">
              <a:solidFill>
                <a:srgbClr val="376092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799</TotalTime>
  <Words>1103</Words>
  <PresentationFormat>Экран (4:3)</PresentationFormat>
  <Paragraphs>167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5</cp:revision>
  <dcterms:modified xsi:type="dcterms:W3CDTF">2012-02-24T10:33:38Z</dcterms:modified>
</cp:coreProperties>
</file>