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83" r:id="rId10"/>
    <p:sldId id="284" r:id="rId11"/>
    <p:sldId id="285" r:id="rId12"/>
    <p:sldId id="289" r:id="rId13"/>
    <p:sldId id="290" r:id="rId14"/>
    <p:sldId id="286" r:id="rId15"/>
    <p:sldId id="288" r:id="rId16"/>
    <p:sldId id="287" r:id="rId17"/>
    <p:sldId id="291" r:id="rId18"/>
    <p:sldId id="292" r:id="rId19"/>
    <p:sldId id="293" r:id="rId20"/>
    <p:sldId id="294" r:id="rId21"/>
    <p:sldId id="295" r:id="rId22"/>
    <p:sldId id="297" r:id="rId23"/>
    <p:sldId id="296" r:id="rId24"/>
    <p:sldId id="260" r:id="rId25"/>
    <p:sldId id="259" r:id="rId26"/>
    <p:sldId id="264" r:id="rId27"/>
    <p:sldId id="262" r:id="rId28"/>
    <p:sldId id="278" r:id="rId29"/>
    <p:sldId id="280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790583-A904-4A36-BBA8-365A948BDB1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A296DF-C0EC-4897-A936-9C37812F7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564904"/>
            <a:ext cx="7406640" cy="1832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Влияние внутрисемейных отношений на эмоциональное состояние ребенка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7406640" cy="1752600"/>
          </a:xfrm>
        </p:spPr>
        <p:txBody>
          <a:bodyPr/>
          <a:lstStyle/>
          <a:p>
            <a:pPr algn="ctr"/>
            <a:r>
              <a:rPr lang="ru-RU" dirty="0" smtClean="0"/>
              <a:t>Обучающий лекторий для родителей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888" y="332656"/>
            <a:ext cx="2095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90168" cy="568863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вами 10 обыденных и часто встречающихся ситуаций, которые могут происходить в жизни с вашим ребёнком. Решение вами предложенных ситуаций и определяет стиль воспитания ребёнка в вашей семье. Дайте свой вариант ответа на эти ситуации и подсчитайте свои очки.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6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82168" cy="6408712"/>
          </a:xfrm>
        </p:spPr>
        <p:txBody>
          <a:bodyPr>
            <a:noAutofit/>
          </a:bodyPr>
          <a:lstStyle/>
          <a:p>
            <a:r>
              <a:rPr lang="ru-RU" sz="2800" b="1" dirty="0"/>
              <a:t>1.  </a:t>
            </a:r>
            <a:r>
              <a:rPr lang="ru-RU" sz="2800" b="1" i="1" dirty="0"/>
              <a:t>Ваш ребёнок любит пошалить, хлопот с ним бывает достаточно - то вернётся домой с синяком, то с разорванной штаниной...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dirty="0"/>
              <a:t>A. Вы расспрашиваете, что случилось, зашиваете штаны, если нужно, компресс - 3 очка. </a:t>
            </a:r>
            <a:endParaRPr lang="ru-RU" sz="2800" dirty="0" smtClean="0"/>
          </a:p>
          <a:p>
            <a:r>
              <a:rPr lang="ru-RU" sz="2800" dirty="0" smtClean="0"/>
              <a:t>Б</a:t>
            </a:r>
            <a:r>
              <a:rPr lang="ru-RU" sz="2800" dirty="0"/>
              <a:t>. Оказываете помощь ребёнку, но при этом постоянно внушаете ему, что это может плохо кончиться - 0 очков. </a:t>
            </a:r>
            <a:br>
              <a:rPr lang="ru-RU" sz="2800" dirty="0"/>
            </a:br>
            <a:r>
              <a:rPr lang="ru-RU" sz="2800" dirty="0"/>
              <a:t>B.  Вы делаете вид, что ничего не произошло, даёте возможность ребёнку самому справляться со случившимся - 5 очков. </a:t>
            </a:r>
            <a:br>
              <a:rPr lang="ru-RU" sz="28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25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584373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2.  </a:t>
            </a:r>
            <a:r>
              <a:rPr lang="ru-RU" b="1" i="1" dirty="0"/>
              <a:t>У вашего ребёнка есть друзья, но они не слушаются своих родителей и, по вашему мнению, они плохо воспитаны...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A</a:t>
            </a:r>
            <a:r>
              <a:rPr lang="ru-RU" b="1" dirty="0"/>
              <a:t>. </a:t>
            </a:r>
            <a:r>
              <a:rPr lang="ru-RU" dirty="0"/>
              <a:t>Вы беседуете с родителями друзей и просите их обратить внимание на поведение своих детей - 2 очка. </a:t>
            </a:r>
            <a:br>
              <a:rPr lang="ru-RU" dirty="0"/>
            </a:br>
            <a:r>
              <a:rPr lang="ru-RU" dirty="0"/>
              <a:t>Б. Вы приглашаете этих детей к себе в дом, стараетесь положительно повлиять на них - 5 очков. </a:t>
            </a:r>
            <a:br>
              <a:rPr lang="ru-RU" dirty="0"/>
            </a:br>
            <a:r>
              <a:rPr lang="ru-RU" dirty="0"/>
              <a:t>B.  Вы объясняете своему ребёнку, что эти друзья ему не пара - 0 очков.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02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82168" cy="5843736"/>
          </a:xfrm>
        </p:spPr>
        <p:txBody>
          <a:bodyPr>
            <a:normAutofit/>
          </a:bodyPr>
          <a:lstStyle/>
          <a:p>
            <a:r>
              <a:rPr lang="ru-RU" b="1" dirty="0"/>
              <a:t>3.  </a:t>
            </a:r>
            <a:r>
              <a:rPr lang="ru-RU" b="1" i="1" dirty="0"/>
              <a:t>Ваш ребёнок хочет быть лидером во всех детских играх и, если ему это не удаётся, он пытается бунтовать...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A. Вы считаете, что умение проигрывать пойдёт ему на пользу - 0 очков. </a:t>
            </a:r>
            <a:br>
              <a:rPr lang="ru-RU" dirty="0"/>
            </a:br>
            <a:r>
              <a:rPr lang="ru-RU" dirty="0"/>
              <a:t>Б. Вы стараетесь ему объяснить, в чём истинная причина поражения - 3 очка. </a:t>
            </a:r>
            <a:br>
              <a:rPr lang="ru-RU" dirty="0"/>
            </a:br>
            <a:r>
              <a:rPr lang="ru-RU" dirty="0"/>
              <a:t>B.  Вы стараетесь ему подыграть, чтобы он непременно выиграл и не испытывал поражения - 5 очков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2364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10160" cy="5843736"/>
          </a:xfrm>
        </p:spPr>
        <p:txBody>
          <a:bodyPr>
            <a:normAutofit/>
          </a:bodyPr>
          <a:lstStyle/>
          <a:p>
            <a:r>
              <a:rPr lang="ru-RU" b="1" dirty="0" smtClean="0"/>
              <a:t>4</a:t>
            </a:r>
            <a:r>
              <a:rPr lang="ru-RU" b="1" dirty="0"/>
              <a:t>.  </a:t>
            </a:r>
            <a:r>
              <a:rPr lang="ru-RU" b="1" i="1" dirty="0"/>
              <a:t>Вашего ребёнка трудно вечером отправить спать...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A. Вы постоянно объясняете, как важен для ребёнка сон - 3 очка. </a:t>
            </a:r>
            <a:br>
              <a:rPr lang="ru-RU" dirty="0"/>
            </a:br>
            <a:r>
              <a:rPr lang="ru-RU" dirty="0"/>
              <a:t>Б. Вы позволяете ребёнку не соблюдать режим, но поднимаете его всегда в одно и то же время - 5 очков. </a:t>
            </a:r>
            <a:br>
              <a:rPr lang="ru-RU" dirty="0"/>
            </a:br>
            <a:r>
              <a:rPr lang="ru-RU" dirty="0"/>
              <a:t>B.  Вы всегда укладываете ребёнка в одно и то же время, не принимая никаких возражений с его стороны - 0 очков.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1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5771728"/>
          </a:xfrm>
        </p:spPr>
        <p:txBody>
          <a:bodyPr/>
          <a:lstStyle/>
          <a:p>
            <a:r>
              <a:rPr lang="ru-RU" b="1" dirty="0"/>
              <a:t>5.  </a:t>
            </a:r>
            <a:r>
              <a:rPr lang="ru-RU" b="1" i="1" dirty="0"/>
              <a:t>Ваш ребёнок обожает телевизор...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A. Вы разрешаете смотреть телевизор столько, сколько он захочет, без ограничений, так как считаете, что, несмотря на запреты, он всё равно будет его смотреть - 0 очков. </a:t>
            </a:r>
            <a:br>
              <a:rPr lang="ru-RU" dirty="0"/>
            </a:br>
            <a:r>
              <a:rPr lang="ru-RU" dirty="0"/>
              <a:t>Б. Вы говорите своему ребёнку, что ему можно смотреть и что нельзя - 2 очка. </a:t>
            </a:r>
            <a:br>
              <a:rPr lang="ru-RU" dirty="0"/>
            </a:br>
            <a:r>
              <a:rPr lang="ru-RU" dirty="0"/>
              <a:t>B. Вы вместе определяете круг передач, которые ребёнок может смотреть - 5 очков.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57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538152" cy="5915744"/>
          </a:xfrm>
        </p:spPr>
        <p:txBody>
          <a:bodyPr>
            <a:normAutofit/>
          </a:bodyPr>
          <a:lstStyle/>
          <a:p>
            <a:r>
              <a:rPr lang="ru-RU" b="1" dirty="0" smtClean="0"/>
              <a:t>6</a:t>
            </a:r>
            <a:r>
              <a:rPr lang="ru-RU" b="1" dirty="0"/>
              <a:t>.  </a:t>
            </a:r>
            <a:r>
              <a:rPr lang="ru-RU" b="1" i="1" dirty="0"/>
              <a:t>Ваш</a:t>
            </a:r>
            <a:r>
              <a:rPr lang="ru-RU" b="1" dirty="0"/>
              <a:t> </a:t>
            </a:r>
            <a:r>
              <a:rPr lang="ru-RU" b="1" i="1" dirty="0"/>
              <a:t>ребёнок с раннего детства за словами в карман не лезет...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A.</a:t>
            </a:r>
            <a:r>
              <a:rPr lang="ru-RU" b="1" dirty="0"/>
              <a:t> </a:t>
            </a:r>
            <a:r>
              <a:rPr lang="ru-RU" dirty="0"/>
              <a:t>Вы объясняете, что такое поведение неприлично - 5 очков. </a:t>
            </a:r>
            <a:br>
              <a:rPr lang="ru-RU" dirty="0"/>
            </a:br>
            <a:r>
              <a:rPr lang="ru-RU" dirty="0"/>
              <a:t>Б. Вы запрещаете своему ребёнку вести себя подобным образом - 0 очков. </a:t>
            </a:r>
            <a:br>
              <a:rPr lang="ru-RU" dirty="0"/>
            </a:br>
            <a:r>
              <a:rPr lang="ru-RU" dirty="0"/>
              <a:t>B. Вы поощряете своего ребёнка за приличное поведение - 3 очка.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68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10160" cy="5771728"/>
          </a:xfrm>
        </p:spPr>
        <p:txBody>
          <a:bodyPr/>
          <a:lstStyle/>
          <a:p>
            <a:r>
              <a:rPr lang="ru-RU" b="1" dirty="0"/>
              <a:t>7.  </a:t>
            </a:r>
            <a:r>
              <a:rPr lang="ru-RU" b="1" i="1" dirty="0"/>
              <a:t>Ваш ребёнок, который ещё, по вашему мнению, так мал, уже интересуется противоположным полом...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А.</a:t>
            </a:r>
            <a:r>
              <a:rPr lang="ru-RU" b="1" dirty="0"/>
              <a:t> </a:t>
            </a:r>
            <a:r>
              <a:rPr lang="ru-RU" dirty="0"/>
              <a:t>Вы пытаетесь пресечь интерес любой ценой - 0 очков. </a:t>
            </a:r>
            <a:br>
              <a:rPr lang="ru-RU" dirty="0"/>
            </a:br>
            <a:r>
              <a:rPr lang="ru-RU" dirty="0"/>
              <a:t>Б. Вы оставляете всё как есть, считая, что всё станет на свои места само собой - 3 очка. </a:t>
            </a:r>
            <a:br>
              <a:rPr lang="ru-RU" dirty="0"/>
            </a:br>
            <a:r>
              <a:rPr lang="ru-RU" dirty="0"/>
              <a:t>В. Вы абсолютно правдиво объясняете своему ребёнку взаимоотношения полов - 5</a:t>
            </a:r>
          </a:p>
        </p:txBody>
      </p:sp>
    </p:spTree>
    <p:extLst>
      <p:ext uri="{BB962C8B-B14F-4D97-AF65-F5344CB8AC3E}">
        <p14:creationId xmlns:p14="http://schemas.microsoft.com/office/powerpoint/2010/main" xmlns="" val="17287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54176" cy="5843736"/>
          </a:xfrm>
        </p:spPr>
        <p:txBody>
          <a:bodyPr/>
          <a:lstStyle/>
          <a:p>
            <a:r>
              <a:rPr lang="ru-RU" b="1" dirty="0"/>
              <a:t>8. </a:t>
            </a:r>
            <a:r>
              <a:rPr lang="ru-RU" b="1" i="1" dirty="0"/>
              <a:t>Вашему ребёнку иногда достаётся от сверстников...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А.</a:t>
            </a:r>
            <a:r>
              <a:rPr lang="ru-RU" b="1" dirty="0"/>
              <a:t> </a:t>
            </a:r>
            <a:r>
              <a:rPr lang="ru-RU" dirty="0"/>
              <a:t>Вы учите своего ребёнка давать сдачи обидчикам - 5 очков. </a:t>
            </a:r>
            <a:br>
              <a:rPr lang="ru-RU" dirty="0"/>
            </a:br>
            <a:r>
              <a:rPr lang="ru-RU" dirty="0"/>
              <a:t>Б. Вы проводите профилактическую беседу с родителями и детьми таких учеников - 3 очка.</a:t>
            </a:r>
            <a:br>
              <a:rPr lang="ru-RU" dirty="0"/>
            </a:br>
            <a:r>
              <a:rPr lang="ru-RU" dirty="0"/>
              <a:t>В. Вы просите своего ребёнка избегать контактов с такими детьми и просите педагога помочь вам в этом - 0 очков.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18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538152" cy="5987752"/>
          </a:xfrm>
        </p:spPr>
        <p:txBody>
          <a:bodyPr/>
          <a:lstStyle/>
          <a:p>
            <a:r>
              <a:rPr lang="ru-RU" b="1" i="1" dirty="0"/>
              <a:t>9. Ваш старший ребёнок достаточно часто обижает младшего...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A.</a:t>
            </a:r>
            <a:r>
              <a:rPr lang="ru-RU" b="1" dirty="0"/>
              <a:t> </a:t>
            </a:r>
            <a:r>
              <a:rPr lang="ru-RU" dirty="0"/>
              <a:t>Вы не вмешиваетесь в их взаимоотношения, надеясь на то, что старший поймёт свои ошибки без подсказки - 0 очков. </a:t>
            </a:r>
            <a:br>
              <a:rPr lang="ru-RU" dirty="0"/>
            </a:br>
            <a:r>
              <a:rPr lang="ru-RU" dirty="0"/>
              <a:t>Б. Вы наказываете старшего ребёнка за это в присутствии младшего - 5 очков. </a:t>
            </a:r>
            <a:br>
              <a:rPr lang="ru-RU" dirty="0"/>
            </a:br>
            <a:r>
              <a:rPr lang="ru-RU" dirty="0"/>
              <a:t>B. Вы стараетесь уделить больше внимания младшему ребёнку независимо от их взаимоотношений со старшим - 3 очка.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56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338233"/>
            <a:ext cx="8319839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семейного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r>
              <a:rPr lang="ru-RU" dirty="0" smtClean="0"/>
              <a:t>Методы  семейного  воспитания как способы взаимодействия родителей с детьми, которые помогают последним развивать свое сознание, чувства и волю, активно стимулируют формирование опыта поведения, самостоятельную детскую жизнедеятельность, полноценное моральное и духовное развитие.</a:t>
            </a:r>
            <a:endParaRPr lang="ru-RU" dirty="0"/>
          </a:p>
        </p:txBody>
      </p:sp>
      <p:pic>
        <p:nvPicPr>
          <p:cNvPr id="4" name="Picture 3" descr="F:\Анимэ\Deti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14313"/>
            <a:ext cx="100012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288" y="404813"/>
            <a:ext cx="8539162" cy="5843587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10. Ваш ребёнок грубит, дерётся с другими детьми, становится злым и бессердечным...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A.</a:t>
            </a:r>
            <a:r>
              <a:rPr lang="ru-RU" b="1" dirty="0"/>
              <a:t> </a:t>
            </a:r>
            <a:r>
              <a:rPr lang="ru-RU" dirty="0"/>
              <a:t>Вы тоже ведёте себя по отношению к нему подобным образом, чтобы он на себе почувствовал, как плохо он себя ведёт - 0 очков. </a:t>
            </a:r>
            <a:br>
              <a:rPr lang="ru-RU" dirty="0"/>
            </a:br>
            <a:r>
              <a:rPr lang="ru-RU" dirty="0"/>
              <a:t>Б. Вы стараетесь влиять на него добром и лаской - 5 очков. </a:t>
            </a:r>
            <a:br>
              <a:rPr lang="ru-RU" dirty="0"/>
            </a:br>
            <a:r>
              <a:rPr lang="ru-RU" dirty="0"/>
              <a:t>B. Вы ищете причины такой реакции ребёнка в окружающих людях и мире: жестокие фильмы, окружение ребёнка во дворе и в классе и т.д. - 2 очка.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59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Анализ результатов </a:t>
            </a:r>
            <a:r>
              <a:rPr lang="ru-RU" b="1" dirty="0" smtClean="0"/>
              <a:t>теста: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0-18 </a:t>
            </a:r>
            <a:r>
              <a:rPr lang="ru-RU" b="1" i="1" dirty="0"/>
              <a:t>очков.</a:t>
            </a:r>
            <a:r>
              <a:rPr lang="ru-RU" b="1" dirty="0"/>
              <a:t> </a:t>
            </a:r>
            <a:r>
              <a:rPr lang="ru-RU" dirty="0"/>
              <a:t>Вы считаете необходимым воспитывать собственного ребёнка по своему образу и подобию, считая, что он должен повторить в себе вас. Вы забываете, что ребёнок должен развиваться и формировать в себе такие качества, как самостоятельность, независимость в себе, способность к творчеству во всех его проявлениях. Если вы над этим не задумываетесь, это может привести к тому, что ребёнок, столкнувшись с взрослым миром, может в нём просто потеряться и не найти себя. Вы считаете, что опекать ребёнка просто необходимо. Ваши методы требуют осмысления и коррекции.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4632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466144" cy="598775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19-35 очков.</a:t>
            </a:r>
            <a:r>
              <a:rPr lang="ru-RU" dirty="0"/>
              <a:t> Надо отметить, что в вопросах воспитания вы стараетесь идти в ногу со временем. Вы считаете, что ребёнок должен многое постигать на собственном опыте методом проб и ошибок. Однако в своих методах воспитания вы не всегда последовательны: доверяя своему ребёнку решать самостоятельно некоторые проблемы и принимать какие-то решения, вы иногда как бы спохватываетесь и пытаетесь взять бразды правления в свои руки, что вызывает недоумение вашего ребёнка и может привести очень скоро к конфликтам и ссорам. Помните, что, однажды приняв решение, надо идти последовательно к его реализации.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6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584373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36-50 очков.</a:t>
            </a:r>
            <a:r>
              <a:rPr lang="ru-RU" b="1" dirty="0"/>
              <a:t> </a:t>
            </a:r>
            <a:r>
              <a:rPr lang="ru-RU" dirty="0"/>
              <a:t>Вы осознаёте, что ребёнок не может проживать свою жизнь вашим умом, и создаёте все возможные условия для того, чтобы он мог научиться развивать собственную инициативу, логическое мышление, способность к анализу с событий и явлений. Вы не отстраняетесь от воспитания своего ребёнка, а идёте рядом с ним, наблюдая за тем, как он строит свои отношения с близкими людьми, одноклассниками, педагогами. Вы учите своего ребёнка не только осознавать свои ошибки, принимать их на свой счёт, но и создаёте условия для их самостоятельного исправления. Вам нравиться видеть рядом подрастающего умного человека, который старается мыслить самостоятельно и ответственно.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88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4988" y="126876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Предупреждения и преодоления нарушений в поведении ребенка.</a:t>
            </a:r>
            <a:endParaRPr lang="ru-RU" dirty="0"/>
          </a:p>
        </p:txBody>
      </p:sp>
      <p:pic>
        <p:nvPicPr>
          <p:cNvPr id="5" name="Picture 2" descr="F:\Анимэ\Deti5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81624"/>
            <a:ext cx="1694993" cy="2672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9" cy="672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754"/>
                <a:gridCol w="1858752"/>
                <a:gridCol w="3140493"/>
                <a:gridCol w="2286000"/>
              </a:tblGrid>
              <a:tr h="5000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Нарушения	</a:t>
                      </a:r>
                    </a:p>
                    <a:p>
                      <a:r>
                        <a:rPr lang="ru-RU" sz="16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Причина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Воспитательные методы и приемы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9046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Непослушание-</a:t>
                      </a:r>
                      <a:r>
                        <a:rPr lang="ru-RU" dirty="0" smtClean="0"/>
                        <a:t> отказ слушаться кого-нибудь (</a:t>
                      </a:r>
                      <a:r>
                        <a:rPr lang="ru-RU" dirty="0" err="1" smtClean="0"/>
                        <a:t>oтца</a:t>
                      </a:r>
                      <a:r>
                        <a:rPr lang="ru-RU" dirty="0" smtClean="0"/>
                        <a:t>, мать, других членов семьи)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Невыполнение принятого в семье распорядка, режима дня, отказ выполнять трудовые обязанности, поручения, уроки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Предъявление ребенку невыполнимых или взаимоисключающих требований (приказаний). </a:t>
                      </a:r>
                    </a:p>
                    <a:p>
                      <a:r>
                        <a:rPr lang="ru-RU" dirty="0" smtClean="0"/>
                        <a:t> • Нарушение этики общения (неосторожно сказанное, слово) и норм поведения.</a:t>
                      </a:r>
                    </a:p>
                    <a:p>
                      <a:r>
                        <a:rPr lang="ru-RU" dirty="0" smtClean="0"/>
                        <a:t> Несогласованность в требованиях родителей и членов семьи к ребенку.</a:t>
                      </a:r>
                    </a:p>
                    <a:p>
                      <a:r>
                        <a:rPr lang="ru-RU" dirty="0" smtClean="0"/>
                        <a:t> • Непедагогичные методы воспитания. </a:t>
                      </a:r>
                    </a:p>
                    <a:p>
                      <a:r>
                        <a:rPr lang="ru-RU" dirty="0" smtClean="0"/>
                        <a:t> • Недостаток родительского внимания. </a:t>
                      </a:r>
                    </a:p>
                    <a:p>
                      <a:r>
                        <a:rPr lang="ru-RU" dirty="0" smtClean="0"/>
                        <a:t> • Отсутствие доверия или привязанности между ребенком и родителями. </a:t>
                      </a:r>
                    </a:p>
                    <a:p>
                      <a:r>
                        <a:rPr lang="ru-RU" dirty="0" smtClean="0"/>
                        <a:t> • Преобладание наказаний над поощрениями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Не ругать, не читать нотаций часто. </a:t>
                      </a:r>
                    </a:p>
                    <a:p>
                      <a:r>
                        <a:rPr lang="ru-RU" dirty="0" smtClean="0"/>
                        <a:t> • Не считать непослушание ребенка из ряда вон выходящим явлением. </a:t>
                      </a:r>
                    </a:p>
                    <a:p>
                      <a:r>
                        <a:rPr lang="ru-RU" dirty="0" smtClean="0"/>
                        <a:t> • Выражать огорчение по поводу его поступка, действия, ошибки. </a:t>
                      </a:r>
                    </a:p>
                    <a:p>
                      <a:r>
                        <a:rPr lang="ru-RU" dirty="0" smtClean="0"/>
                        <a:t> • Поговорить доброжелательно без упреков и повышения голоса. </a:t>
                      </a:r>
                    </a:p>
                    <a:p>
                      <a:r>
                        <a:rPr lang="ru-RU" dirty="0" smtClean="0"/>
                        <a:t> • Проявлять любовь и внимание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9" cy="672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79"/>
                <a:gridCol w="1785950"/>
                <a:gridCol w="2714644"/>
                <a:gridCol w="2928926"/>
              </a:tblGrid>
              <a:tr h="5000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Нарушения	</a:t>
                      </a:r>
                    </a:p>
                    <a:p>
                      <a:r>
                        <a:rPr lang="ru-RU" sz="16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Причина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Воспитательные методы и приемы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9046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Агрессивность - </a:t>
                      </a:r>
                      <a:r>
                        <a:rPr lang="ru-RU" dirty="0" smtClean="0"/>
                        <a:t>действия, имеющие целью причинить моральный, психологический, физический ущерб или нанести вред другим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гнев, ненависть, враждебность, упрямство. Плач, крик, намеренное непослушание, разбрасывание вещей и игрушек, попытки ударить родителей, других членов семьи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Авторитарный стиль воспитания.</a:t>
                      </a:r>
                    </a:p>
                    <a:p>
                      <a:r>
                        <a:rPr lang="ru-RU" dirty="0" smtClean="0"/>
                        <a:t> • Деформация системы ценностей членов семьи.</a:t>
                      </a:r>
                    </a:p>
                    <a:p>
                      <a:r>
                        <a:rPr lang="ru-RU" dirty="0" smtClean="0"/>
                        <a:t> • Упущения в нравственном воспитании детей.</a:t>
                      </a:r>
                    </a:p>
                    <a:p>
                      <a:r>
                        <a:rPr lang="ru-RU" dirty="0" smtClean="0"/>
                        <a:t> • Подражание героям кино- и видеофильмов.</a:t>
                      </a:r>
                    </a:p>
                    <a:p>
                      <a:r>
                        <a:rPr lang="ru-RU" dirty="0" smtClean="0"/>
                        <a:t> • Чувства голода и усталости. </a:t>
                      </a:r>
                    </a:p>
                    <a:p>
                      <a:r>
                        <a:rPr lang="ru-RU" dirty="0" smtClean="0"/>
                        <a:t> • Чрезмерное количество ограничений по отношению к ребенку.</a:t>
                      </a:r>
                    </a:p>
                    <a:p>
                      <a:r>
                        <a:rPr lang="ru-RU" dirty="0" smtClean="0"/>
                        <a:t> • Стремление самоутвердиться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Формировать эмоциональную устойчивость и волевую регуляцию поступков и поведения. </a:t>
                      </a:r>
                    </a:p>
                    <a:p>
                      <a:r>
                        <a:rPr lang="ru-RU" dirty="0" smtClean="0"/>
                        <a:t> • Вовлекать в межличностные отношения.</a:t>
                      </a:r>
                    </a:p>
                    <a:p>
                      <a:r>
                        <a:rPr lang="ru-RU" dirty="0" smtClean="0"/>
                        <a:t> • Учить понимать переживания других; отождествлять себя с Другим человеком, менять свое мнение и позицию, сопоставляя их с мнениями и позициями других людей для пре­одоления эгоизма.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• Создать спокойную, доброжелательную атмосферу в семье.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0"/>
          <a:ext cx="9143999" cy="672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754"/>
                <a:gridCol w="1858752"/>
                <a:gridCol w="2997633"/>
                <a:gridCol w="2428860"/>
              </a:tblGrid>
              <a:tr h="5000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Нарушения	</a:t>
                      </a:r>
                    </a:p>
                    <a:p>
                      <a:r>
                        <a:rPr lang="ru-RU" sz="16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Причина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Воспитательные методы и приемы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9046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Упрямство -</a:t>
                      </a:r>
                    </a:p>
                    <a:p>
                      <a:r>
                        <a:rPr lang="ru-RU" dirty="0" smtClean="0"/>
                        <a:t> неуступчивость, стремление добиться своего вопреки здравому смыслу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Сердитость, злость, сопротивление, настаивание на том, что хочется только ребенку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Нарушение взаимоотношений родителей с ребёнком. </a:t>
                      </a:r>
                    </a:p>
                    <a:p>
                      <a:r>
                        <a:rPr lang="ru-RU" dirty="0" smtClean="0"/>
                        <a:t> • Неумение поддержать ребенка в трудной ситуации.</a:t>
                      </a:r>
                    </a:p>
                    <a:p>
                      <a:r>
                        <a:rPr lang="ru-RU" dirty="0" smtClean="0"/>
                        <a:t> • Игнорирование интересов и потребностей ребенка. </a:t>
                      </a:r>
                    </a:p>
                    <a:p>
                      <a:r>
                        <a:rPr lang="ru-RU" dirty="0" smtClean="0"/>
                        <a:t> • Утверждение родительского авторитета силой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Проявлять твердость и настойчивость, не злясь и не показывая плохое настроение.</a:t>
                      </a:r>
                    </a:p>
                    <a:p>
                      <a:r>
                        <a:rPr lang="ru-RU" dirty="0" smtClean="0"/>
                        <a:t> • Не унижать ребенка.</a:t>
                      </a:r>
                    </a:p>
                    <a:p>
                      <a:r>
                        <a:rPr lang="ru-RU" dirty="0" smtClean="0"/>
                        <a:t> • Не применять принуждения.</a:t>
                      </a:r>
                    </a:p>
                    <a:p>
                      <a:r>
                        <a:rPr lang="ru-RU" dirty="0" smtClean="0"/>
                        <a:t> • Откладывать решение спорной проблемы на какое-то время, </a:t>
                      </a:r>
                    </a:p>
                    <a:p>
                      <a:r>
                        <a:rPr lang="ru-RU" dirty="0" smtClean="0"/>
                        <a:t> • Привлекать к решению спорной проблемы друзей ребенка. </a:t>
                      </a:r>
                    </a:p>
                    <a:p>
                      <a:r>
                        <a:rPr lang="ru-RU" dirty="0" smtClean="0"/>
                        <a:t> • Контролировать себя и свои действия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9638752"/>
              </p:ext>
            </p:extLst>
          </p:nvPr>
        </p:nvGraphicFramePr>
        <p:xfrm>
          <a:off x="35496" y="0"/>
          <a:ext cx="9108504" cy="672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59"/>
                <a:gridCol w="1858752"/>
                <a:gridCol w="2726701"/>
                <a:gridCol w="2699792"/>
              </a:tblGrid>
              <a:tr h="5000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Нарушения	</a:t>
                      </a:r>
                    </a:p>
                    <a:p>
                      <a:r>
                        <a:rPr lang="ru-RU" sz="16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Причина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Воспитательные методы и приемы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904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Драчливость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склонность ребенка к физическим столкновениям, драке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(Насильственные действия по отношению ко младшим братьям,  сестрам, животным, драки с детьми на улице и в школе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Желание привлечь внимание отца, матери, других членов семьи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Соперничество между детьми.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Притеснения в отношении младших братьев и сестер со стороны более сильного старшего ребенка.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Отсутствие в семье справедливости по отношению к детям.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•Отсутствие в семье контроля за соблюдением дисциплины и порядка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Выяснить причины драки.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Развести детей по комнатам, предоставляя возможность успокоиться.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•Лишать на время телевизора, компьютера.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Давать поручения по дому.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Устанавливать требования по защите прав каждого ребенка.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149225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Установить правило, чтобы в семье не подшучивали над другими зло и обидно.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Не разрешать старшему ребенку дразнить младшего.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• Быть справедливыми и беспристрастными посредниками при ссорах детей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87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4069097"/>
              </p:ext>
            </p:extLst>
          </p:nvPr>
        </p:nvGraphicFramePr>
        <p:xfrm>
          <a:off x="179512" y="116632"/>
          <a:ext cx="9108504" cy="646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59"/>
                <a:gridCol w="1858752"/>
                <a:gridCol w="2726701"/>
                <a:gridCol w="2699792"/>
              </a:tblGrid>
              <a:tr h="6765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Нарушения	</a:t>
                      </a:r>
                    </a:p>
                    <a:p>
                      <a:r>
                        <a:rPr lang="ru-RU" sz="16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Причина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Воспитательные методы и приемы</a:t>
                      </a:r>
                      <a:endParaRPr lang="ru-RU" sz="1600" dirty="0"/>
                    </a:p>
                  </a:txBody>
                  <a:tcPr/>
                </a:tc>
              </a:tr>
              <a:tr h="564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Ложь (лживость)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  намеренное искажение истины, фактов и явлений действительности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зависимости от возраста может проявляться как мнимая и настоящая ложь в силу разных причин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Мечта добиться признания, похвалы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своих достоинств.      •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Стремление добиться любви родителей, родственников, взрослых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                  •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Желание доказать свое превосходство над кем-то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•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приобрести что-то, что иным путем не приобретешь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                     •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защититься от неприятностей со стороны друзей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                  •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Стремление избежать наказания родителей, педагогов, воспитателей, друзей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                                •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Чрезмерная строгости дисциплина в семье, основанная на страхе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•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Приспособление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                        •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Симуляция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болезни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Избегать запретов и наказаний.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Своевременно замечать попытки лжи и предупреждать пользование ее результатами.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49225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Исключать из методов семейного воспитания запугивание.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Проявлять внимание, доброту, ласку, участие, поддержку.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• Не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лгать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78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методов.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00108"/>
            <a:ext cx="8538152" cy="52482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800" dirty="0" smtClean="0"/>
              <a:t>В первую очередь зависит от общей культуры родителей, их жизненного опыта, психолого-педагогической подготовки и способов организации </a:t>
            </a:r>
            <a:r>
              <a:rPr lang="ru-RU" sz="3800" dirty="0" smtClean="0"/>
              <a:t>жизнедеятельности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5" y="2492897"/>
            <a:ext cx="1800224" cy="180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18002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105273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3224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/>
          <a:lstStyle/>
          <a:p>
            <a:r>
              <a:rPr lang="ru-RU" b="1" dirty="0">
                <a:effectLst/>
              </a:rPr>
              <a:t>Кнут или пряник</a:t>
            </a:r>
            <a:r>
              <a:rPr lang="ru-RU" b="1" dirty="0" smtClean="0">
                <a:effectLst/>
              </a:rPr>
              <a:t>?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2124219"/>
              </p:ext>
            </p:extLst>
          </p:nvPr>
        </p:nvGraphicFramePr>
        <p:xfrm>
          <a:off x="971600" y="1153265"/>
          <a:ext cx="7962850" cy="5243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425"/>
                <a:gridCol w="3981425"/>
              </a:tblGrid>
              <a:tr h="357049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родители воспитывают ребенка только добротой, постоянно исполняя все его требования, запросы, капризы, тогда в семье вырастет безответственный, безвольный ребенок, он будет проявлять неуважение к другим людям и самолюбование. Ему будет присущ открытый, скрытый или утонченный эгоизм.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же родители воспитывают ребенка только строгостью, постоянно требуют что-то выполнять, контролируют каждый его шаг, при этом проявляют неудовлетворенность и подозрительность, в такой семье вырастет ребенок, чертами которого будут 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лицемерие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подозрительность, грубость, агрессивность, недисциплинированность, лживость, жестокость и т. п.</a:t>
                      </a:r>
                      <a:endParaRPr lang="ru-RU" dirty="0"/>
                    </a:p>
                  </a:txBody>
                  <a:tcPr/>
                </a:tc>
              </a:tr>
              <a:tr h="1585565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воспитании детей одновременно необходимы и любовь, и требовательность, их органическая взаимосвязь и взаимодействие. 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"Люби дитя так, чтобы любви не знало", "Дай детям волю, сам будешь в неволе" и др.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-412208"/>
            <a:ext cx="12144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24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143000"/>
          </a:xfrm>
        </p:spPr>
        <p:txBody>
          <a:bodyPr/>
          <a:lstStyle/>
          <a:p>
            <a:r>
              <a:rPr lang="ru-RU" b="1" dirty="0">
                <a:effectLst/>
              </a:rPr>
              <a:t>Как выразить свою </a:t>
            </a:r>
            <a:r>
              <a:rPr lang="ru-RU" b="1" dirty="0" smtClean="0">
                <a:effectLst/>
              </a:rPr>
              <a:t>любовь?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</a:t>
            </a:r>
            <a:r>
              <a:rPr lang="ru-RU" dirty="0"/>
              <a:t>помощью  слов (вербально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 </a:t>
            </a:r>
            <a:r>
              <a:rPr lang="ru-RU" dirty="0"/>
              <a:t>Ж</a:t>
            </a:r>
            <a:r>
              <a:rPr lang="ru-RU" dirty="0" smtClean="0"/>
              <a:t>естов</a:t>
            </a:r>
            <a:r>
              <a:rPr lang="ru-RU" dirty="0"/>
              <a:t>, взглядов, мимики, пантомимы (</a:t>
            </a:r>
            <a:r>
              <a:rPr lang="ru-RU" dirty="0" err="1"/>
              <a:t>невербально</a:t>
            </a:r>
            <a:r>
              <a:rPr lang="ru-RU" dirty="0" smtClean="0"/>
              <a:t>).</a:t>
            </a:r>
          </a:p>
          <a:p>
            <a:pPr marL="82296" indent="0">
              <a:buNone/>
            </a:pPr>
            <a:r>
              <a:rPr lang="ru-RU" i="1" dirty="0"/>
              <a:t>Самыми распространенными способами невербального выражения любви являются контакт глаз и физический контакт.</a:t>
            </a:r>
            <a:br>
              <a:rPr lang="ru-RU" i="1" dirty="0"/>
            </a:br>
            <a:endParaRPr lang="ru-RU" i="1" dirty="0"/>
          </a:p>
          <a:p>
            <a:endParaRPr lang="ru-RU" dirty="0"/>
          </a:p>
        </p:txBody>
      </p:sp>
      <p:pic>
        <p:nvPicPr>
          <p:cNvPr id="4" name="Picture 2" descr="F:\Анимэ\Deti7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38" y="0"/>
            <a:ext cx="14287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38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82168" cy="5771728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dirty="0" smtClean="0"/>
              <a:t>Подростки </a:t>
            </a:r>
            <a:r>
              <a:rPr lang="ru-RU" dirty="0"/>
              <a:t>в 11 — 15 лет все меньше склонны "терпеть" объятия и поцелуи родителей. Но потребность в любви, ласке, заботе у них остается. Особенно это необходимо, когда дети переживают, болеют, испытывают трудности в учебе, страх во сне и т. п. Поэтому не бойтесь обнять за плечи, прикоснуться к руке, потрепать по голове, прижать к себе ваших детей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85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714104" cy="868958"/>
          </a:xfrm>
        </p:spPr>
        <p:txBody>
          <a:bodyPr>
            <a:normAutofit/>
          </a:bodyPr>
          <a:lstStyle/>
          <a:p>
            <a:r>
              <a:rPr lang="ru-RU" dirty="0"/>
              <a:t>Требуйте по </a:t>
            </a:r>
            <a:r>
              <a:rPr lang="ru-RU" dirty="0" smtClean="0"/>
              <a:t>правилам.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Требования старайтесь высказывать в спокойном и доброжелательном тоне;</a:t>
            </a:r>
            <a:endParaRPr lang="en-US" dirty="0" smtClean="0"/>
          </a:p>
          <a:p>
            <a:r>
              <a:rPr lang="ru-RU" dirty="0" smtClean="0"/>
              <a:t>Не </a:t>
            </a:r>
            <a:r>
              <a:rPr lang="ru-RU" dirty="0"/>
              <a:t>смешивайте требование с назойливой опекой, с постоянным одергиванием </a:t>
            </a:r>
            <a:r>
              <a:rPr lang="ru-RU" dirty="0" smtClean="0"/>
              <a:t>ребенка</a:t>
            </a:r>
          </a:p>
          <a:p>
            <a:r>
              <a:rPr lang="ru-RU" dirty="0" smtClean="0"/>
              <a:t>Запрещая что-либо, давайте ребенку чаще «ошибаться», чтобы он сам начинал понимать, что «хорошо», а что «плохо».  </a:t>
            </a:r>
          </a:p>
          <a:p>
            <a:r>
              <a:rPr lang="ru-RU" dirty="0" smtClean="0"/>
              <a:t>Всегда </a:t>
            </a:r>
            <a:r>
              <a:rPr lang="ru-RU" dirty="0"/>
              <a:t>объясняйте причину запрета</a:t>
            </a:r>
            <a:r>
              <a:rPr lang="ru-RU" dirty="0" smtClean="0"/>
              <a:t>;</a:t>
            </a:r>
          </a:p>
          <a:p>
            <a:r>
              <a:rPr lang="ru-RU" dirty="0"/>
              <a:t>Старайтесь облечь требования в занимательную игровую </a:t>
            </a:r>
            <a:r>
              <a:rPr lang="ru-RU" dirty="0" smtClean="0"/>
              <a:t>форму;</a:t>
            </a:r>
          </a:p>
          <a:p>
            <a:r>
              <a:rPr lang="ru-RU" dirty="0"/>
              <a:t>Не унижайте личность подростка. </a:t>
            </a:r>
            <a:endParaRPr lang="ru-RU" dirty="0" smtClean="0"/>
          </a:p>
          <a:p>
            <a:r>
              <a:rPr lang="ru-RU" dirty="0"/>
              <a:t>Учитывайте возраст ребенка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Важно </a:t>
            </a:r>
            <a:r>
              <a:rPr lang="ru-RU" dirty="0"/>
              <a:t>быть последовательными в своих требованиях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3" descr="F:\Анимэ\Deti8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-24630"/>
            <a:ext cx="135096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944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636"/>
            <a:ext cx="8538152" cy="64807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Примеры предъявления требований: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2062304"/>
              </p:ext>
            </p:extLst>
          </p:nvPr>
        </p:nvGraphicFramePr>
        <p:xfrm>
          <a:off x="323528" y="692696"/>
          <a:ext cx="8610600" cy="594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594376"/>
              </a:tblGrid>
              <a:tr h="454433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45443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Примера: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"Посмотри, как это сделал дедушка"; </a:t>
                      </a:r>
                      <a:endParaRPr lang="ru-RU" dirty="0"/>
                    </a:p>
                  </a:txBody>
                  <a:tcPr/>
                </a:tc>
              </a:tr>
              <a:tr h="45443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пожелания: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"Мы хотим, чтобы ты был более чутким"</a:t>
                      </a:r>
                      <a:endParaRPr lang="ru-RU" dirty="0"/>
                    </a:p>
                  </a:txBody>
                  <a:tcPr/>
                </a:tc>
              </a:tr>
              <a:tr h="58091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совета: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"Вместо просмотра телепередач советую прочитать вот этот исторический роман"</a:t>
                      </a:r>
                      <a:endParaRPr lang="ru-RU" dirty="0"/>
                    </a:p>
                  </a:txBody>
                  <a:tcPr/>
                </a:tc>
              </a:tr>
              <a:tr h="4448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просьбы;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"Может, в этот день ты мне поможешь с уборкой квартиры?"; 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напоминания: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"В случае успешного окончании учебного года тебя ожидает необычная поездка"; </a:t>
                      </a:r>
                      <a:endParaRPr lang="ru-RU" dirty="0"/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оказания доверия: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"Два дня мы будем отсутствовать, ты останешься в доме за старшего"; </a:t>
                      </a:r>
                      <a:endParaRPr lang="ru-RU" dirty="0"/>
                    </a:p>
                  </a:txBody>
                  <a:tcPr/>
                </a:tc>
              </a:tr>
              <a:tr h="6194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поручения: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"На протяжении недели выполнишь порученную отцом работу"; </a:t>
                      </a:r>
                      <a:endParaRPr lang="ru-RU" dirty="0"/>
                    </a:p>
                  </a:txBody>
                  <a:tcPr/>
                </a:tc>
              </a:tr>
              <a:tr h="4448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тактичного приказа: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"Сегодня выполни эту работу, так как никто из взрослых не сможет это сделать"; </a:t>
                      </a:r>
                      <a:endParaRPr lang="ru-RU" dirty="0"/>
                    </a:p>
                  </a:txBody>
                  <a:tcPr/>
                </a:tc>
              </a:tr>
              <a:tr h="4448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предупреждения: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"Ты слишком увлекся футболом, поэтому и отстал в учебе; если не исправишь дело, придется временно перестать заниматься футболом";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16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034096" cy="30963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Анкетирование к родительскому собранию "Стили и методы воспитания ребёнка в семье" </a:t>
            </a:r>
          </a:p>
        </p:txBody>
      </p:sp>
      <p:pic>
        <p:nvPicPr>
          <p:cNvPr id="4" name="Picture 3" descr="F:\Анимэ\Deti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67096"/>
            <a:ext cx="1872208" cy="27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26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0">
      <a:dk1>
        <a:sysClr val="windowText" lastClr="000000"/>
      </a:dk1>
      <a:lt1>
        <a:srgbClr val="92D050"/>
      </a:lt1>
      <a:dk2>
        <a:srgbClr val="000000"/>
      </a:dk2>
      <a:lt2>
        <a:srgbClr val="FFD147"/>
      </a:lt2>
      <a:accent1>
        <a:srgbClr val="D34817"/>
      </a:accent1>
      <a:accent2>
        <a:srgbClr val="DE6B5C"/>
      </a:accent2>
      <a:accent3>
        <a:srgbClr val="A28E6A"/>
      </a:accent3>
      <a:accent4>
        <a:srgbClr val="956251"/>
      </a:accent4>
      <a:accent5>
        <a:srgbClr val="6B8383"/>
      </a:accent5>
      <a:accent6>
        <a:srgbClr val="855D5D"/>
      </a:accent6>
      <a:hlink>
        <a:srgbClr val="002060"/>
      </a:hlink>
      <a:folHlink>
        <a:srgbClr val="69240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1661</Words>
  <Application>Microsoft Office PowerPoint</Application>
  <PresentationFormat>Экран (4:3)</PresentationFormat>
  <Paragraphs>185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  Влияние внутрисемейных отношений на эмоциональное состояние ребенка</vt:lpstr>
      <vt:lpstr>Методы семейного воспитания</vt:lpstr>
      <vt:lpstr>Выбор методов. </vt:lpstr>
      <vt:lpstr>Кнут или пряник?   </vt:lpstr>
      <vt:lpstr>Как выразить свою любовь?</vt:lpstr>
      <vt:lpstr>Слайд 6</vt:lpstr>
      <vt:lpstr>Требуйте по правилам.</vt:lpstr>
      <vt:lpstr>Примеры предъявления требований:</vt:lpstr>
      <vt:lpstr>Анкетирование к родительскому собранию "Стили и методы воспитания ребёнка в семье" </vt:lpstr>
      <vt:lpstr>Перед вами 10 обыденных и часто встречающихся ситуаций, которые могут происходить в жизни с вашим ребёнком. Решение вами предложенных ситуаций и определяет стиль воспитания ребёнка в вашей семье. Дайте свой вариант ответа на эти ситуации и подсчитайте свои очки.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Анализ результатов теста:</vt:lpstr>
      <vt:lpstr>Слайд 22</vt:lpstr>
      <vt:lpstr>Слайд 23</vt:lpstr>
      <vt:lpstr>Предупреждения и преодоления нарушений в поведении ребенка.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Женя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внутрисемейных отношений на эмоциональное состояние ребенка</dc:title>
  <dc:creator>Колодезникова</dc:creator>
  <cp:lastModifiedBy>Дом</cp:lastModifiedBy>
  <cp:revision>25</cp:revision>
  <dcterms:created xsi:type="dcterms:W3CDTF">2012-04-20T13:46:28Z</dcterms:created>
  <dcterms:modified xsi:type="dcterms:W3CDTF">2013-12-11T01:51:35Z</dcterms:modified>
</cp:coreProperties>
</file>