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81" r:id="rId13"/>
    <p:sldId id="282" r:id="rId14"/>
    <p:sldId id="283" r:id="rId15"/>
    <p:sldId id="284" r:id="rId16"/>
    <p:sldId id="285" r:id="rId17"/>
    <p:sldId id="286" r:id="rId18"/>
    <p:sldId id="288" r:id="rId19"/>
    <p:sldId id="280" r:id="rId20"/>
    <p:sldId id="279" r:id="rId21"/>
    <p:sldId id="287" r:id="rId22"/>
    <p:sldId id="257" r:id="rId23"/>
    <p:sldId id="258" r:id="rId24"/>
    <p:sldId id="266" r:id="rId25"/>
    <p:sldId id="267" r:id="rId26"/>
    <p:sldId id="268" r:id="rId27"/>
    <p:sldId id="259" r:id="rId28"/>
    <p:sldId id="260" r:id="rId29"/>
    <p:sldId id="289" r:id="rId30"/>
    <p:sldId id="290" r:id="rId31"/>
    <p:sldId id="265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174DF-599D-4818-8D1D-F8E1CBDAFF6D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390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915AD-5567-4EFF-A089-C9250395F78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36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D0D7B-36E3-495B-A79A-D5DABB121C2F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971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55107-760C-4293-A77B-5757D82512AD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413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A05F9-B1F6-48BF-8E7F-3CF7CF2E4096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196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2895B-A2D5-46BD-BC01-FBCAF9E6C9B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022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5417A-39B9-4A2D-92D1-B0624FBBC566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690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F4042-041D-4CD5-925E-8DDF9E354A8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769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E829D-29A9-46F1-AC27-EB845C64325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185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2AF77-4573-4834-A3A6-C1ED635C583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182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00CC8-5D8C-4971-BE70-787005FD658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124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6A69D9-EE03-4207-A6C3-E27C6B2F615E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470025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Психологические основы профориентационной работы с учащимися.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084763"/>
            <a:ext cx="6400800" cy="1536700"/>
          </a:xfrm>
        </p:spPr>
        <p:txBody>
          <a:bodyPr/>
          <a:lstStyle/>
          <a:p>
            <a:r>
              <a:rPr lang="ru-RU" dirty="0" smtClean="0">
                <a:solidFill>
                  <a:schemeClr val="folHlink"/>
                </a:solidFill>
              </a:rPr>
              <a:t>Семинар для педагогов.</a:t>
            </a:r>
            <a:endParaRPr lang="ru-RU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bg1"/>
                </a:solidFill>
              </a:rPr>
              <a:t>Структура деятельности педколлектива по проведению профориентационной работы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К</a:t>
            </a:r>
            <a:r>
              <a:rPr lang="ru-RU" sz="2400" dirty="0" smtClean="0"/>
              <a:t>оординатор </a:t>
            </a:r>
            <a:r>
              <a:rPr lang="ru-RU" sz="2400" dirty="0"/>
              <a:t>деятельности: </a:t>
            </a:r>
            <a:endParaRPr lang="ru-RU" sz="2400" dirty="0" smtClean="0"/>
          </a:p>
          <a:p>
            <a:r>
              <a:rPr lang="ru-RU" sz="2400" dirty="0" smtClean="0"/>
              <a:t>заместитель </a:t>
            </a:r>
            <a:r>
              <a:rPr lang="ru-RU" sz="2400" dirty="0"/>
              <a:t>директора по воспитательной </a:t>
            </a:r>
            <a:r>
              <a:rPr lang="ru-RU" sz="2400" dirty="0" smtClean="0"/>
              <a:t>работе</a:t>
            </a:r>
          </a:p>
          <a:p>
            <a:pPr marL="0" indent="0">
              <a:buNone/>
            </a:pPr>
            <a:r>
              <a:rPr lang="ru-RU" sz="2400" dirty="0"/>
              <a:t>Выполняющие рекомендации координатора:</a:t>
            </a:r>
            <a:endParaRPr lang="ru-RU" sz="2400" dirty="0" smtClean="0"/>
          </a:p>
          <a:p>
            <a:r>
              <a:rPr lang="ru-RU" sz="2400" dirty="0" smtClean="0"/>
              <a:t>классный руководитель</a:t>
            </a:r>
          </a:p>
          <a:p>
            <a:r>
              <a:rPr lang="ru-RU" sz="2400" dirty="0" smtClean="0"/>
              <a:t>учителя-предметники</a:t>
            </a:r>
          </a:p>
          <a:p>
            <a:r>
              <a:rPr lang="ru-RU" sz="2400" dirty="0"/>
              <a:t>педагог- психолог</a:t>
            </a:r>
          </a:p>
          <a:p>
            <a:r>
              <a:rPr lang="ru-RU" sz="2400" dirty="0" smtClean="0"/>
              <a:t>социальный педагог</a:t>
            </a:r>
          </a:p>
          <a:p>
            <a:r>
              <a:rPr lang="ru-RU" sz="2400" dirty="0" smtClean="0"/>
              <a:t>библиотекарь</a:t>
            </a:r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540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bg1"/>
                </a:solidFill>
              </a:rPr>
              <a:t>П</a:t>
            </a:r>
            <a:r>
              <a:rPr lang="ru-RU" sz="2800" b="1" dirty="0" smtClean="0">
                <a:solidFill>
                  <a:schemeClr val="bg1"/>
                </a:solidFill>
              </a:rPr>
              <a:t>оказатели </a:t>
            </a:r>
            <a:r>
              <a:rPr lang="ru-RU" sz="2800" b="1" dirty="0">
                <a:solidFill>
                  <a:schemeClr val="bg1"/>
                </a:solidFill>
              </a:rPr>
              <a:t>эффективности профориентационной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sz="2400" dirty="0" smtClean="0"/>
              <a:t>достаточная  </a:t>
            </a:r>
            <a:r>
              <a:rPr lang="ru-RU" sz="2400" dirty="0"/>
              <a:t>информированность о профессии и путях ее получения. </a:t>
            </a:r>
          </a:p>
          <a:p>
            <a:pPr marL="0" indent="0">
              <a:buNone/>
            </a:pPr>
            <a:r>
              <a:rPr lang="ru-RU" sz="2400" dirty="0" smtClean="0"/>
              <a:t>• потребность </a:t>
            </a:r>
            <a:r>
              <a:rPr lang="ru-RU" sz="2400" dirty="0"/>
              <a:t>в обоснованном выборе профессии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• уверенность </a:t>
            </a:r>
            <a:r>
              <a:rPr lang="ru-RU" sz="2400" dirty="0"/>
              <a:t>школьника в социальной значимости </a:t>
            </a:r>
            <a:r>
              <a:rPr lang="ru-RU" sz="2400" dirty="0" smtClean="0"/>
              <a:t>   труда</a:t>
            </a:r>
          </a:p>
          <a:p>
            <a:pPr marL="0" indent="0">
              <a:buNone/>
            </a:pPr>
            <a:r>
              <a:rPr lang="ru-RU" sz="2400" dirty="0" smtClean="0"/>
              <a:t> •степень </a:t>
            </a:r>
            <a:r>
              <a:rPr lang="ru-RU" sz="2400" dirty="0"/>
              <a:t>самопознания школьника.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360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Планы на будущее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</a:t>
            </a:r>
            <a:r>
              <a:rPr lang="ru-RU" sz="2400" b="1" dirty="0" smtClean="0"/>
              <a:t>11 классы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</a:t>
            </a:r>
            <a:r>
              <a:rPr lang="ru-RU" sz="2400" b="1" dirty="0" smtClean="0"/>
              <a:t>9 классы</a:t>
            </a:r>
          </a:p>
          <a:p>
            <a:pPr marL="0" indent="0">
              <a:buNone/>
            </a:pP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7570254"/>
              </p:ext>
            </p:extLst>
          </p:nvPr>
        </p:nvGraphicFramePr>
        <p:xfrm>
          <a:off x="971600" y="2204864"/>
          <a:ext cx="7272810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152128"/>
                <a:gridCol w="1296144"/>
                <a:gridCol w="1224136"/>
                <a:gridCol w="1296144"/>
                <a:gridCol w="1368154"/>
              </a:tblGrid>
              <a:tr h="68407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вуз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колледж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техникум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училище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работа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 определился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5760">
                <a:tc>
                  <a:txBody>
                    <a:bodyPr/>
                    <a:lstStyle/>
                    <a:p>
                      <a:r>
                        <a:rPr lang="ru-RU" dirty="0" smtClean="0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7972689"/>
              </p:ext>
            </p:extLst>
          </p:nvPr>
        </p:nvGraphicFramePr>
        <p:xfrm>
          <a:off x="971598" y="4581128"/>
          <a:ext cx="7272810" cy="2052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2"/>
                <a:gridCol w="1152128"/>
                <a:gridCol w="1296144"/>
                <a:gridCol w="1320146"/>
                <a:gridCol w="1212135"/>
                <a:gridCol w="1212135"/>
              </a:tblGrid>
              <a:tr h="86409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класс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колледж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техникум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училище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работа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Не определился</a:t>
                      </a: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dirty="0" smtClean="0"/>
                        <a:t>70%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6158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Школа научила меня тому, что может пригодиться в дальнейшей учебе и работ</a:t>
            </a:r>
            <a:r>
              <a:rPr lang="ru-RU" sz="2800" b="1" dirty="0" smtClean="0"/>
              <a:t>е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</a:t>
            </a:r>
            <a:r>
              <a:rPr lang="ru-RU" sz="2800" b="1" dirty="0" smtClean="0"/>
              <a:t>11 классы</a:t>
            </a:r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                           9 классы</a:t>
            </a:r>
          </a:p>
          <a:p>
            <a:pPr marL="0" indent="0">
              <a:buNone/>
            </a:pPr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3428020"/>
              </p:ext>
            </p:extLst>
          </p:nvPr>
        </p:nvGraphicFramePr>
        <p:xfrm>
          <a:off x="1547664" y="2204864"/>
          <a:ext cx="6096000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1206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Недостаточно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96%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0395838"/>
              </p:ext>
            </p:extLst>
          </p:nvPr>
        </p:nvGraphicFramePr>
        <p:xfrm>
          <a:off x="1524000" y="4437112"/>
          <a:ext cx="6096000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82809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Недостаточно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ru-RU" dirty="0" smtClean="0"/>
                        <a:t>95%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285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Школа помогла определить сферу моих интересов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</a:t>
            </a:r>
            <a:r>
              <a:rPr lang="ru-RU" sz="2400" b="1" dirty="0" smtClean="0"/>
              <a:t>11классы</a:t>
            </a:r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                                9 классы</a:t>
            </a:r>
          </a:p>
          <a:p>
            <a:pPr marL="0" indent="0">
              <a:buNone/>
            </a:pP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4188380"/>
              </p:ext>
            </p:extLst>
          </p:nvPr>
        </p:nvGraphicFramePr>
        <p:xfrm>
          <a:off x="1475656" y="2204864"/>
          <a:ext cx="6096000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680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недостаточно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54%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8932539"/>
              </p:ext>
            </p:extLst>
          </p:nvPr>
        </p:nvGraphicFramePr>
        <p:xfrm>
          <a:off x="1524000" y="4437112"/>
          <a:ext cx="6096000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1206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недостаточно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59%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r>
                        <a:rPr lang="ru-RU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820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Школа помогла развить мои способности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</a:t>
            </a:r>
            <a:r>
              <a:rPr lang="ru-RU" sz="2400" b="1" dirty="0" smtClean="0"/>
              <a:t>11 классы</a:t>
            </a:r>
            <a:endParaRPr lang="ru-RU" sz="2400" b="1" dirty="0"/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r>
              <a:rPr lang="ru-RU" sz="2400" b="1" dirty="0" smtClean="0"/>
              <a:t>                                         9 класс</a:t>
            </a:r>
          </a:p>
          <a:p>
            <a:pPr marL="0" indent="0">
              <a:buNone/>
            </a:pP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4938126"/>
              </p:ext>
            </p:extLst>
          </p:nvPr>
        </p:nvGraphicFramePr>
        <p:xfrm>
          <a:off x="1524000" y="2276872"/>
          <a:ext cx="6096000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72008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недостаточно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64%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297342"/>
              </p:ext>
            </p:extLst>
          </p:nvPr>
        </p:nvGraphicFramePr>
        <p:xfrm>
          <a:off x="1524000" y="4869160"/>
          <a:ext cx="6096000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1206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недостаточно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76%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0510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Для успешной профессиональной карьеры мне необходимы следующие качества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 место –трудолюбие</a:t>
            </a:r>
          </a:p>
          <a:p>
            <a:pPr marL="0" indent="0">
              <a:buNone/>
            </a:pPr>
            <a:r>
              <a:rPr lang="ru-RU" dirty="0" smtClean="0"/>
              <a:t>2 место – ответственность</a:t>
            </a:r>
          </a:p>
          <a:p>
            <a:pPr marL="0" indent="0">
              <a:buNone/>
            </a:pPr>
            <a:r>
              <a:rPr lang="ru-RU" dirty="0" smtClean="0"/>
              <a:t>3 место- целеустремленность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552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К кому Вы можете обратиться за помощью и советом в выборе профессии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 место- родители (семья)</a:t>
            </a:r>
          </a:p>
          <a:p>
            <a:pPr marL="0" indent="0">
              <a:buNone/>
            </a:pPr>
            <a:r>
              <a:rPr lang="ru-RU" dirty="0" smtClean="0"/>
              <a:t>2 место- учителя, знакомые</a:t>
            </a:r>
          </a:p>
          <a:p>
            <a:pPr marL="0" indent="0">
              <a:buNone/>
            </a:pPr>
            <a:r>
              <a:rPr lang="ru-RU" dirty="0" smtClean="0"/>
              <a:t>3 место- интернет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99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Профессиональный план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• Название </a:t>
            </a:r>
            <a:r>
              <a:rPr lang="ru-RU" sz="2400" dirty="0"/>
              <a:t>учебного заведения где продолжит обучение, название профессии</a:t>
            </a:r>
          </a:p>
          <a:p>
            <a:pPr marL="0" indent="0">
              <a:buNone/>
            </a:pPr>
            <a:r>
              <a:rPr lang="ru-RU" sz="2400" dirty="0" smtClean="0"/>
              <a:t>• Выбранный </a:t>
            </a:r>
            <a:r>
              <a:rPr lang="ru-RU" sz="2400" dirty="0"/>
              <a:t>профиль</a:t>
            </a:r>
          </a:p>
          <a:p>
            <a:pPr marL="0" indent="0">
              <a:buNone/>
            </a:pPr>
            <a:r>
              <a:rPr lang="ru-RU" sz="2400" dirty="0" smtClean="0"/>
              <a:t>• Выбранные </a:t>
            </a:r>
            <a:r>
              <a:rPr lang="ru-RU" sz="2400" dirty="0"/>
              <a:t>предметы, необходимые при поступлении</a:t>
            </a:r>
          </a:p>
          <a:p>
            <a:pPr marL="0" indent="0">
              <a:buNone/>
            </a:pPr>
            <a:r>
              <a:rPr lang="ru-RU" sz="2400" dirty="0" smtClean="0"/>
              <a:t>•  Дополнительные </a:t>
            </a:r>
            <a:r>
              <a:rPr lang="ru-RU" sz="2400" dirty="0"/>
              <a:t>занятия (указывает по каким предметам)</a:t>
            </a:r>
          </a:p>
          <a:p>
            <a:r>
              <a:rPr lang="ru-RU" sz="2400" dirty="0" smtClean="0"/>
              <a:t>Запасной </a:t>
            </a:r>
            <a:r>
              <a:rPr lang="ru-RU" sz="2400" dirty="0"/>
              <a:t>вариант( в случае не поступления по основному варианту)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29604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Мой профессиональный план (по 11 </a:t>
            </a:r>
            <a:r>
              <a:rPr lang="ru-RU" sz="2800" b="1" dirty="0" err="1" smtClean="0">
                <a:solidFill>
                  <a:schemeClr val="bg1"/>
                </a:solidFill>
              </a:rPr>
              <a:t>кл</a:t>
            </a:r>
            <a:r>
              <a:rPr lang="ru-RU" sz="2800" b="1" dirty="0" smtClean="0">
                <a:solidFill>
                  <a:schemeClr val="bg1"/>
                </a:solidFill>
              </a:rPr>
              <a:t>)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56873977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/>
                <a:gridCol w="1152128"/>
                <a:gridCol w="1224136"/>
                <a:gridCol w="1080120"/>
                <a:gridCol w="1234480"/>
              </a:tblGrid>
              <a:tr h="11952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11а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11б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11в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11г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9528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 количество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119528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Количество опрошенных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95282">
                <a:tc>
                  <a:txBody>
                    <a:bodyPr/>
                    <a:lstStyle/>
                    <a:p>
                      <a:r>
                        <a:rPr lang="ru-RU" dirty="0" smtClean="0"/>
                        <a:t>Имеют профессиональный</a:t>
                      </a:r>
                      <a:r>
                        <a:rPr lang="ru-RU" baseline="0" dirty="0" smtClean="0"/>
                        <a:t> 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3690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Цель семинара: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1. Раскрыть перед педагогами важность профориентационной работы с учащимися для их дальнейшей успешной социализации в обществе.</a:t>
            </a:r>
          </a:p>
          <a:p>
            <a:pPr marL="0" indent="0">
              <a:buNone/>
            </a:pPr>
            <a:r>
              <a:rPr lang="ru-RU" sz="2400" dirty="0" smtClean="0"/>
              <a:t>2. Помочь </a:t>
            </a:r>
            <a:r>
              <a:rPr lang="ru-RU" sz="2400" dirty="0"/>
              <a:t>классным руководителям, учителям- предметникам грамотно организовать профориентационную работу с учащимися , открыть перед </a:t>
            </a:r>
            <a:r>
              <a:rPr lang="ru-RU" sz="2400" dirty="0" smtClean="0"/>
              <a:t>детьми </a:t>
            </a:r>
            <a:r>
              <a:rPr lang="ru-RU" sz="2400" dirty="0"/>
              <a:t>многообразие мира профессий, помочь  оценить свои способности и сделать осознанный выбор дальнейшего жизненного пути.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61226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Мой профессиональный план (по 9 </a:t>
            </a:r>
            <a:r>
              <a:rPr lang="ru-RU" sz="2800" b="1" dirty="0" err="1" smtClean="0">
                <a:solidFill>
                  <a:schemeClr val="bg1"/>
                </a:solidFill>
              </a:rPr>
              <a:t>кл</a:t>
            </a:r>
            <a:r>
              <a:rPr lang="ru-RU" sz="2800" b="1" dirty="0" smtClean="0">
                <a:solidFill>
                  <a:schemeClr val="bg1"/>
                </a:solidFill>
              </a:rPr>
              <a:t>)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7490501"/>
              </p:ext>
            </p:extLst>
          </p:nvPr>
        </p:nvGraphicFramePr>
        <p:xfrm>
          <a:off x="179510" y="1268760"/>
          <a:ext cx="8856985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2"/>
                <a:gridCol w="1296144"/>
                <a:gridCol w="1224136"/>
                <a:gridCol w="1296144"/>
                <a:gridCol w="1440159"/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9а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9б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9в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9г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 количество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 опрошенных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Уходят после 9 класса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Из них имеют профессиональный 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Идут в 10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Из них имеют профессиональный 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718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Какие есть вопросы с выбором будущей профессии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Наиболее сильно старшеклассников волнует вопрос о востребованности профессий на рынке труда.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87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Структура спроса на профессии экономического профиля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endParaRPr lang="ru-RU" dirty="0">
              <a:solidFill>
                <a:srgbClr val="003366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0268510"/>
              </p:ext>
            </p:extLst>
          </p:nvPr>
        </p:nvGraphicFramePr>
        <p:xfrm>
          <a:off x="35496" y="1268760"/>
          <a:ext cx="9073008" cy="558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252"/>
                <a:gridCol w="2482598"/>
                <a:gridCol w="2053906"/>
                <a:gridCol w="2268252"/>
              </a:tblGrid>
              <a:tr h="78765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Профессия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Доля спроса в %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(2010)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Из них с образованием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высшим               средним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0264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Экономический профиль,</a:t>
                      </a:r>
                      <a:r>
                        <a:rPr lang="ru-RU" baseline="0" dirty="0" smtClean="0"/>
                        <a:t> 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100%</a:t>
                      </a:r>
                      <a:endParaRPr lang="ru-RU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ru-RU" dirty="0" smtClean="0"/>
                        <a:t>         68%</a:t>
                      </a:r>
                      <a:endParaRPr lang="ru-RU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ru-RU" dirty="0" smtClean="0"/>
                        <a:t>         32%</a:t>
                      </a:r>
                      <a:endParaRPr lang="ru-RU" dirty="0"/>
                    </a:p>
                  </a:txBody>
                  <a:tcPr/>
                </a:tc>
              </a:tr>
              <a:tr h="80026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Бухгалтер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63%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026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Экономист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37%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026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Менеджер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14%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026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Финансист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8%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026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Маркетолог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3%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Структура спроса на профессии юридического профиля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pPr marL="0" indent="0">
              <a:buNone/>
            </a:pPr>
            <a:endParaRPr lang="ru-RU" dirty="0">
              <a:solidFill>
                <a:srgbClr val="003366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2562600"/>
              </p:ext>
            </p:extLst>
          </p:nvPr>
        </p:nvGraphicFramePr>
        <p:xfrm>
          <a:off x="0" y="1196752"/>
          <a:ext cx="9144000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973"/>
                <a:gridCol w="2471351"/>
                <a:gridCol w="2141838"/>
                <a:gridCol w="2141838"/>
              </a:tblGrid>
              <a:tr h="138615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Профессия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Доля спроса в %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 (2010)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Из них с образованием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высшим            средним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86154">
                <a:tc>
                  <a:txBody>
                    <a:bodyPr/>
                    <a:lstStyle/>
                    <a:p>
                      <a:r>
                        <a:rPr lang="ru-RU" dirty="0" smtClean="0"/>
                        <a:t>Юридический профиль 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100%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          60%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        40%</a:t>
                      </a:r>
                      <a:endParaRPr lang="ru-RU" dirty="0"/>
                    </a:p>
                  </a:txBody>
                  <a:tcPr/>
                </a:tc>
              </a:tr>
              <a:tr h="1386154">
                <a:tc>
                  <a:txBody>
                    <a:bodyPr/>
                    <a:lstStyle/>
                    <a:p>
                      <a:r>
                        <a:rPr lang="ru-RU" dirty="0" smtClean="0"/>
                        <a:t>Юрист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80%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86154">
                <a:tc>
                  <a:txBody>
                    <a:bodyPr/>
                    <a:lstStyle/>
                    <a:p>
                      <a:r>
                        <a:rPr lang="ru-RU" dirty="0" smtClean="0"/>
                        <a:t>Другие</a:t>
                      </a:r>
                      <a:r>
                        <a:rPr lang="ru-RU" baseline="0" dirty="0" smtClean="0"/>
                        <a:t> специалисты юридического профиля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20%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</a:rPr>
              <a:t>Структура спроса на </a:t>
            </a:r>
            <a:r>
              <a:rPr lang="ru-RU" sz="3200" b="1" dirty="0" smtClean="0">
                <a:solidFill>
                  <a:schemeClr val="bg1"/>
                </a:solidFill>
              </a:rPr>
              <a:t>профессии технического профиля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2350350"/>
              </p:ext>
            </p:extLst>
          </p:nvPr>
        </p:nvGraphicFramePr>
        <p:xfrm>
          <a:off x="-1" y="1196755"/>
          <a:ext cx="9144002" cy="5661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78"/>
                <a:gridCol w="2640294"/>
                <a:gridCol w="1920214"/>
                <a:gridCol w="2011716"/>
              </a:tblGrid>
              <a:tr h="71546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Профессия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Доля спроса в %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 (2010)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Из них с образованием: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высшим            средним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22091">
                <a:tc>
                  <a:txBody>
                    <a:bodyPr/>
                    <a:lstStyle/>
                    <a:p>
                      <a:r>
                        <a:rPr lang="ru-RU" dirty="0" smtClean="0"/>
                        <a:t>Инженерно-</a:t>
                      </a:r>
                      <a:r>
                        <a:rPr lang="ru-RU" baseline="0" dirty="0" smtClean="0"/>
                        <a:t> технический профиль,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100%</a:t>
                      </a:r>
                      <a:endParaRPr lang="ru-RU" dirty="0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r>
                        <a:rPr lang="ru-RU" dirty="0" smtClean="0"/>
                        <a:t>           41%</a:t>
                      </a:r>
                      <a:endParaRPr lang="ru-RU" dirty="0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r>
                        <a:rPr lang="ru-RU" dirty="0" smtClean="0"/>
                        <a:t>           59%</a:t>
                      </a:r>
                      <a:endParaRPr lang="ru-RU" dirty="0"/>
                    </a:p>
                  </a:txBody>
                  <a:tcPr/>
                </a:tc>
              </a:tr>
              <a:tr h="41451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инженер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45%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451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техник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28%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451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технолог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6%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22091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инженер- строитель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6%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451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инженер- электрик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4%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451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электромеханик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4%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451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Инженер по ТБ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2%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451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программист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1%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025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Структура спроса на профессии педагогического про</a:t>
            </a:r>
            <a:r>
              <a:rPr lang="ru-RU" sz="3200" dirty="0" smtClean="0">
                <a:solidFill>
                  <a:schemeClr val="bg1"/>
                </a:solidFill>
              </a:rPr>
              <a:t>филя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1480649"/>
              </p:ext>
            </p:extLst>
          </p:nvPr>
        </p:nvGraphicFramePr>
        <p:xfrm>
          <a:off x="-1" y="1268762"/>
          <a:ext cx="9036497" cy="5589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982"/>
                <a:gridCol w="2278109"/>
                <a:gridCol w="2069282"/>
                <a:gridCol w="2259124"/>
              </a:tblGrid>
              <a:tr h="7079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Профессия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Доля спроса в %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(2010)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  Из них с образованием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высшим                    средним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7900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Педагогический профиль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100%</a:t>
                      </a:r>
                      <a:endParaRPr lang="ru-RU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ru-RU" dirty="0" smtClean="0"/>
                        <a:t>        97%</a:t>
                      </a:r>
                      <a:endParaRPr lang="ru-RU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ru-RU" dirty="0" smtClean="0"/>
                        <a:t>             3%</a:t>
                      </a:r>
                      <a:endParaRPr lang="ru-RU" dirty="0"/>
                    </a:p>
                  </a:txBody>
                  <a:tcPr/>
                </a:tc>
              </a:tr>
              <a:tr h="70790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учитель русского яз. 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литературы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21%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790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учитель информатики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20%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790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учитель математики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18%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790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учитель иностранного яз.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18%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091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учитель</a:t>
                      </a:r>
                      <a:r>
                        <a:rPr lang="ru-RU" baseline="0" dirty="0" smtClean="0"/>
                        <a:t> физики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6%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091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учитель биологии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6%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496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Структура спроса на профессии медицинского профиля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2327795"/>
              </p:ext>
            </p:extLst>
          </p:nvPr>
        </p:nvGraphicFramePr>
        <p:xfrm>
          <a:off x="-25901" y="1268764"/>
          <a:ext cx="9145016" cy="6018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755"/>
                <a:gridCol w="2286254"/>
                <a:gridCol w="1991253"/>
                <a:gridCol w="2138754"/>
              </a:tblGrid>
              <a:tr h="67225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Профессия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Доля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спроса в %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          (2010)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    Из них с образованием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высшим                      средним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2254">
                <a:tc>
                  <a:txBody>
                    <a:bodyPr/>
                    <a:lstStyle/>
                    <a:p>
                      <a:r>
                        <a:rPr lang="ru-RU" dirty="0" smtClean="0"/>
                        <a:t>Медицинский профиль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100%</a:t>
                      </a:r>
                      <a:endParaRPr lang="ru-RU" dirty="0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r>
                        <a:rPr lang="ru-RU" dirty="0" smtClean="0"/>
                        <a:t>          88%</a:t>
                      </a:r>
                      <a:endParaRPr lang="ru-RU" dirty="0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r>
                        <a:rPr lang="ru-RU" dirty="0" smtClean="0"/>
                        <a:t>          12%</a:t>
                      </a:r>
                      <a:endParaRPr lang="ru-RU" dirty="0"/>
                    </a:p>
                  </a:txBody>
                  <a:tcPr/>
                </a:tc>
              </a:tr>
              <a:tr h="38948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медперсонал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39%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948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Физиотерапевт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32%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9480">
                <a:tc>
                  <a:txBody>
                    <a:bodyPr/>
                    <a:lstStyle/>
                    <a:p>
                      <a:r>
                        <a:rPr lang="ru-RU" dirty="0" smtClean="0"/>
                        <a:t>Терапевт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32%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9480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Педиатр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12%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9480">
                <a:tc>
                  <a:txBody>
                    <a:bodyPr/>
                    <a:lstStyle/>
                    <a:p>
                      <a:r>
                        <a:rPr lang="ru-RU" dirty="0" smtClean="0"/>
                        <a:t>Стоматолог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12%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9480">
                <a:tc>
                  <a:txBody>
                    <a:bodyPr/>
                    <a:lstStyle/>
                    <a:p>
                      <a:r>
                        <a:rPr lang="ru-RU" dirty="0" smtClean="0"/>
                        <a:t>Хирург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7%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9480">
                <a:tc>
                  <a:txBody>
                    <a:bodyPr/>
                    <a:lstStyle/>
                    <a:p>
                      <a:r>
                        <a:rPr lang="ru-RU" dirty="0" smtClean="0"/>
                        <a:t>Невролог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7%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9480">
                <a:tc>
                  <a:txBody>
                    <a:bodyPr/>
                    <a:lstStyle/>
                    <a:p>
                      <a:r>
                        <a:rPr lang="ru-RU" dirty="0" smtClean="0"/>
                        <a:t>Психиатр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5%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480">
                <a:tc>
                  <a:txBody>
                    <a:bodyPr/>
                    <a:lstStyle/>
                    <a:p>
                      <a:r>
                        <a:rPr lang="ru-RU" dirty="0" smtClean="0"/>
                        <a:t>Диетолог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5%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9480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Травматолог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2,5%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9480">
                <a:tc>
                  <a:txBody>
                    <a:bodyPr/>
                    <a:lstStyle/>
                    <a:p>
                      <a:r>
                        <a:rPr lang="ru-RU" dirty="0" smtClean="0"/>
                        <a:t>Кардиолог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2,5%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9480">
                <a:tc>
                  <a:txBody>
                    <a:bodyPr/>
                    <a:lstStyle/>
                    <a:p>
                      <a:r>
                        <a:rPr lang="ru-RU" dirty="0" smtClean="0"/>
                        <a:t>Анестезиолог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2,5%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0953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Структура спроса на профессии сельскохозяйственного профиля.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endParaRPr lang="ru-RU" dirty="0">
              <a:solidFill>
                <a:srgbClr val="003366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5152033"/>
              </p:ext>
            </p:extLst>
          </p:nvPr>
        </p:nvGraphicFramePr>
        <p:xfrm>
          <a:off x="1" y="1268760"/>
          <a:ext cx="9235461" cy="6287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691"/>
                <a:gridCol w="2246445"/>
                <a:gridCol w="2101513"/>
                <a:gridCol w="2156812"/>
              </a:tblGrid>
              <a:tr h="69865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Профессия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Доля спроса в %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   (2010)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       Из них с образованием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высшим                    средним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8655">
                <a:tc>
                  <a:txBody>
                    <a:bodyPr/>
                    <a:lstStyle/>
                    <a:p>
                      <a:r>
                        <a:rPr lang="ru-RU" dirty="0" smtClean="0"/>
                        <a:t>Сельскохозяйственный профиль, 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73%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26%</a:t>
                      </a:r>
                      <a:endParaRPr lang="ru-RU" dirty="0"/>
                    </a:p>
                  </a:txBody>
                  <a:tcPr/>
                </a:tc>
              </a:tr>
              <a:tr h="69865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бухгалтер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33%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865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err="1" smtClean="0"/>
                        <a:t>зооинженер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30%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865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экономист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20%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865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ветврач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18%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865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агроном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13%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865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инженер -механик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12%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865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Другие спец-ы (ИТР)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Структура спроса на другие профессии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pPr marL="0" indent="0">
              <a:buNone/>
            </a:pPr>
            <a:endParaRPr lang="ru-RU" dirty="0">
              <a:solidFill>
                <a:srgbClr val="003366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4591196"/>
              </p:ext>
            </p:extLst>
          </p:nvPr>
        </p:nvGraphicFramePr>
        <p:xfrm>
          <a:off x="0" y="1196750"/>
          <a:ext cx="9108504" cy="5654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784"/>
                <a:gridCol w="2304256"/>
                <a:gridCol w="2016224"/>
                <a:gridCol w="2160240"/>
              </a:tblGrid>
              <a:tr h="66357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smtClean="0">
                          <a:solidFill>
                            <a:schemeClr val="tx1"/>
                          </a:solidFill>
                        </a:rPr>
                        <a:t>рофессия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>
                          <a:solidFill>
                            <a:schemeClr val="tx1"/>
                          </a:solidFill>
                        </a:rPr>
                        <a:t>  Доля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спроса в %</a:t>
                      </a:r>
                    </a:p>
                    <a:p>
                      <a:r>
                        <a:rPr lang="ru-RU" smtClean="0">
                          <a:solidFill>
                            <a:schemeClr val="tx1"/>
                          </a:solidFill>
                        </a:rPr>
                        <a:t>            (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2010)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  Из них с образованием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высшим                  средним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391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     100%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 10%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90%</a:t>
                      </a:r>
                      <a:endParaRPr lang="ru-RU" dirty="0"/>
                    </a:p>
                  </a:txBody>
                  <a:tcPr/>
                </a:tc>
              </a:tr>
              <a:tr h="623914">
                <a:tc>
                  <a:txBody>
                    <a:bodyPr/>
                    <a:lstStyle/>
                    <a:p>
                      <a:r>
                        <a:rPr lang="ru-RU" dirty="0" smtClean="0"/>
                        <a:t>Слесарь- станочник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27%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914">
                <a:tc>
                  <a:txBody>
                    <a:bodyPr/>
                    <a:lstStyle/>
                    <a:p>
                      <a:r>
                        <a:rPr lang="ru-RU" dirty="0" smtClean="0"/>
                        <a:t>Повар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15%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914">
                <a:tc>
                  <a:txBody>
                    <a:bodyPr/>
                    <a:lstStyle/>
                    <a:p>
                      <a:r>
                        <a:rPr lang="ru-RU" dirty="0" smtClean="0"/>
                        <a:t>Библиотекарь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914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Продавец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914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Социальный работник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914">
                <a:tc>
                  <a:txBody>
                    <a:bodyPr/>
                    <a:lstStyle/>
                    <a:p>
                      <a:r>
                        <a:rPr lang="ru-RU" dirty="0" smtClean="0"/>
                        <a:t>Фармацевт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914">
                <a:tc>
                  <a:txBody>
                    <a:bodyPr/>
                    <a:lstStyle/>
                    <a:p>
                      <a:r>
                        <a:rPr lang="ru-RU" dirty="0" smtClean="0"/>
                        <a:t>Корреспондент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Адрес папки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Teach</a:t>
            </a:r>
            <a:r>
              <a:rPr lang="ru-RU" sz="2800" dirty="0" smtClean="0"/>
              <a:t>, материалы по профориентации</a:t>
            </a:r>
          </a:p>
          <a:p>
            <a:r>
              <a:rPr lang="ru-RU" sz="2000" dirty="0" smtClean="0"/>
              <a:t>Анкеты </a:t>
            </a:r>
            <a:r>
              <a:rPr lang="ru-RU" sz="2000" dirty="0"/>
              <a:t>и диагностики</a:t>
            </a:r>
          </a:p>
          <a:p>
            <a:pPr marL="0" indent="0">
              <a:buNone/>
            </a:pPr>
            <a:r>
              <a:rPr lang="ru-RU" sz="2000" dirty="0" smtClean="0"/>
              <a:t>•    Конспекты </a:t>
            </a:r>
            <a:r>
              <a:rPr lang="ru-RU" sz="2000" dirty="0"/>
              <a:t>классных часов по профориентации</a:t>
            </a:r>
          </a:p>
          <a:p>
            <a:pPr marL="0" indent="0">
              <a:buNone/>
            </a:pPr>
            <a:r>
              <a:rPr lang="ru-RU" sz="2000" dirty="0" smtClean="0"/>
              <a:t>•    Профессиограммы- </a:t>
            </a:r>
            <a:r>
              <a:rPr lang="ru-RU" sz="2000" dirty="0"/>
              <a:t>это система признаков описывающих ту или иную профессию, а также включающее в себя перечень норм и требований, предъявляемых к этой профессии.</a:t>
            </a:r>
          </a:p>
          <a:p>
            <a:pPr marL="0" indent="0">
              <a:buNone/>
            </a:pPr>
            <a:r>
              <a:rPr lang="ru-RU" sz="2000" dirty="0" smtClean="0"/>
              <a:t>•    Адреса </a:t>
            </a:r>
            <a:r>
              <a:rPr lang="ru-RU" sz="2000" dirty="0"/>
              <a:t>интернет- сайтов, где можно получить консультацию по выбору профессии, пройти проф. диагностику( бесплатно и без регистрации)</a:t>
            </a:r>
          </a:p>
          <a:p>
            <a:pPr marL="0" indent="0">
              <a:buNone/>
            </a:pPr>
            <a:r>
              <a:rPr lang="ru-RU" sz="2000" dirty="0" smtClean="0"/>
              <a:t>•    Обучающие </a:t>
            </a:r>
            <a:r>
              <a:rPr lang="ru-RU" sz="2000" dirty="0"/>
              <a:t>профориентационные </a:t>
            </a:r>
            <a:r>
              <a:rPr lang="ru-RU" sz="2000" dirty="0" smtClean="0"/>
              <a:t>фильмы</a:t>
            </a:r>
          </a:p>
          <a:p>
            <a:r>
              <a:rPr lang="ru-RU" sz="2000" dirty="0" smtClean="0"/>
              <a:t>Профессии </a:t>
            </a:r>
            <a:r>
              <a:rPr lang="ru-RU" sz="2000" smtClean="0"/>
              <a:t>по Климову.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279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Статистика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50 % выпускников вузов </a:t>
            </a:r>
            <a:r>
              <a:rPr lang="ru-RU" dirty="0" smtClean="0"/>
              <a:t>работают </a:t>
            </a:r>
            <a:r>
              <a:rPr lang="ru-RU" dirty="0"/>
              <a:t>не по той специальности, по которой они получили </a:t>
            </a:r>
            <a:r>
              <a:rPr lang="ru-RU" dirty="0" smtClean="0"/>
              <a:t>образование</a:t>
            </a:r>
          </a:p>
          <a:p>
            <a:r>
              <a:rPr lang="ru-RU" dirty="0" smtClean="0"/>
              <a:t>60 </a:t>
            </a:r>
            <a:r>
              <a:rPr lang="ru-RU" dirty="0"/>
              <a:t>% выпускников средних специальных заведений и 70 % выпускников профессионально-технических училищ ежегодно оказываются не востребованными предприятиями и организациями. </a:t>
            </a:r>
          </a:p>
        </p:txBody>
      </p:sp>
    </p:spTree>
    <p:extLst>
      <p:ext uri="{BB962C8B-B14F-4D97-AF65-F5344CB8AC3E}">
        <p14:creationId xmlns:p14="http://schemas.microsoft.com/office/powerpoint/2010/main" xmlns="" val="208799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“Если человек не знает, </a:t>
            </a:r>
            <a:br>
              <a:rPr lang="ru-RU" dirty="0"/>
            </a:br>
            <a:r>
              <a:rPr lang="ru-RU" dirty="0"/>
              <a:t>к какой пристани он держит </a:t>
            </a:r>
            <a:r>
              <a:rPr lang="ru-RU" dirty="0" smtClean="0"/>
              <a:t>путь,</a:t>
            </a:r>
          </a:p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него ни один ветер </a:t>
            </a:r>
          </a:p>
          <a:p>
            <a:pPr marL="0" indent="0">
              <a:buNone/>
            </a:pPr>
            <a:r>
              <a:rPr lang="ru-RU" dirty="0"/>
              <a:t>не будет попутным”.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Сенека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5" y="3789040"/>
            <a:ext cx="3888431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20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4213" y="5157788"/>
            <a:ext cx="7920037" cy="1463675"/>
          </a:xfrm>
        </p:spPr>
        <p:txBody>
          <a:bodyPr/>
          <a:lstStyle/>
          <a:p>
            <a:endParaRPr lang="ru-RU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Профессиональная ориентация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это </a:t>
            </a:r>
            <a:r>
              <a:rPr lang="ru-RU" dirty="0"/>
              <a:t>многоаспектная система, включающая в </a:t>
            </a:r>
            <a:r>
              <a:rPr lang="ru-RU" dirty="0" smtClean="0"/>
              <a:t>себя: </a:t>
            </a:r>
          </a:p>
          <a:p>
            <a:r>
              <a:rPr lang="ru-RU" sz="2800" dirty="0" smtClean="0"/>
              <a:t>просвещение</a:t>
            </a:r>
            <a:r>
              <a:rPr lang="ru-RU" sz="2800" dirty="0"/>
              <a:t>, </a:t>
            </a:r>
            <a:endParaRPr lang="ru-RU" sz="2800" dirty="0" smtClean="0"/>
          </a:p>
          <a:p>
            <a:r>
              <a:rPr lang="ru-RU" sz="2800" dirty="0" smtClean="0"/>
              <a:t>воспитание</a:t>
            </a:r>
            <a:r>
              <a:rPr lang="ru-RU" sz="2800" dirty="0"/>
              <a:t>, </a:t>
            </a:r>
            <a:endParaRPr lang="ru-RU" sz="2800" dirty="0" smtClean="0"/>
          </a:p>
          <a:p>
            <a:r>
              <a:rPr lang="ru-RU" sz="2800" dirty="0" smtClean="0"/>
              <a:t>изучение </a:t>
            </a:r>
            <a:r>
              <a:rPr lang="ru-RU" sz="2800" dirty="0"/>
              <a:t>психофизиологических особенностей, </a:t>
            </a:r>
            <a:endParaRPr lang="ru-RU" sz="2800" dirty="0" smtClean="0"/>
          </a:p>
          <a:p>
            <a:r>
              <a:rPr lang="ru-RU" sz="2800" dirty="0" smtClean="0"/>
              <a:t>проведение </a:t>
            </a:r>
            <a:r>
              <a:rPr lang="ru-RU" sz="2800" dirty="0"/>
              <a:t>психодиагностики, </a:t>
            </a:r>
            <a:endParaRPr lang="ru-RU" sz="2800" dirty="0" smtClean="0"/>
          </a:p>
          <a:p>
            <a:r>
              <a:rPr lang="ru-RU" sz="2800" dirty="0" smtClean="0"/>
              <a:t>организация </a:t>
            </a:r>
            <a:r>
              <a:rPr lang="ru-RU" sz="2800" dirty="0"/>
              <a:t>элективных курсов, </a:t>
            </a:r>
            <a:endParaRPr lang="ru-RU" sz="2800" dirty="0" smtClean="0"/>
          </a:p>
          <a:p>
            <a:r>
              <a:rPr lang="ru-RU" sz="2800" dirty="0" smtClean="0"/>
              <a:t>занятия по психологии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027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Этапы</a:t>
            </a:r>
            <a:r>
              <a:rPr lang="ru-RU" sz="2800" b="1" dirty="0">
                <a:solidFill>
                  <a:schemeClr val="bg1"/>
                </a:solidFill>
              </a:rPr>
              <a:t>, содержание </a:t>
            </a:r>
            <a:r>
              <a:rPr lang="ru-RU" sz="2800" b="1" dirty="0" smtClean="0">
                <a:solidFill>
                  <a:schemeClr val="bg1"/>
                </a:solidFill>
              </a:rPr>
              <a:t>профориентационной работы </a:t>
            </a:r>
            <a:r>
              <a:rPr lang="ru-RU" sz="2800" b="1" dirty="0">
                <a:solidFill>
                  <a:schemeClr val="bg1"/>
                </a:solidFill>
              </a:rPr>
              <a:t>в школе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1-4 классы: </a:t>
            </a:r>
            <a:r>
              <a:rPr lang="ru-RU" sz="2400" dirty="0"/>
              <a:t>формирование у младших школьников ценностного отношения к труду, понимание его роли в жизни человека и в обществе; развитие интереса к учебно-познавательной </a:t>
            </a:r>
            <a:r>
              <a:rPr lang="ru-RU" sz="2400" dirty="0" smtClean="0"/>
              <a:t>деятельности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2600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bg1"/>
                </a:solidFill>
              </a:rPr>
              <a:t>Этапы, содержание профориентационной работы в школе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5-7 классы: </a:t>
            </a:r>
            <a:r>
              <a:rPr lang="ru-RU" sz="2400" dirty="0"/>
              <a:t>развитие у школьников личностного смысла в приобретении познавательного опыта и интереса к профессиональной деятельности; представления о собственных интересах и возможностях (формирование образа “Я”); приобретение первоначального опыта в различных сферах социально-профессиональной практики: технике, искусстве, медицине, сельском хозяйстве, экономике и культуре. </a:t>
            </a:r>
          </a:p>
        </p:txBody>
      </p:sp>
    </p:spTree>
    <p:extLst>
      <p:ext uri="{BB962C8B-B14F-4D97-AF65-F5344CB8AC3E}">
        <p14:creationId xmlns:p14="http://schemas.microsoft.com/office/powerpoint/2010/main" xmlns="" val="127744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bg1"/>
                </a:solidFill>
              </a:rPr>
              <a:t>Этапы, содержание профориентационной работы в школе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8-9 классы: </a:t>
            </a:r>
            <a:r>
              <a:rPr lang="ru-RU" sz="2400" dirty="0"/>
              <a:t>уточнение образовательного запроса в ходе факультативных занятий и других курсов по выбору; групповое и индивидуальное консультирование с целью выявления и формирования адекватного принятия решения о выборе профиля обучения; формирование образовательного запроса, соответствующего интересам и способностям, ценностным ориентациям. </a:t>
            </a:r>
          </a:p>
        </p:txBody>
      </p:sp>
    </p:spTree>
    <p:extLst>
      <p:ext uri="{BB962C8B-B14F-4D97-AF65-F5344CB8AC3E}">
        <p14:creationId xmlns:p14="http://schemas.microsoft.com/office/powerpoint/2010/main" xmlns="" val="376515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2800" b="1" dirty="0">
                <a:solidFill>
                  <a:schemeClr val="bg1"/>
                </a:solidFill>
              </a:rPr>
              <a:t>Этапы, содержание профориентационной работы в школе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10-11 классы: </a:t>
            </a:r>
            <a:r>
              <a:rPr lang="ru-RU" sz="2400" dirty="0"/>
              <a:t>Обучение действиям по самоподготовке и саморазвитию, формирование профессиональных качеств в избранном виде труда, коррекция профессиональных планов, оценка готовности к избранной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39882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Приемы и форм</a:t>
            </a:r>
            <a:r>
              <a:rPr lang="ru-RU" sz="3200" b="1" dirty="0" smtClean="0"/>
              <a:t>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sz="2400" dirty="0" smtClean="0"/>
              <a:t>Индивидуальные </a:t>
            </a:r>
            <a:r>
              <a:rPr lang="ru-RU" sz="2400" dirty="0"/>
              <a:t>и групповые беседы;</a:t>
            </a:r>
          </a:p>
          <a:p>
            <a:pPr marL="0" indent="0">
              <a:buNone/>
            </a:pPr>
            <a:r>
              <a:rPr lang="ru-RU" sz="2400" dirty="0" smtClean="0"/>
              <a:t>•Тренинги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 smtClean="0"/>
              <a:t>•Встречи </a:t>
            </a:r>
            <a:r>
              <a:rPr lang="ru-RU" sz="2400" dirty="0"/>
              <a:t>с представителями отдельных профессий;</a:t>
            </a:r>
          </a:p>
          <a:p>
            <a:pPr marL="0" indent="0">
              <a:buNone/>
            </a:pPr>
            <a:r>
              <a:rPr lang="ru-RU" sz="2400" dirty="0" smtClean="0"/>
              <a:t>•Экскурсии </a:t>
            </a:r>
            <a:r>
              <a:rPr lang="ru-RU" sz="2400" dirty="0"/>
              <a:t>на производство;</a:t>
            </a:r>
          </a:p>
          <a:p>
            <a:pPr marL="0" indent="0">
              <a:buNone/>
            </a:pPr>
            <a:r>
              <a:rPr lang="ru-RU" sz="2400" dirty="0" smtClean="0"/>
              <a:t>•Конкурсы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 smtClean="0"/>
              <a:t>•Элективные </a:t>
            </a:r>
            <a:r>
              <a:rPr lang="ru-RU" sz="2400" dirty="0"/>
              <a:t>курсы : «Я и моя будущая профессия», «Технология трудоустройства»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451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требность в работниках 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Потребность в работниках </Template>
  <TotalTime>1582</TotalTime>
  <Words>1297</Words>
  <Application>Microsoft Office PowerPoint</Application>
  <PresentationFormat>Экран (4:3)</PresentationFormat>
  <Paragraphs>381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Потребность в работниках </vt:lpstr>
      <vt:lpstr>Психологические основы профориентационной работы с учащимися.</vt:lpstr>
      <vt:lpstr>Цель семинара:</vt:lpstr>
      <vt:lpstr>Статистика</vt:lpstr>
      <vt:lpstr>Профессиональная ориентация</vt:lpstr>
      <vt:lpstr>Этапы, содержание профориентационной работы в школе</vt:lpstr>
      <vt:lpstr>Этапы, содержание профориентационной работы в школе</vt:lpstr>
      <vt:lpstr>Этапы, содержание профориентационной работы в школе</vt:lpstr>
      <vt:lpstr>Этапы, содержание профориентационной работы в школе</vt:lpstr>
      <vt:lpstr>Приемы и формы</vt:lpstr>
      <vt:lpstr>Структура деятельности педколлектива по проведению профориентационной работы </vt:lpstr>
      <vt:lpstr>Показатели эффективности профориентационной работы</vt:lpstr>
      <vt:lpstr>Планы на будущее</vt:lpstr>
      <vt:lpstr>Школа научила меня тому, что может пригодиться в дальнейшей учебе и работе</vt:lpstr>
      <vt:lpstr>Школа помогла определить сферу моих интересов</vt:lpstr>
      <vt:lpstr>Школа помогла развить мои способности</vt:lpstr>
      <vt:lpstr>Для успешной профессиональной карьеры мне необходимы следующие качества</vt:lpstr>
      <vt:lpstr>К кому Вы можете обратиться за помощью и советом в выборе профессии</vt:lpstr>
      <vt:lpstr>Профессиональный план</vt:lpstr>
      <vt:lpstr>Мой профессиональный план (по 11 кл)</vt:lpstr>
      <vt:lpstr>Мой профессиональный план (по 9 кл)</vt:lpstr>
      <vt:lpstr>Какие есть вопросы с выбором будущей профессии</vt:lpstr>
      <vt:lpstr>Структура спроса на профессии экономического профиля</vt:lpstr>
      <vt:lpstr>Структура спроса на профессии юридического профиля</vt:lpstr>
      <vt:lpstr>Структура спроса на профессии технического профиля</vt:lpstr>
      <vt:lpstr>Структура спроса на профессии педагогического профиля</vt:lpstr>
      <vt:lpstr>Структура спроса на профессии медицинского профиля</vt:lpstr>
      <vt:lpstr>Структура спроса на профессии сельскохозяйственного профиля.</vt:lpstr>
      <vt:lpstr>Структура спроса на другие профессии</vt:lpstr>
      <vt:lpstr>Адрес папки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потребность</dc:title>
  <dc:creator>ers</dc:creator>
  <cp:lastModifiedBy>Admin</cp:lastModifiedBy>
  <cp:revision>78</cp:revision>
  <dcterms:created xsi:type="dcterms:W3CDTF">2011-09-12T07:44:42Z</dcterms:created>
  <dcterms:modified xsi:type="dcterms:W3CDTF">2013-10-07T20:05:10Z</dcterms:modified>
</cp:coreProperties>
</file>