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ptx" ContentType="application/vnd.openxmlformats-officedocument.presentationml.presentation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sldIdLst>
    <p:sldId id="260" r:id="rId2"/>
    <p:sldId id="256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33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06/relationships/legacyDocTextInfo" Target="legacyDocTextInfo.bin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50FE79-4378-4AC4-99FE-FBE0E9750B2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149CE4-0A29-4267-83A8-7D62C330AE0C}" type="slidenum">
              <a:rPr lang="ru-RU"/>
              <a:pPr/>
              <a:t>1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FF2CF6-7A07-44E2-AC20-2D6C3DFC5CBB}" type="slidenum">
              <a:rPr lang="ru-RU"/>
              <a:pPr/>
              <a:t>10</a:t>
            </a:fld>
            <a:endParaRPr lang="ru-RU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FA2DA0-B631-4952-A914-75CC2B257835}" type="slidenum">
              <a:rPr lang="ru-RU"/>
              <a:pPr/>
              <a:t>11</a:t>
            </a:fld>
            <a:endParaRPr lang="ru-R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43639D-8486-4569-93E2-C3E2B4F5A064}" type="slidenum">
              <a:rPr lang="ru-RU"/>
              <a:pPr/>
              <a:t>12</a:t>
            </a:fld>
            <a:endParaRPr lang="ru-RU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77F636-62EC-47D1-9BE8-4281F03F1584}" type="slidenum">
              <a:rPr lang="ru-RU"/>
              <a:pPr/>
              <a:t>13</a:t>
            </a:fld>
            <a:endParaRPr lang="ru-RU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0C36B-90C1-4363-9D00-ABBB32908F8C}" type="slidenum">
              <a:rPr lang="ru-RU"/>
              <a:pPr/>
              <a:t>14</a:t>
            </a:fld>
            <a:endParaRPr lang="ru-RU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73F20F-D343-4B31-93C1-732233DE31F7}" type="slidenum">
              <a:rPr lang="ru-RU"/>
              <a:pPr/>
              <a:t>15</a:t>
            </a:fld>
            <a:endParaRPr lang="ru-RU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9A378-6B17-4B2F-8601-58BAFB57F459}" type="slidenum">
              <a:rPr lang="ru-RU"/>
              <a:pPr/>
              <a:t>16</a:t>
            </a:fld>
            <a:endParaRPr lang="ru-RU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12281-0037-4DE4-85FE-8B78A8B2D5DE}" type="slidenum">
              <a:rPr lang="ru-RU"/>
              <a:pPr/>
              <a:t>17</a:t>
            </a:fld>
            <a:endParaRPr lang="ru-RU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FEEBD4-FE52-4E6F-BBFF-81CCB99D1BB1}" type="slidenum">
              <a:rPr lang="ru-RU"/>
              <a:pPr/>
              <a:t>18</a:t>
            </a:fld>
            <a:endParaRPr lang="ru-RU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50465-8BEA-4C57-B54E-1FA2B0B4C626}" type="slidenum">
              <a:rPr lang="ru-RU"/>
              <a:pPr/>
              <a:t>19</a:t>
            </a:fld>
            <a:endParaRPr lang="ru-RU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0E5383-0377-41C1-B842-B1AA944F47A6}" type="slidenum">
              <a:rPr lang="ru-RU"/>
              <a:pPr/>
              <a:t>2</a:t>
            </a:fld>
            <a:endParaRPr lang="ru-RU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267B2-9102-4F5A-9723-AE3605E0A716}" type="slidenum">
              <a:rPr lang="ru-RU"/>
              <a:pPr/>
              <a:t>3</a:t>
            </a:fld>
            <a:endParaRPr lang="ru-RU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669CF3-0EC6-49BA-9FF2-D18F756C27BD}" type="slidenum">
              <a:rPr lang="ru-RU"/>
              <a:pPr/>
              <a:t>4</a:t>
            </a:fld>
            <a:endParaRPr lang="ru-R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8E41B-3D60-4EC1-A05D-6FBB1DA5ABAC}" type="slidenum">
              <a:rPr lang="ru-RU"/>
              <a:pPr/>
              <a:t>5</a:t>
            </a:fld>
            <a:endParaRPr lang="ru-RU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D3A2D-8FFE-4499-B8AA-932567F988B3}" type="slidenum">
              <a:rPr lang="ru-RU"/>
              <a:pPr/>
              <a:t>6</a:t>
            </a:fld>
            <a:endParaRPr lang="ru-RU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15DE0-A907-4E40-B0AD-9DAA57F97FE0}" type="slidenum">
              <a:rPr lang="ru-RU"/>
              <a:pPr/>
              <a:t>7</a:t>
            </a:fld>
            <a:endParaRPr lang="ru-RU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0864F-01B5-4890-8249-4983A6EB5599}" type="slidenum">
              <a:rPr lang="ru-RU"/>
              <a:pPr/>
              <a:t>8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FBB283-481C-4F2F-ABC8-ADD608D815DC}" type="slidenum">
              <a:rPr lang="ru-RU"/>
              <a:pPr/>
              <a:t>9</a:t>
            </a:fld>
            <a:endParaRPr lang="ru-R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87E66B7-B534-460A-928F-D7F2675359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9667D-430B-4C4A-A82E-A7495920EE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92C1C-FB3D-4666-9215-279248303DA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C4AE13D-013F-4E70-85A2-6A7A43007B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08C43-F072-4572-938B-8E58B5E16E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DFEA393-174A-433C-94D4-5FC792B7DCC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7D9BF1D-E375-40DC-B4D2-4C31BFA07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90077E8-B3F1-43FF-9D83-07A92B3C89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205F7-01D4-4109-9F58-F4681DBE61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F2578CA-FADB-44A4-B953-21E2E0ECC7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774BA03-CE96-4961-9B2F-5056BD8145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026A1DA-5006-4237-8908-A5E59A15D5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1AC698B-16E8-403B-8A9F-DC886AB85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___Microsoft_Office_PowerPoint1.pptx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82;&#1086;&#1090;&#1083;&#1077;&#1090;&#1099;.doc" TargetMode="External"/><Relationship Id="rId7" Type="http://schemas.openxmlformats.org/officeDocument/2006/relationships/hyperlink" Target="&#1079;&#1088;&#1072;&#1079;&#1099;.do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1088;&#1091;&#1083;&#1077;&#1090;.doc" TargetMode="External"/><Relationship Id="rId5" Type="http://schemas.openxmlformats.org/officeDocument/2006/relationships/hyperlink" Target="&#1090;&#1077;&#1092;&#1090;&#1077;&#1083;&#1080;.doc" TargetMode="External"/><Relationship Id="rId4" Type="http://schemas.openxmlformats.org/officeDocument/2006/relationships/hyperlink" Target="&#1073;&#1080;&#1090;&#1086;&#1095;&#1082;&#1080;.do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0"/>
            <a:ext cx="8604448" cy="220486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«Приготовление котлетной массы из мяса и полуфабрикатов из нее»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2699793" y="5373216"/>
            <a:ext cx="6444208" cy="122443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0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Разработала </a:t>
            </a:r>
          </a:p>
          <a:p>
            <a:pPr algn="ctr"/>
            <a:r>
              <a:rPr lang="ru-RU" sz="20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мастер производственного </a:t>
            </a:r>
          </a:p>
          <a:p>
            <a:pPr algn="ctr"/>
            <a:r>
              <a:rPr lang="ru-RU" sz="20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обучения</a:t>
            </a:r>
          </a:p>
          <a:p>
            <a:pPr algn="ctr"/>
            <a:r>
              <a:rPr lang="ru-RU" sz="2000" b="1" kern="1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Шалагина</a:t>
            </a:r>
            <a:r>
              <a:rPr lang="ru-RU" sz="2000" b="1" kern="1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Светлана Леонидовна</a:t>
            </a:r>
            <a:endParaRPr lang="ru-RU" sz="2000" b="1" kern="1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3016" name="Picture 8" descr="http://im3-tub-ru.yandex.net/i?id=6ca1a47d8627f313255941545c60a622-38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2060848"/>
            <a:ext cx="5832649" cy="3312368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554288" y="1306513"/>
          <a:ext cx="4568825" cy="3425825"/>
        </p:xfrm>
        <a:graphic>
          <a:graphicData uri="http://schemas.openxmlformats.org/presentationml/2006/ole">
            <p:oleObj spid="_x0000_s1026" name="Презентация" r:id="rId5" imgW="4568900" imgH="3425883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Приготовление полуфабрикатов</a:t>
            </a:r>
          </a:p>
        </p:txBody>
      </p:sp>
      <p:pic>
        <p:nvPicPr>
          <p:cNvPr id="19460" name="Picture 4" descr="3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42988" y="1484313"/>
            <a:ext cx="6985000" cy="4608512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315913"/>
            <a:ext cx="8229600" cy="141763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Полуфабрикаты из мясной котлетной массы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251520" y="1219201"/>
            <a:ext cx="1653480" cy="91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20000"/>
              </a:spcBef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3" action="ppaction://hlinkfile" tooltip="Посмотреть рисунок"/>
              </a:rPr>
              <a:t>Котлеты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51520" y="2276872"/>
            <a:ext cx="1588393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20000"/>
              </a:spcBef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4" action="ppaction://hlinkfile" tooltip="Посмотреть рисунок"/>
              </a:rPr>
              <a:t>Биточки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251520" y="3500438"/>
            <a:ext cx="1588393" cy="86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20000"/>
              </a:spcBef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5" action="ppaction://hlinkfile" tooltip="Посмотреть рисунок"/>
              </a:rPr>
              <a:t>Тефтели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395536" y="4725145"/>
            <a:ext cx="151581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spcBef>
                <a:spcPct val="20000"/>
              </a:spcBef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hlinkClick r:id="rId6" action="ppaction://hlinkfile" tooltip="Посомтреть рисунок"/>
              </a:rPr>
              <a:t>Рулет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468313" y="5661248"/>
            <a:ext cx="1187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hlinkClick r:id="rId7" action="ppaction://hlinkfile"/>
              </a:rPr>
              <a:t>Зразы</a:t>
            </a:r>
            <a:endParaRPr lang="ru-RU" sz="24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349" name="Rectangle 13"/>
          <p:cNvSpPr>
            <a:spLocks noChangeArrowheads="1"/>
          </p:cNvSpPr>
          <p:nvPr/>
        </p:nvSpPr>
        <p:spPr bwMode="auto">
          <a:xfrm>
            <a:off x="2124075" y="1052513"/>
            <a:ext cx="136223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600" b="1" i="1" dirty="0"/>
              <a:t>Форма овально-приплюснутая с заостренным концом.</a:t>
            </a:r>
          </a:p>
          <a:p>
            <a:pPr>
              <a:spcBef>
                <a:spcPct val="20000"/>
              </a:spcBef>
            </a:pPr>
            <a:r>
              <a:rPr lang="ru-RU" sz="1600" b="1" i="1" dirty="0"/>
              <a:t> Панировка – сухари. 1-2 штуки на порцию. Использование – </a:t>
            </a:r>
          </a:p>
          <a:p>
            <a:pPr>
              <a:spcBef>
                <a:spcPct val="20000"/>
              </a:spcBef>
            </a:pPr>
            <a:r>
              <a:rPr lang="ru-RU" sz="1600" b="1" i="1" dirty="0"/>
              <a:t>для жарки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2109561" y="2117952"/>
            <a:ext cx="6429389" cy="92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600" b="1" i="1" dirty="0"/>
              <a:t>Форма округло – приплюснутая, до 6 см в диаметре и 2 см </a:t>
            </a:r>
          </a:p>
          <a:p>
            <a:pPr>
              <a:spcBef>
                <a:spcPct val="20000"/>
              </a:spcBef>
            </a:pPr>
            <a:r>
              <a:rPr lang="ru-RU" sz="1600" b="1" i="1" dirty="0"/>
              <a:t>толщиной. Панировка – сухари или белая панировка. </a:t>
            </a:r>
          </a:p>
          <a:p>
            <a:pPr>
              <a:spcBef>
                <a:spcPct val="20000"/>
              </a:spcBef>
            </a:pPr>
            <a:r>
              <a:rPr lang="ru-RU" sz="1600" b="1" i="1" dirty="0"/>
              <a:t>1-2 шт. на порцию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1979613" y="3381375"/>
            <a:ext cx="6790064" cy="96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600" b="1" i="1" dirty="0" smtClean="0"/>
              <a:t>Форма </a:t>
            </a:r>
            <a:r>
              <a:rPr lang="ru-RU" sz="1600" b="1" i="1" dirty="0"/>
              <a:t>в виде шариков, диаметром 3 см по 3-4 шт. на порцию. </a:t>
            </a:r>
          </a:p>
          <a:p>
            <a:pPr>
              <a:spcBef>
                <a:spcPct val="20000"/>
              </a:spcBef>
            </a:pPr>
            <a:r>
              <a:rPr lang="ru-RU" sz="1600" b="1" i="1" dirty="0"/>
              <a:t>В массе пассированный репчатый лук. Панировка – мука.</a:t>
            </a:r>
          </a:p>
          <a:p>
            <a:pPr>
              <a:spcBef>
                <a:spcPct val="20000"/>
              </a:spcBef>
            </a:pPr>
            <a:r>
              <a:rPr lang="ru-RU" sz="1600" b="1" i="1" dirty="0"/>
              <a:t> </a:t>
            </a:r>
            <a:r>
              <a:rPr lang="ru-RU" sz="1600" b="1" i="1" dirty="0" smtClean="0"/>
              <a:t>Использование </a:t>
            </a:r>
            <a:r>
              <a:rPr lang="ru-RU" sz="1600" b="1" i="1" dirty="0"/>
              <a:t>– для тушения и </a:t>
            </a:r>
            <a:r>
              <a:rPr lang="ru-RU" sz="1600" b="1" i="1" dirty="0" err="1"/>
              <a:t>запекания</a:t>
            </a:r>
            <a:r>
              <a:rPr lang="ru-RU" i="1" dirty="0"/>
              <a:t>.</a:t>
            </a:r>
          </a:p>
        </p:txBody>
      </p:sp>
      <p:sp>
        <p:nvSpPr>
          <p:cNvPr id="14352" name="Rectangle 16"/>
          <p:cNvSpPr>
            <a:spLocks noChangeArrowheads="1"/>
          </p:cNvSpPr>
          <p:nvPr/>
        </p:nvSpPr>
        <p:spPr bwMode="auto">
          <a:xfrm>
            <a:off x="2051050" y="4676775"/>
            <a:ext cx="6470361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1600" b="1" i="1" dirty="0"/>
              <a:t>Форма батона с фаршем, внутри фарш – жаренные грибы, </a:t>
            </a:r>
          </a:p>
          <a:p>
            <a:pPr>
              <a:spcBef>
                <a:spcPct val="20000"/>
              </a:spcBef>
            </a:pPr>
            <a:r>
              <a:rPr lang="ru-RU" sz="1600" b="1" i="1" dirty="0"/>
              <a:t>пассированный лук, яйца или отварные макароны.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1979613" y="58769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2032000" y="5632450"/>
            <a:ext cx="6560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i="1" dirty="0"/>
              <a:t>Форма кирпичика с овальными краями с фаршем внутри.</a:t>
            </a:r>
          </a:p>
          <a:p>
            <a:r>
              <a:rPr lang="ru-RU" sz="1600" b="1" i="1" dirty="0"/>
              <a:t> </a:t>
            </a:r>
            <a:r>
              <a:rPr lang="ru-RU" sz="1600" b="1" i="1" dirty="0" err="1"/>
              <a:t>Панировка-сухари</a:t>
            </a:r>
            <a:r>
              <a:rPr lang="ru-RU" sz="1600" b="1" i="1" dirty="0"/>
              <a:t>. 1-2шт. на порцию. Фарш: пассированный</a:t>
            </a:r>
          </a:p>
          <a:p>
            <a:r>
              <a:rPr lang="ru-RU" sz="1600" b="1" i="1" dirty="0"/>
              <a:t>репчатый лук, яйца. Можно использовать омлет.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5" grpId="0"/>
      <p:bldP spid="22537" grpId="0"/>
      <p:bldP spid="225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5" name="Rectangle 1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Приемы тепловой обработки</a:t>
            </a:r>
          </a:p>
        </p:txBody>
      </p:sp>
      <p:graphicFrame>
        <p:nvGraphicFramePr>
          <p:cNvPr id="20484" name="Organization Chart 4"/>
          <p:cNvGraphicFramePr>
            <a:graphicFrameLocks/>
          </p:cNvGraphicFramePr>
          <p:nvPr>
            <p:ph type="dgm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ompatibility">
            <com:legacyDrawing xmlns:com="http://schemas.openxmlformats.org/drawingml/2006/compatibility" spid="_x0000_s2048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Организация рабочего места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09600" indent="-609600">
              <a:buFontTx/>
              <a:buAutoNum type="arabicPeriod"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Взять соответствующий кухонный инвентарь, инструменты и посуду. Подобрать оборудование.</a:t>
            </a:r>
          </a:p>
          <a:p>
            <a:pPr marL="609600" indent="-609600">
              <a:buFontTx/>
              <a:buAutoNum type="arabicPeriod"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Проверить санитарное состояние оборудования. Проверить его техническое состояние.</a:t>
            </a:r>
          </a:p>
          <a:p>
            <a:pPr marL="609600" indent="-609600">
              <a:buFontTx/>
              <a:buAutoNum type="arabicPeriod"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Разместить инвентарь, инструменты и посуду на рабочем месте. Организовать рабочее место.</a:t>
            </a:r>
          </a:p>
          <a:p>
            <a:pPr marL="609600" indent="-609600"/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2" name="Picture 4" descr="р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509120"/>
            <a:ext cx="6112633" cy="22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Подготовка мясорубки для измельчения мяса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452596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09600" indent="-609600">
              <a:buFontTx/>
              <a:buAutoNum type="arabicPeriod"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Проверить комплектность мясорубки. Проверить санитарное состояние оборудования</a:t>
            </a:r>
          </a:p>
          <a:p>
            <a:pPr marL="609600" indent="-609600">
              <a:buFontTx/>
              <a:buAutoNum type="arabicPeriod"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Собрать мясорубку</a:t>
            </a:r>
          </a:p>
          <a:p>
            <a:pPr marL="609600" indent="-609600">
              <a:buFontTx/>
              <a:buAutoNum type="arabicPeriod"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Проверить на холостом ходу</a:t>
            </a:r>
          </a:p>
          <a:p>
            <a:pPr marL="609600" indent="-609600"/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340" name="Picture 4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432175"/>
            <a:ext cx="4427538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429000"/>
            <a:ext cx="32670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Измельчение мяса на мясорубке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09600" indent="-609600">
              <a:buFontTx/>
              <a:buAutoNum type="arabicPeriod"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Поставить лоток к разгрузочному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окну мясорубки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Включить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мясорубку.</a:t>
            </a:r>
          </a:p>
          <a:p>
            <a:pPr marL="609600" indent="-609600">
              <a:buFontTx/>
              <a:buAutoNum type="arabicPeriod"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Нарезанное сырьё положить в загрузочную воронку, проталкивать пестиком.</a:t>
            </a:r>
          </a:p>
          <a:p>
            <a:pPr marL="609600" indent="-609600"/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5364" name="Picture 4" descr="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819400"/>
            <a:ext cx="37274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Требования к качеству готовых блюд из рубленого мяса.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None/>
            </a:pP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Внешний вид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поверхность изделий ровная без трещин и разрывов. Плотно прилегающая панировка.</a:t>
            </a:r>
          </a:p>
          <a:p>
            <a:pPr>
              <a:buFontTx/>
              <a:buNone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Консистенция: однородная, без отдельных кусочков мяса, хлеба, сухожилий. Изделия сочные, мягкие.</a:t>
            </a:r>
          </a:p>
          <a:p>
            <a:pPr>
              <a:buFontTx/>
              <a:buNone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Цвет: серый</a:t>
            </a:r>
          </a:p>
          <a:p>
            <a:pPr>
              <a:buFontTx/>
              <a:buNone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Запах: свежих продуктов.</a:t>
            </a:r>
          </a:p>
          <a:p>
            <a:pPr>
              <a:buFontTx/>
              <a:buNone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Вкус: не допускается наличие признаков порчи и загара.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Хранение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Хранят при температуре не выше 6°С. Изделия из котлетной массы укладывают в один ряд на противень, посыпанный панировкой, и хранят при температуре 6–8°С не более 12ч. 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kniga_2"/>
          <p:cNvPicPr>
            <a:picLocks noChangeAspect="1" noChangeArrowheads="1" noCrop="1"/>
          </p:cNvPicPr>
          <p:nvPr/>
        </p:nvPicPr>
        <p:blipFill>
          <a:blip r:embed="rId3" cstate="print">
            <a:lum contrast="-24000"/>
          </a:blip>
          <a:srcRect/>
          <a:stretch>
            <a:fillRect/>
          </a:stretch>
        </p:blipFill>
        <p:spPr bwMode="auto">
          <a:xfrm>
            <a:off x="-684213" y="0"/>
            <a:ext cx="3241676" cy="2039938"/>
          </a:xfrm>
          <a:prstGeom prst="rect">
            <a:avLst/>
          </a:prstGeom>
          <a:noFill/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692150"/>
            <a:ext cx="7366000" cy="7921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Кулинарные секреты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1476375" y="2133600"/>
            <a:ext cx="7210425" cy="3992563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  формовке изделий надо следить чтобы не было избытка панировки, а в изделиях не было трещин, куда бы она не попала.</a:t>
            </a:r>
          </a:p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Готовность изделий  из рубленой массы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можно определить на глаз. Если их поверхность покрывается мелкими  кипящими пузырьками, изделия готовы.</a:t>
            </a:r>
          </a:p>
          <a:p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</a:t>
            </a:r>
            <a:br>
              <a:rPr lang="ru-RU" sz="4000" b="1" u="sng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0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Изучить материал по учебнику Анфимовой с.70–72 </a:t>
            </a:r>
          </a:p>
          <a:p>
            <a:endParaRPr lang="ru-RU" b="1" dirty="0"/>
          </a:p>
          <a:p>
            <a:r>
              <a:rPr lang="ru-RU" b="1" dirty="0"/>
              <a:t>Сделать зарисовки полуфабрикатов</a:t>
            </a:r>
          </a:p>
        </p:txBody>
      </p:sp>
      <p:pic>
        <p:nvPicPr>
          <p:cNvPr id="29700" name="Picture 4" descr="boo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141663"/>
            <a:ext cx="3441700" cy="2840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?id=20739461&amp;tov=7"/>
          <p:cNvPicPr>
            <a:picLocks noGrp="1" noChangeAspect="1" noChangeArrowheads="1"/>
          </p:cNvPicPr>
          <p:nvPr>
            <p:ph type="ctr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260350"/>
            <a:ext cx="3097213" cy="2324100"/>
          </a:xfrm>
          <a:noFill/>
          <a:ln/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275" y="765174"/>
            <a:ext cx="4818063" cy="2297339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Высказывания о еде знаменитого писателя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А.С. Пушкина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781300"/>
            <a:ext cx="8964613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«О, царство кухни!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не  восхвалял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Твой  синий чад над жарящимся мясом,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Твой легкий пар над супом золотым!»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 На досуге  отобедай у Пожарского в Торжке,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Жареных котлет отведай</a:t>
            </a:r>
          </a:p>
          <a:p>
            <a:pPr marL="342900" indent="-342900" algn="r">
              <a:lnSpc>
                <a:spcPct val="90000"/>
              </a:lnSpc>
              <a:spcBef>
                <a:spcPct val="20000"/>
              </a:spcBef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отправься налегке.»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kav29p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9375" y="0"/>
            <a:ext cx="2498725" cy="2781300"/>
          </a:xfrm>
          <a:noFill/>
          <a:ln/>
        </p:spPr>
      </p:pic>
      <p:pic>
        <p:nvPicPr>
          <p:cNvPr id="4102" name="Picture 6" descr="04ca205i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588125" y="0"/>
            <a:ext cx="2555875" cy="2736850"/>
          </a:xfrm>
          <a:noFill/>
          <a:ln/>
        </p:spPr>
      </p:pic>
      <p:pic>
        <p:nvPicPr>
          <p:cNvPr id="4101" name="Picture 5" descr="kotlets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0"/>
            <a:ext cx="3048000" cy="2708275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268538" y="2997200"/>
            <a:ext cx="4572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 урока:</a:t>
            </a:r>
          </a:p>
          <a:p>
            <a:endParaRPr lang="ru-RU" sz="20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Приготовление котлетной массы.</a:t>
            </a: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Полуфабрикаты из котлетной массы</a:t>
            </a:r>
          </a:p>
          <a:p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Требования к качеству и сроки хранения полуфабрикатов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приготовления мясной рубленой массы используют:</a:t>
            </a: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75995" y="2464013"/>
            <a:ext cx="5792009" cy="340952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Мясная рубленая масса:</a:t>
            </a: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943202" y="1588861"/>
            <a:ext cx="1441450" cy="1079500"/>
          </a:xfrm>
          <a:prstGeom prst="curvedRightArrow">
            <a:avLst>
              <a:gd name="adj1" fmla="val 20000"/>
              <a:gd name="adj2" fmla="val 40000"/>
              <a:gd name="adj3" fmla="val 445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6156176" y="1628800"/>
            <a:ext cx="1223962" cy="1081087"/>
          </a:xfrm>
          <a:prstGeom prst="curvedLeftArrow">
            <a:avLst>
              <a:gd name="adj1" fmla="val 20000"/>
              <a:gd name="adj2" fmla="val 40000"/>
              <a:gd name="adj3" fmla="val 377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899592" y="2708920"/>
            <a:ext cx="2303462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Натуральная</a:t>
            </a:r>
          </a:p>
          <a:p>
            <a:pPr algn="ctr"/>
            <a:r>
              <a:rPr lang="ru-RU" b="1"/>
              <a:t>(без наполнителей)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364088" y="2708920"/>
            <a:ext cx="2303463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/>
              <a:t>Котлетная</a:t>
            </a:r>
          </a:p>
          <a:p>
            <a:pPr algn="ctr"/>
            <a:r>
              <a:rPr lang="ru-RU" b="1"/>
              <a:t>(с наполнителями)</a:t>
            </a:r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1907704" y="3861048"/>
            <a:ext cx="0" cy="5762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6444208" y="3861048"/>
            <a:ext cx="0" cy="576262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1042988" y="4508500"/>
            <a:ext cx="221990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Полуфабрикаты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панируют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082434" y="4600575"/>
            <a:ext cx="21493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Полуфабрикаты</a:t>
            </a:r>
          </a:p>
          <a:p>
            <a:pPr algn="ctr"/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панируют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Технологическая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схема приготовления  котлетной массы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из 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</a:rPr>
              <a:t>мяса</a:t>
            </a:r>
          </a:p>
        </p:txBody>
      </p:sp>
      <p:pic>
        <p:nvPicPr>
          <p:cNvPr id="9222" name="Picture 6" descr="сканирование0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1520" y="1484784"/>
            <a:ext cx="5311080" cy="22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323850" y="3861048"/>
            <a:ext cx="31956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Нарезают мясо</a:t>
            </a: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3851275" y="6381750"/>
            <a:ext cx="44291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Замачивают хлеб в молоке или воде</a:t>
            </a:r>
          </a:p>
        </p:txBody>
      </p:sp>
      <p:pic>
        <p:nvPicPr>
          <p:cNvPr id="9225" name="Picture 9" descr="сканирование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038600"/>
            <a:ext cx="5084812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4" name="Picture 4" descr="сканирование00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47664" y="260648"/>
            <a:ext cx="5934075" cy="2219325"/>
          </a:xfrm>
          <a:noFill/>
          <a:ln/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23850" y="2492375"/>
            <a:ext cx="3421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Мясо пропускают</a:t>
            </a:r>
          </a:p>
        </p:txBody>
      </p:sp>
      <p:pic>
        <p:nvPicPr>
          <p:cNvPr id="16388" name="Picture 4" descr="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997200"/>
            <a:ext cx="32004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3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2997200"/>
            <a:ext cx="291306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692275" y="6092825"/>
            <a:ext cx="6286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Подготовка хлеба для котлетной массы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сканирование006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88913"/>
            <a:ext cx="5081587" cy="2171700"/>
          </a:xfrm>
          <a:noFill/>
          <a:ln/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042988" y="2419350"/>
            <a:ext cx="3800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Добавляют соль, перец</a:t>
            </a:r>
          </a:p>
        </p:txBody>
      </p:sp>
      <p:pic>
        <p:nvPicPr>
          <p:cNvPr id="11270" name="Picture 6" descr="сканирование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3141663"/>
            <a:ext cx="53721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111500" y="5535613"/>
            <a:ext cx="546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</a:rPr>
              <a:t>Массу перемешивают и выбивают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268760"/>
            <a:ext cx="7362825" cy="4524375"/>
          </a:xfrm>
          <a:noFill/>
          <a:ln/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671638" y="250825"/>
            <a:ext cx="55887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Приготовление панировки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619672" y="6093296"/>
            <a:ext cx="583884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Просеять размолотые сухари, муку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335</TotalTime>
  <Words>550</Words>
  <Application>Microsoft Office PowerPoint</Application>
  <PresentationFormat>Экран (4:3)</PresentationFormat>
  <Paragraphs>113</Paragraphs>
  <Slides>19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Times New Roman</vt:lpstr>
      <vt:lpstr>Яркая</vt:lpstr>
      <vt:lpstr>Презентация Microsoft Office PowerPoint</vt:lpstr>
      <vt:lpstr>«Приготовление котлетной массы из мяса и полуфабрикатов из нее»</vt:lpstr>
      <vt:lpstr>Слайд 2</vt:lpstr>
      <vt:lpstr>Слайд 3</vt:lpstr>
      <vt:lpstr>Для приготовления мясной рубленой массы используют:</vt:lpstr>
      <vt:lpstr>Мясная рубленая масса:</vt:lpstr>
      <vt:lpstr>Технологическая схема приготовления  котлетной массы из мяса</vt:lpstr>
      <vt:lpstr>Слайд 7</vt:lpstr>
      <vt:lpstr>Слайд 8</vt:lpstr>
      <vt:lpstr>Слайд 9</vt:lpstr>
      <vt:lpstr>Приготовление полуфабрикатов</vt:lpstr>
      <vt:lpstr>Полуфабрикаты из мясной котлетной массы</vt:lpstr>
      <vt:lpstr>Приемы тепловой обработки</vt:lpstr>
      <vt:lpstr>Организация рабочего места</vt:lpstr>
      <vt:lpstr>Подготовка мясорубки для измельчения мяса</vt:lpstr>
      <vt:lpstr>Измельчение мяса на мясорубке</vt:lpstr>
      <vt:lpstr>Требования к качеству готовых блюд из рубленого мяса.</vt:lpstr>
      <vt:lpstr>Хранение</vt:lpstr>
      <vt:lpstr>Кулинарные секреты</vt:lpstr>
      <vt:lpstr>Домашнее задание </vt:lpstr>
    </vt:vector>
  </TitlesOfParts>
  <Company>BC-Series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SAMSUNG</cp:lastModifiedBy>
  <cp:revision>14</cp:revision>
  <dcterms:created xsi:type="dcterms:W3CDTF">2008-12-12T09:43:46Z</dcterms:created>
  <dcterms:modified xsi:type="dcterms:W3CDTF">2014-12-14T15:44:03Z</dcterms:modified>
</cp:coreProperties>
</file>