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80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2ADD0-CF6D-45EC-B5D2-C4BC8BCD9F58}" type="datetimeFigureOut">
              <a:rPr lang="ru-RU"/>
              <a:pPr>
                <a:defRPr/>
              </a:pPr>
              <a:t>09.06.2013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B7150-FA98-4FB3-A728-7F088DC132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92483-8B1A-4141-8CBA-D26276FD5611}" type="datetimeFigureOut">
              <a:rPr lang="ru-RU"/>
              <a:pPr>
                <a:defRPr/>
              </a:pPr>
              <a:t>09.06.2013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DB723-E27F-42F8-8B33-CCAA4F31A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5D530-A12A-4162-A296-9CC0934E93EE}" type="datetimeFigureOut">
              <a:rPr lang="ru-RU"/>
              <a:pPr>
                <a:defRPr/>
              </a:pPr>
              <a:t>09.06.2013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5E56A-7AAB-41DA-B8B8-42A649B071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86346-4714-4752-AA7A-B57B54B0E2D0}" type="datetimeFigureOut">
              <a:rPr lang="ru-RU"/>
              <a:pPr>
                <a:defRPr/>
              </a:pPr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814C0-3F1C-4F1A-A99B-035DEA866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12C9C-A8AA-4B4A-93C8-BB8B0766EAD0}" type="datetimeFigureOut">
              <a:rPr lang="ru-RU"/>
              <a:pPr>
                <a:defRPr/>
              </a:pPr>
              <a:t>09.06.2013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C2EDA-19D2-4210-A0CB-9562356108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B2053-EAEF-440C-B405-28CA780E6D1E}" type="datetimeFigureOut">
              <a:rPr lang="ru-RU"/>
              <a:pPr>
                <a:defRPr/>
              </a:pPr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C06B7-92F5-487B-8215-B41475D55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E5FE6-283C-4025-9A7F-74B313B00F50}" type="datetimeFigureOut">
              <a:rPr lang="ru-RU"/>
              <a:pPr>
                <a:defRPr/>
              </a:pPr>
              <a:t>09.06.2013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D0D52-B9CC-4DD9-BACC-22758DFD4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38E35-5FB1-4230-BAC7-3F2B7C5C74F5}" type="datetimeFigureOut">
              <a:rPr lang="ru-RU"/>
              <a:pPr>
                <a:defRPr/>
              </a:pPr>
              <a:t>09.06.2013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1542A-EA06-41C3-8571-CE32ACB22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2E177-AED1-4F2A-B143-9E6A986EFA61}" type="datetimeFigureOut">
              <a:rPr lang="ru-RU"/>
              <a:pPr>
                <a:defRPr/>
              </a:pPr>
              <a:t>09.06.2013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18F30-4CE1-44B8-A369-6E54F6F77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20A69-EFAF-47AD-866E-86A188AB776F}" type="datetimeFigureOut">
              <a:rPr lang="ru-RU"/>
              <a:pPr>
                <a:defRPr/>
              </a:pPr>
              <a:t>09.06.2013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01B23-9E5D-4142-8205-6F088FA8A5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6CBC1-B08C-4791-A7B7-371D66A456B2}" type="datetimeFigureOut">
              <a:rPr lang="ru-RU"/>
              <a:pPr>
                <a:defRPr/>
              </a:pPr>
              <a:t>09.06.2013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F4670-7223-4558-B6AD-549609080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7D653-ACAA-4E36-9335-72A745016DF0}" type="datetimeFigureOut">
              <a:rPr lang="ru-RU"/>
              <a:pPr>
                <a:defRPr/>
              </a:pPr>
              <a:t>09.06.2013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AC82F-D99E-4D47-B1A6-B0B37842AA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7B1EAA-164E-4682-A5FF-97592B3CA324}" type="datetimeFigureOut">
              <a:rPr lang="ru-RU"/>
              <a:pPr>
                <a:defRPr/>
              </a:pPr>
              <a:t>09.06.2013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8A7D30-723F-45F5-B5F9-86402554B8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1" r:id="rId2"/>
    <p:sldLayoutId id="2147483734" r:id="rId3"/>
    <p:sldLayoutId id="2147483730" r:id="rId4"/>
    <p:sldLayoutId id="2147483729" r:id="rId5"/>
    <p:sldLayoutId id="2147483728" r:id="rId6"/>
    <p:sldLayoutId id="2147483727" r:id="rId7"/>
    <p:sldLayoutId id="2147483726" r:id="rId8"/>
    <p:sldLayoutId id="2147483735" r:id="rId9"/>
    <p:sldLayoutId id="2147483725" r:id="rId10"/>
    <p:sldLayoutId id="2147483724" r:id="rId11"/>
    <p:sldLayoutId id="214748373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87801">
            <a:off x="2693493" y="51464"/>
            <a:ext cx="5325250" cy="60859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285860"/>
            <a:ext cx="8208838" cy="1057284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6000" dirty="0" smtClean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Правоохоронні органи </a:t>
            </a:r>
            <a:endParaRPr lang="ru-RU" sz="6000" dirty="0">
              <a:ln w="11430"/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2928934"/>
            <a:ext cx="6858048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7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       </a:t>
            </a:r>
            <a:r>
              <a:rPr lang="uk-UA" sz="7200" b="1" dirty="0">
                <a:ln>
                  <a:solidFill>
                    <a:schemeClr val="bg2">
                      <a:lumMod val="75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lumMod val="95000"/>
                      <a:lumOff val="5000"/>
                      <a:alpha val="6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+mn-lt"/>
              </a:rPr>
              <a:t>України</a:t>
            </a:r>
            <a:endParaRPr lang="ru-RU" sz="7200" b="1" dirty="0">
              <a:ln>
                <a:solidFill>
                  <a:schemeClr val="bg2">
                    <a:lumMod val="75000"/>
                  </a:schemeClr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lumMod val="95000"/>
                    <a:lumOff val="5000"/>
                    <a:alpha val="6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  <a:reflection blurRad="6350" stA="55000" endA="300" endPos="455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87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986012">
            <a:off x="5128729" y="3946090"/>
            <a:ext cx="3747894" cy="2431429"/>
          </a:xfrm>
          <a:prstGeom prst="roundRect">
            <a:avLst>
              <a:gd name="adj" fmla="val 12012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714348" y="785794"/>
            <a:ext cx="735811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latin typeface="+mn-lt"/>
              </a:rPr>
              <a:t>            </a:t>
            </a:r>
            <a:r>
              <a:rPr lang="uk-U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lt"/>
              </a:rPr>
              <a:t>Правоохоронні органи - це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28802"/>
            <a:ext cx="9144000" cy="1077218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державні та недержавні органи, головним                           завданням і функцією яких є:  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214686"/>
            <a:ext cx="485775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uk-UA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 </a:t>
            </a:r>
            <a:r>
              <a:rPr lang="uk-UA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2">
                      <a:alpha val="60000"/>
                    </a:schemeClr>
                  </a:glow>
                </a:effectLst>
                <a:latin typeface="+mn-lt"/>
              </a:rPr>
              <a:t>Охорона правопорядку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01600">
                  <a:schemeClr val="bg2">
                    <a:alpha val="60000"/>
                  </a:schemeClr>
                </a:glow>
              </a:effectLst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071942"/>
            <a:ext cx="8072462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uk-UA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2">
                      <a:alpha val="60000"/>
                    </a:schemeClr>
                  </a:glow>
                </a:effectLst>
                <a:latin typeface="+mn-lt"/>
              </a:rPr>
              <a:t> Захист  прав, свобод і законних інтересів    громадян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01600">
                  <a:schemeClr val="bg2">
                    <a:alpha val="60000"/>
                  </a:schemeClr>
                </a:glow>
              </a:effectLst>
              <a:latin typeface="+mn-lt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9900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785794"/>
            <a:ext cx="9144000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lt"/>
              </a:rPr>
              <a:t>До державних правоохоронних органів належать: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lumMod val="95000"/>
                    <a:alpha val="60000"/>
                  </a:schemeClr>
                </a:glow>
                <a:reflection blurRad="6350" stA="55000" endA="300" endPos="45500" dir="5400000" sy="-100000" algn="bl" rotWithShape="0"/>
              </a:effectLst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000240"/>
            <a:ext cx="9144000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</a:rPr>
              <a:t>Прокуратура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uk-UA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</a:rPr>
              <a:t>Органи внутрішніх справ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uk-UA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</a:rPr>
              <a:t>Органи Служби безпеки України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uk-UA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</a:rPr>
              <a:t>Органи державної податкової та контрольно-ревізійної   служб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uk-UA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</a:rPr>
              <a:t>Державна митна служба</a:t>
            </a:r>
            <a:endParaRPr lang="ru-RU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+mn-lt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6000">
              <a:schemeClr val="bg2">
                <a:lumMod val="2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ecb010a9e8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658946">
            <a:off x="300780" y="4423078"/>
            <a:ext cx="1783629" cy="2211700"/>
          </a:xfrm>
          <a:prstGeom prst="roundRect">
            <a:avLst>
              <a:gd name="adj" fmla="val 28918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142844" y="1142984"/>
            <a:ext cx="8786874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Міліція України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2143116"/>
            <a:ext cx="8715436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    </a:t>
            </a:r>
            <a:r>
              <a:rPr lang="uk-UA" sz="2800" b="1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Міліція України – державний</a:t>
            </a:r>
            <a:r>
              <a:rPr lang="ru-RU" sz="2800" b="1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 </a:t>
            </a:r>
            <a:r>
              <a:rPr lang="ru-RU" sz="2800" b="1" dirty="0" err="1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озброєний</a:t>
            </a:r>
            <a:r>
              <a:rPr lang="ru-RU" sz="2800" b="1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 орган </a:t>
            </a:r>
            <a:r>
              <a:rPr lang="ru-RU" sz="2800" b="1" dirty="0" err="1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виконавчої</a:t>
            </a:r>
            <a:r>
              <a:rPr lang="ru-RU" sz="2800" b="1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 </a:t>
            </a:r>
            <a:r>
              <a:rPr lang="ru-RU" sz="2800" b="1" dirty="0" err="1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влади</a:t>
            </a:r>
            <a:r>
              <a:rPr lang="ru-RU" sz="2800" b="1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, </a:t>
            </a:r>
            <a:r>
              <a:rPr lang="ru-RU" sz="2800" b="1" dirty="0" err="1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покликаний</a:t>
            </a:r>
            <a:r>
              <a:rPr lang="ru-RU" sz="2800" b="1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 </a:t>
            </a:r>
            <a:r>
              <a:rPr lang="ru-RU" sz="2800" b="1" dirty="0" err="1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захищати</a:t>
            </a:r>
            <a:r>
              <a:rPr lang="ru-RU" sz="2800" b="1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 </a:t>
            </a:r>
            <a:r>
              <a:rPr lang="ru-RU" sz="2800" b="1" dirty="0" err="1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життя</a:t>
            </a:r>
            <a:r>
              <a:rPr lang="ru-RU" sz="2800" b="1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, </a:t>
            </a:r>
            <a:r>
              <a:rPr lang="ru-RU" sz="2800" b="1" dirty="0" err="1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здоров'я</a:t>
            </a:r>
            <a:r>
              <a:rPr lang="ru-RU" sz="2800" b="1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, права </a:t>
            </a:r>
            <a:r>
              <a:rPr lang="ru-RU" sz="2800" b="1" dirty="0" err="1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і</a:t>
            </a:r>
            <a:r>
              <a:rPr lang="ru-RU" sz="2800" b="1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 </a:t>
            </a:r>
            <a:r>
              <a:rPr lang="ru-RU" sz="2800" b="1" dirty="0" err="1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свободи</a:t>
            </a:r>
            <a:r>
              <a:rPr lang="ru-RU" sz="2800" b="1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 громадян, </a:t>
            </a:r>
            <a:r>
              <a:rPr lang="ru-RU" sz="2800" b="1" dirty="0" err="1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власність</a:t>
            </a:r>
            <a:r>
              <a:rPr lang="ru-RU" sz="2800" b="1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, </a:t>
            </a:r>
            <a:r>
              <a:rPr lang="ru-RU" sz="2800" b="1" dirty="0" err="1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природне</a:t>
            </a:r>
            <a:r>
              <a:rPr lang="ru-RU" sz="2800" b="1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 </a:t>
            </a:r>
            <a:r>
              <a:rPr lang="ru-RU" sz="2800" b="1" dirty="0" err="1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середовище</a:t>
            </a:r>
            <a:r>
              <a:rPr lang="ru-RU" sz="2800" b="1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, </a:t>
            </a:r>
            <a:r>
              <a:rPr lang="ru-RU" sz="2800" b="1" dirty="0" err="1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інтереси</a:t>
            </a:r>
            <a:r>
              <a:rPr lang="ru-RU" sz="2800" b="1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 </a:t>
            </a:r>
            <a:r>
              <a:rPr lang="ru-RU" sz="2800" b="1" dirty="0" err="1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суспільства</a:t>
            </a:r>
            <a:r>
              <a:rPr lang="ru-RU" sz="2800" b="1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 </a:t>
            </a:r>
            <a:r>
              <a:rPr lang="ru-RU" sz="2800" b="1" dirty="0" err="1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і</a:t>
            </a:r>
            <a:r>
              <a:rPr lang="ru-RU" sz="2800" b="1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 </a:t>
            </a:r>
            <a:r>
              <a:rPr lang="ru-RU" sz="2800" b="1" dirty="0" err="1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держави</a:t>
            </a:r>
            <a:r>
              <a:rPr lang="ru-RU" sz="2800" b="1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 </a:t>
            </a:r>
            <a:r>
              <a:rPr lang="ru-RU" sz="2800" b="1" dirty="0" err="1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від</a:t>
            </a:r>
            <a:r>
              <a:rPr lang="ru-RU" sz="2800" b="1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 </a:t>
            </a:r>
            <a:r>
              <a:rPr lang="ru-RU" sz="2800" b="1" dirty="0" err="1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протиправних</a:t>
            </a:r>
            <a:r>
              <a:rPr lang="ru-RU" sz="2800" b="1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 </a:t>
            </a:r>
            <a:r>
              <a:rPr lang="ru-RU" sz="2800" b="1" dirty="0" err="1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посягань</a:t>
            </a:r>
            <a:r>
              <a:rPr lang="ru-RU" sz="2800" b="1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.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0">
              <a:schemeClr val="tx1"/>
            </a:gs>
            <a:gs pos="87000">
              <a:schemeClr val="accent1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857232"/>
            <a:ext cx="850112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                </a:t>
            </a:r>
            <a:r>
              <a:rPr lang="uk-U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  <a:latin typeface="+mn-lt"/>
              </a:rPr>
              <a:t>Основні завдання міліції: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2">
                  <a:lumMod val="75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6350" stA="60000" endA="900" endPos="58000" dir="5400000" sy="-100000" algn="bl" rotWithShape="0"/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85926"/>
            <a:ext cx="9144000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Забезпечення особистої безпеки громадян, захист їх прав, свобод і законних інтересів;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Запобігання правопорушенням та їх припинення;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Охорона і забезпечення громадянського порядку;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Виявлення і розкриття злочинів, розшуку осіб, що їх вчинили;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Забезпечення безпеки дорожнього руху;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Захист власності від злочинних посягань;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Виконання адміністративних стягнень;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Участь у наданні соціальної та правової допомоги громадянам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та сприяння в межах компетенції державним органам, підприємствам, установам і організаціям у виконанні покладених на них законом </a:t>
            </a:r>
            <a:r>
              <a:rPr lang="uk-UA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обов</a:t>
            </a:r>
            <a:r>
              <a:rPr lang="en-US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’</a:t>
            </a:r>
            <a:r>
              <a:rPr lang="uk-UA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язків</a:t>
            </a:r>
            <a:r>
              <a:rPr lang="uk-UA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. </a:t>
            </a: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100"/>
                            </p:stCondLst>
                            <p:childTnLst>
                              <p:par>
                                <p:cTn id="1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5000">
              <a:schemeClr val="accent1">
                <a:lumMod val="7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узел 1"/>
          <p:cNvSpPr/>
          <p:nvPr/>
        </p:nvSpPr>
        <p:spPr>
          <a:xfrm>
            <a:off x="3643306" y="2500306"/>
            <a:ext cx="1928826" cy="1428760"/>
          </a:xfrm>
          <a:prstGeom prst="flowChartConnector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n w="10541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Структурні підрозділи міліції</a:t>
            </a:r>
            <a:endParaRPr lang="ru-RU" sz="1600" b="1" dirty="0">
              <a:ln w="10541" cmpd="sng">
                <a:solidFill>
                  <a:schemeClr val="bg2">
                    <a:lumMod val="7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571868" y="785794"/>
            <a:ext cx="1928826" cy="928694"/>
          </a:xfrm>
          <a:prstGeom prst="roundRect">
            <a:avLst/>
          </a:prstGeom>
          <a:gradFill>
            <a:gsLst>
              <a:gs pos="0">
                <a:schemeClr val="bg2">
                  <a:lumMod val="25000"/>
                </a:schemeClr>
              </a:gs>
              <a:gs pos="63000">
                <a:schemeClr val="bg2">
                  <a:lumMod val="50000"/>
                </a:schemeClr>
              </a:gs>
            </a:gsLst>
            <a:lin ang="5400000" scaled="0"/>
          </a:gra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err="1">
                <a:ln w="10541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Державна</a:t>
            </a:r>
            <a:r>
              <a:rPr lang="ru-RU" sz="1800" b="1" dirty="0">
                <a:ln w="10541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 </a:t>
            </a:r>
            <a:r>
              <a:rPr lang="ru-RU" sz="1800" b="1" dirty="0" err="1">
                <a:ln w="10541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автомобільна</a:t>
            </a:r>
            <a:r>
              <a:rPr lang="ru-RU" sz="1800" b="1" dirty="0">
                <a:ln w="10541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 </a:t>
            </a:r>
            <a:r>
              <a:rPr lang="ru-RU" sz="1800" b="1" dirty="0" err="1">
                <a:ln w="10541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інспекція</a:t>
            </a:r>
            <a:endParaRPr lang="ru-RU" sz="1800" b="1" dirty="0">
              <a:ln w="10541" cmpd="sng">
                <a:solidFill>
                  <a:schemeClr val="bg2">
                    <a:lumMod val="7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2143116"/>
            <a:ext cx="1857388" cy="785818"/>
          </a:xfrm>
          <a:prstGeom prst="roundRect">
            <a:avLst/>
          </a:prstGeom>
          <a:gradFill>
            <a:gsLst>
              <a:gs pos="11000">
                <a:schemeClr val="bg2">
                  <a:lumMod val="25000"/>
                </a:schemeClr>
              </a:gs>
              <a:gs pos="63000">
                <a:schemeClr val="bg2">
                  <a:lumMod val="5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800" b="1" dirty="0">
                <a:ln w="10541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Транспортна міліція</a:t>
            </a:r>
            <a:endParaRPr lang="ru-RU" sz="1800" b="1" dirty="0">
              <a:ln w="10541" cmpd="sng">
                <a:solidFill>
                  <a:schemeClr val="bg2">
                    <a:lumMod val="7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3643314"/>
            <a:ext cx="1857388" cy="857256"/>
          </a:xfrm>
          <a:prstGeom prst="roundRect">
            <a:avLst/>
          </a:prstGeom>
          <a:gradFill>
            <a:gsLst>
              <a:gs pos="20000">
                <a:schemeClr val="bg2">
                  <a:lumMod val="25000"/>
                </a:schemeClr>
              </a:gs>
              <a:gs pos="63000">
                <a:schemeClr val="bg2">
                  <a:lumMod val="5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800" b="1" dirty="0">
                <a:ln w="10541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Міліція громадянської безпеки</a:t>
            </a:r>
            <a:endParaRPr lang="ru-RU" sz="1800" b="1" dirty="0">
              <a:ln w="10541" cmpd="sng">
                <a:solidFill>
                  <a:schemeClr val="bg2">
                    <a:lumMod val="7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728" y="5357826"/>
            <a:ext cx="1857388" cy="785818"/>
          </a:xfrm>
          <a:prstGeom prst="roundRect">
            <a:avLst/>
          </a:prstGeom>
          <a:gradFill>
            <a:gsLst>
              <a:gs pos="20000">
                <a:schemeClr val="bg2">
                  <a:lumMod val="25000"/>
                </a:schemeClr>
              </a:gs>
              <a:gs pos="63000">
                <a:schemeClr val="bg2">
                  <a:lumMod val="5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800" b="1" dirty="0">
                <a:ln w="10541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Кримінальна міліція</a:t>
            </a:r>
            <a:endParaRPr lang="ru-RU" sz="1800" b="1" dirty="0">
              <a:ln w="10541" cmpd="sng">
                <a:solidFill>
                  <a:schemeClr val="bg2">
                    <a:lumMod val="7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86578" y="2000240"/>
            <a:ext cx="1785950" cy="785818"/>
          </a:xfrm>
          <a:prstGeom prst="roundRect">
            <a:avLst/>
          </a:prstGeom>
          <a:gradFill>
            <a:gsLst>
              <a:gs pos="0">
                <a:schemeClr val="bg2">
                  <a:lumMod val="25000"/>
                </a:schemeClr>
              </a:gs>
              <a:gs pos="63000">
                <a:schemeClr val="bg2">
                  <a:lumMod val="5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800" b="1" dirty="0">
                <a:ln w="10541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Міліція охорони</a:t>
            </a:r>
            <a:endParaRPr lang="ru-RU" sz="1800" b="1" dirty="0">
              <a:ln w="10541" cmpd="sng">
                <a:solidFill>
                  <a:schemeClr val="bg2">
                    <a:lumMod val="7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86578" y="3643314"/>
            <a:ext cx="1857388" cy="857256"/>
          </a:xfrm>
          <a:prstGeom prst="roundRect">
            <a:avLst/>
          </a:prstGeom>
          <a:gradFill>
            <a:gsLst>
              <a:gs pos="0">
                <a:schemeClr val="bg2">
                  <a:lumMod val="25000"/>
                </a:schemeClr>
              </a:gs>
              <a:gs pos="63000">
                <a:schemeClr val="bg2">
                  <a:lumMod val="5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800" b="1" dirty="0">
                <a:ln w="10541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Спеціальна міліція</a:t>
            </a:r>
            <a:endParaRPr lang="ru-RU" sz="1800" b="1" dirty="0">
              <a:ln w="10541" cmpd="sng">
                <a:solidFill>
                  <a:schemeClr val="bg2">
                    <a:lumMod val="7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43636" y="5357826"/>
            <a:ext cx="1928826" cy="785818"/>
          </a:xfrm>
          <a:prstGeom prst="roundRect">
            <a:avLst/>
          </a:prstGeom>
          <a:gradFill>
            <a:gsLst>
              <a:gs pos="0">
                <a:schemeClr val="bg2">
                  <a:lumMod val="25000"/>
                </a:schemeClr>
              </a:gs>
              <a:gs pos="63000">
                <a:schemeClr val="bg2">
                  <a:lumMod val="5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800" b="1" dirty="0">
                <a:ln w="10541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Місцева міліція</a:t>
            </a:r>
            <a:endParaRPr lang="ru-RU" sz="1800" b="1" dirty="0">
              <a:ln w="10541" cmpd="sng">
                <a:solidFill>
                  <a:schemeClr val="bg2">
                    <a:lumMod val="7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286248" y="1857364"/>
            <a:ext cx="571504" cy="571504"/>
          </a:xfrm>
          <a:prstGeom prst="downArrow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63000">
                <a:schemeClr val="accent2">
                  <a:lumMod val="60000"/>
                  <a:lumOff val="40000"/>
                </a:schemeClr>
              </a:gs>
            </a:gsLst>
            <a:lin ang="2700000" scaled="1"/>
          </a:gradFill>
          <a:scene3d>
            <a:camera prst="orthographicFront"/>
            <a:lightRig rig="threePt" dir="t"/>
          </a:scene3d>
          <a:sp3d>
            <a:bevelT w="165100" prst="coolSlant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13" name="Стрелка вправо 12"/>
          <p:cNvSpPr/>
          <p:nvPr/>
        </p:nvSpPr>
        <p:spPr>
          <a:xfrm rot="9533850">
            <a:off x="5715008" y="2357430"/>
            <a:ext cx="857256" cy="714380"/>
          </a:xfrm>
          <a:prstGeom prst="rightArrow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63000">
                <a:schemeClr val="accent2">
                  <a:lumMod val="60000"/>
                  <a:lumOff val="40000"/>
                </a:schemeClr>
              </a:gs>
            </a:gsLst>
            <a:lin ang="2700000" scaled="1"/>
          </a:gradFill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14" name="Стрелка вниз 13"/>
          <p:cNvSpPr/>
          <p:nvPr/>
        </p:nvSpPr>
        <p:spPr>
          <a:xfrm rot="6160958">
            <a:off x="5779908" y="3320357"/>
            <a:ext cx="734550" cy="1013563"/>
          </a:xfrm>
          <a:prstGeom prst="downArrow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63000">
                <a:schemeClr val="accent2">
                  <a:lumMod val="60000"/>
                  <a:lumOff val="40000"/>
                </a:schemeClr>
              </a:gs>
            </a:gsLst>
            <a:lin ang="2700000" scaled="1"/>
          </a:gradFill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15" name="Стрелка вправо 14"/>
          <p:cNvSpPr/>
          <p:nvPr/>
        </p:nvSpPr>
        <p:spPr>
          <a:xfrm rot="836646">
            <a:off x="2480646" y="2458385"/>
            <a:ext cx="940868" cy="642942"/>
          </a:xfrm>
          <a:prstGeom prst="rightArrow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63000">
                <a:schemeClr val="accent2">
                  <a:lumMod val="60000"/>
                  <a:lumOff val="40000"/>
                </a:schemeClr>
              </a:gs>
            </a:gsLst>
            <a:lin ang="27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16" name="Стрелка вправо 15"/>
          <p:cNvSpPr/>
          <p:nvPr/>
        </p:nvSpPr>
        <p:spPr>
          <a:xfrm rot="20443498">
            <a:off x="2531777" y="3511170"/>
            <a:ext cx="1051976" cy="714380"/>
          </a:xfrm>
          <a:prstGeom prst="rightArrow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63000">
                <a:schemeClr val="accent2">
                  <a:lumMod val="60000"/>
                  <a:lumOff val="40000"/>
                </a:schemeClr>
              </a:gs>
            </a:gsLst>
            <a:lin ang="2700000" scaled="1"/>
          </a:gradFill>
          <a:scene3d>
            <a:camera prst="orthographicFront"/>
            <a:lightRig rig="threePt" dir="t"/>
          </a:scene3d>
          <a:sp3d>
            <a:bevelT w="165100" prst="coolSlant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17" name="Стрелка вправо 16"/>
          <p:cNvSpPr/>
          <p:nvPr/>
        </p:nvSpPr>
        <p:spPr>
          <a:xfrm rot="18880348">
            <a:off x="3149590" y="4510669"/>
            <a:ext cx="1186899" cy="714380"/>
          </a:xfrm>
          <a:prstGeom prst="rightArrow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63000">
                <a:schemeClr val="accent2">
                  <a:lumMod val="60000"/>
                  <a:lumOff val="40000"/>
                </a:schemeClr>
              </a:gs>
            </a:gsLst>
            <a:lin ang="2700000" scaled="1"/>
          </a:gradFill>
          <a:scene3d>
            <a:camera prst="orthographicFront"/>
            <a:lightRig rig="threePt" dir="t"/>
          </a:scene3d>
          <a:sp3d>
            <a:bevelT w="165100" prst="coolSlant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18" name="Стрелка вниз 17"/>
          <p:cNvSpPr/>
          <p:nvPr/>
        </p:nvSpPr>
        <p:spPr>
          <a:xfrm rot="8282808">
            <a:off x="5357512" y="4144431"/>
            <a:ext cx="734114" cy="1349132"/>
          </a:xfrm>
          <a:prstGeom prst="downArrow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</a:schemeClr>
              </a:gs>
              <a:gs pos="63000">
                <a:schemeClr val="accent2">
                  <a:lumMod val="60000"/>
                  <a:lumOff val="4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 prstMaterial="metal">
            <a:bevelT w="165100" prst="coolSlant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0">
              <a:schemeClr val="tx1"/>
            </a:gs>
            <a:gs pos="87000">
              <a:schemeClr val="accent1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85794"/>
            <a:ext cx="750099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  <a:latin typeface="+mn-lt"/>
              </a:rPr>
              <a:t>            </a:t>
            </a:r>
            <a:r>
              <a:rPr lang="ru-RU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  <a:latin typeface="+mn-lt"/>
              </a:rPr>
              <a:t>Основні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  <a:latin typeface="+mn-lt"/>
              </a:rPr>
              <a:t> </a:t>
            </a:r>
            <a:r>
              <a:rPr lang="ru-RU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  <a:latin typeface="+mn-lt"/>
              </a:rPr>
              <a:t>обов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  <a:latin typeface="+mn-lt"/>
              </a:rPr>
              <a:t>’</a:t>
            </a:r>
            <a:r>
              <a:rPr lang="uk-UA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  <a:latin typeface="+mn-lt"/>
              </a:rPr>
              <a:t>язки</a:t>
            </a:r>
            <a:r>
              <a:rPr lang="uk-U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  <a:latin typeface="+mn-lt"/>
              </a:rPr>
              <a:t> міліції: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6350" stA="50000" endA="300" endPos="50000" dist="29997" dir="5400000" sy="-100000" algn="bl" rotWithShape="0"/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26" y="1533465"/>
            <a:ext cx="8786874" cy="53245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Безпека</a:t>
            </a:r>
            <a:r>
              <a:rPr lang="en-US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 </a:t>
            </a:r>
            <a:r>
              <a:rPr lang="ru-RU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громадян;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Запобігання і виявлення злочину;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Оперативна розшукова діяльність;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Реєстрація заяв;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Досудова підготовка матеріалів;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Виявляти причини й умови, що сприяють вчиненню </a:t>
            </a:r>
            <a:r>
              <a:rPr lang="ru-RU" sz="2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п</a:t>
            </a:r>
            <a:r>
              <a:rPr lang="uk-UA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правопорушень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Профілактична робота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Забезпечення безпеки руху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Контроль правил паспортної системи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Повідомлення про надзвичайні  ситуації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Охороняти майно громадян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Вимагати  припинення правопорушень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Затримання підозрюваних, звинувачених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Конвоювати та тримати затриманих і взятих під варту осіб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uk-UA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</a:endParaRPr>
          </a:p>
        </p:txBody>
      </p:sp>
      <p:pic>
        <p:nvPicPr>
          <p:cNvPr id="4" name="Рисунок 3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127545">
            <a:off x="6603268" y="3661596"/>
            <a:ext cx="2429143" cy="21309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images"/>
          <p:cNvPicPr>
            <a:picLocks noChangeAspect="1" noChangeArrowheads="1"/>
          </p:cNvPicPr>
          <p:nvPr/>
        </p:nvPicPr>
        <p:blipFill>
          <a:blip r:embed="rId2" cstate="print">
            <a:lum contrast="-12000"/>
          </a:blip>
          <a:srcRect/>
          <a:stretch>
            <a:fillRect/>
          </a:stretch>
        </p:blipFill>
        <p:spPr bwMode="auto">
          <a:xfrm>
            <a:off x="4787900" y="3429000"/>
            <a:ext cx="3960813" cy="2970213"/>
          </a:xfrm>
          <a:prstGeom prst="rect">
            <a:avLst/>
          </a:prstGeom>
          <a:noFill/>
        </p:spPr>
      </p:pic>
      <p:pic>
        <p:nvPicPr>
          <p:cNvPr id="20484" name="Picture 4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88913"/>
            <a:ext cx="4105275" cy="2630487"/>
          </a:xfrm>
          <a:prstGeom prst="rect">
            <a:avLst/>
          </a:prstGeom>
          <a:noFill/>
        </p:spPr>
      </p:pic>
      <p:pic>
        <p:nvPicPr>
          <p:cNvPr id="20485" name="Picture 5" descr="imag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404813"/>
            <a:ext cx="1849437" cy="2519362"/>
          </a:xfrm>
          <a:prstGeom prst="rect">
            <a:avLst/>
          </a:prstGeom>
          <a:noFill/>
        </p:spPr>
      </p:pic>
      <p:pic>
        <p:nvPicPr>
          <p:cNvPr id="20486" name="Picture 6" descr="imag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825" y="3213100"/>
            <a:ext cx="4392613" cy="3290888"/>
          </a:xfrm>
          <a:prstGeom prst="rect">
            <a:avLst/>
          </a:prstGeom>
          <a:noFill/>
        </p:spPr>
      </p:pic>
      <p:pic>
        <p:nvPicPr>
          <p:cNvPr id="20487" name="Picture 7" descr="image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3663" y="1341438"/>
            <a:ext cx="2533650" cy="18002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304</TotalTime>
  <Words>268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Правоохоронні органи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Правоохоронні органи в</dc:title>
  <dc:creator>ADMIN</dc:creator>
  <cp:lastModifiedBy>Admin</cp:lastModifiedBy>
  <cp:revision>32</cp:revision>
  <dcterms:created xsi:type="dcterms:W3CDTF">2012-04-14T07:35:42Z</dcterms:created>
  <dcterms:modified xsi:type="dcterms:W3CDTF">2013-06-09T14:50:06Z</dcterms:modified>
</cp:coreProperties>
</file>