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Default Extension="sldx" ContentType="application/vnd.openxmlformats-officedocument.presentationml.slide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4.xml" ContentType="application/vnd.openxmlformats-officedocument.drawingml.char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86" r:id="rId3"/>
    <p:sldMasterId id="2147483710" r:id="rId4"/>
    <p:sldMasterId id="2147483722" r:id="rId5"/>
  </p:sldMasterIdLst>
  <p:notesMasterIdLst>
    <p:notesMasterId r:id="rId38"/>
  </p:notesMasterIdLst>
  <p:sldIdLst>
    <p:sldId id="256" r:id="rId6"/>
    <p:sldId id="284" r:id="rId7"/>
    <p:sldId id="285" r:id="rId8"/>
    <p:sldId id="286" r:id="rId9"/>
    <p:sldId id="287" r:id="rId10"/>
    <p:sldId id="318" r:id="rId11"/>
    <p:sldId id="298" r:id="rId12"/>
    <p:sldId id="272" r:id="rId13"/>
    <p:sldId id="273" r:id="rId14"/>
    <p:sldId id="274" r:id="rId15"/>
    <p:sldId id="275" r:id="rId16"/>
    <p:sldId id="278" r:id="rId17"/>
    <p:sldId id="276" r:id="rId18"/>
    <p:sldId id="271" r:id="rId19"/>
    <p:sldId id="260" r:id="rId20"/>
    <p:sldId id="294" r:id="rId21"/>
    <p:sldId id="314" r:id="rId22"/>
    <p:sldId id="282" r:id="rId23"/>
    <p:sldId id="288" r:id="rId24"/>
    <p:sldId id="300" r:id="rId25"/>
    <p:sldId id="302" r:id="rId26"/>
    <p:sldId id="304" r:id="rId27"/>
    <p:sldId id="301" r:id="rId28"/>
    <p:sldId id="305" r:id="rId29"/>
    <p:sldId id="265" r:id="rId30"/>
    <p:sldId id="266" r:id="rId31"/>
    <p:sldId id="267" r:id="rId32"/>
    <p:sldId id="299" r:id="rId33"/>
    <p:sldId id="268" r:id="rId34"/>
    <p:sldId id="257" r:id="rId35"/>
    <p:sldId id="319" r:id="rId36"/>
    <p:sldId id="311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7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80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6.1855670103092814E-2"/>
          <c:y val="6.23501199040771E-2"/>
          <c:w val="0.59020618556700766"/>
          <c:h val="0.7985611510791365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важно</c:v>
                </c:pt>
              </c:strCache>
            </c:strRef>
          </c:tx>
          <c:spPr>
            <a:solidFill>
              <a:schemeClr val="accent1"/>
            </a:solidFill>
            <a:ln w="15614">
              <a:solidFill>
                <a:schemeClr val="tx1"/>
              </a:solidFill>
              <a:prstDash val="solid"/>
            </a:ln>
          </c:spPr>
          <c:cat>
            <c:strRef>
              <c:f>Sheet1!$B$1:$F$1</c:f>
              <c:strCache>
                <c:ptCount val="5"/>
                <c:pt idx="0">
                  <c:v>5 "А"</c:v>
                </c:pt>
                <c:pt idx="1">
                  <c:v>5 "Б"</c:v>
                </c:pt>
                <c:pt idx="2">
                  <c:v>5 "В"</c:v>
                </c:pt>
                <c:pt idx="3">
                  <c:v>6 "А"</c:v>
                </c:pt>
                <c:pt idx="4">
                  <c:v>6 "Б"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17</c:v>
                </c:pt>
                <c:pt idx="1">
                  <c:v>17</c:v>
                </c:pt>
                <c:pt idx="2">
                  <c:v>12</c:v>
                </c:pt>
                <c:pt idx="3">
                  <c:v>17</c:v>
                </c:pt>
                <c:pt idx="4">
                  <c:v>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то же самое, что и буква "Е"</c:v>
                </c:pt>
              </c:strCache>
            </c:strRef>
          </c:tx>
          <c:spPr>
            <a:solidFill>
              <a:schemeClr val="accent2"/>
            </a:solidFill>
            <a:ln w="15614">
              <a:solidFill>
                <a:schemeClr val="tx1"/>
              </a:solidFill>
              <a:prstDash val="solid"/>
            </a:ln>
          </c:spPr>
          <c:cat>
            <c:strRef>
              <c:f>Sheet1!$B$1:$F$1</c:f>
              <c:strCache>
                <c:ptCount val="5"/>
                <c:pt idx="0">
                  <c:v>5 "А"</c:v>
                </c:pt>
                <c:pt idx="1">
                  <c:v>5 "Б"</c:v>
                </c:pt>
                <c:pt idx="2">
                  <c:v>5 "В"</c:v>
                </c:pt>
                <c:pt idx="3">
                  <c:v>6 "А"</c:v>
                </c:pt>
                <c:pt idx="4">
                  <c:v>6 "Б"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4</c:v>
                </c:pt>
                <c:pt idx="1">
                  <c:v>2</c:v>
                </c:pt>
                <c:pt idx="2">
                  <c:v>5</c:v>
                </c:pt>
                <c:pt idx="3">
                  <c:v>2</c:v>
                </c:pt>
                <c:pt idx="4">
                  <c:v>7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всё равно</c:v>
                </c:pt>
              </c:strCache>
            </c:strRef>
          </c:tx>
          <c:spPr>
            <a:solidFill>
              <a:schemeClr val="hlink"/>
            </a:solidFill>
            <a:ln w="15614">
              <a:solidFill>
                <a:schemeClr val="tx1"/>
              </a:solidFill>
              <a:prstDash val="solid"/>
            </a:ln>
          </c:spPr>
          <c:cat>
            <c:strRef>
              <c:f>Sheet1!$B$1:$F$1</c:f>
              <c:strCache>
                <c:ptCount val="5"/>
                <c:pt idx="0">
                  <c:v>5 "А"</c:v>
                </c:pt>
                <c:pt idx="1">
                  <c:v>5 "Б"</c:v>
                </c:pt>
                <c:pt idx="2">
                  <c:v>5 "В"</c:v>
                </c:pt>
                <c:pt idx="3">
                  <c:v>6 "А"</c:v>
                </c:pt>
                <c:pt idx="4">
                  <c:v>6 "Б"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5</c:v>
                </c:pt>
              </c:numCache>
            </c:numRef>
          </c:val>
        </c:ser>
        <c:gapDepth val="0"/>
        <c:shape val="box"/>
        <c:axId val="91894528"/>
        <c:axId val="91896064"/>
        <c:axId val="0"/>
      </c:bar3DChart>
      <c:catAx>
        <c:axId val="91894528"/>
        <c:scaling>
          <c:orientation val="minMax"/>
        </c:scaling>
        <c:axPos val="b"/>
        <c:numFmt formatCode="General" sourceLinked="1"/>
        <c:tickLblPos val="low"/>
        <c:spPr>
          <a:ln w="390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21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91896064"/>
        <c:crosses val="autoZero"/>
        <c:auto val="1"/>
        <c:lblAlgn val="ctr"/>
        <c:lblOffset val="100"/>
        <c:tickLblSkip val="1"/>
        <c:tickMarkSkip val="1"/>
      </c:catAx>
      <c:valAx>
        <c:axId val="91896064"/>
        <c:scaling>
          <c:orientation val="minMax"/>
        </c:scaling>
        <c:axPos val="l"/>
        <c:majorGridlines>
          <c:spPr>
            <a:ln w="3903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90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21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91894528"/>
        <c:crosses val="autoZero"/>
        <c:crossBetween val="between"/>
      </c:valAx>
      <c:spPr>
        <a:noFill/>
        <a:ln w="31227">
          <a:noFill/>
        </a:ln>
      </c:spPr>
    </c:plotArea>
    <c:legend>
      <c:legendPos val="r"/>
      <c:layout>
        <c:manualLayout>
          <c:xMode val="edge"/>
          <c:yMode val="edge"/>
          <c:x val="0.64140133194371463"/>
          <c:y val="6.4789151420744193E-2"/>
          <c:w val="0.32860824742268208"/>
          <c:h val="0.78511620198191856"/>
        </c:manualLayout>
      </c:layout>
      <c:spPr>
        <a:noFill/>
        <a:ln w="3903">
          <a:solidFill>
            <a:schemeClr val="tx1"/>
          </a:solidFill>
          <a:prstDash val="solid"/>
        </a:ln>
      </c:spPr>
      <c:txPr>
        <a:bodyPr/>
        <a:lstStyle/>
        <a:p>
          <a:pPr>
            <a:defRPr sz="32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21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104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5.7159120734908135E-2"/>
          <c:y val="5.4111694371537226E-2"/>
          <c:w val="0.59718969555035128"/>
          <c:h val="0.86949152542372965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ВАЖНО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chemeClr val="tx1"/>
              </a:solidFill>
              <a:prstDash val="solid"/>
            </a:ln>
          </c:spPr>
          <c:cat>
            <c:strRef>
              <c:f>Sheet1!$B$1:$E$1</c:f>
              <c:strCache>
                <c:ptCount val="2"/>
                <c:pt idx="0">
                  <c:v>7 "А"</c:v>
                </c:pt>
                <c:pt idx="1">
                  <c:v>7 "Б"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15</c:v>
                </c:pt>
                <c:pt idx="1">
                  <c:v>13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ВСЁ РАВНО</c:v>
                </c:pt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  <a:prstDash val="solid"/>
            </a:ln>
          </c:spPr>
          <c:cat>
            <c:strRef>
              <c:f>Sheet1!$B$1:$E$1</c:f>
              <c:strCache>
                <c:ptCount val="2"/>
                <c:pt idx="0">
                  <c:v>7 "А"</c:v>
                </c:pt>
                <c:pt idx="1">
                  <c:v>7 "Б"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ТОЖЕ САМОЕ, ЧТО И БУКВА "Е"</c:v>
                </c:pt>
              </c:strCache>
            </c:strRef>
          </c:tx>
          <c:spPr>
            <a:solidFill>
              <a:schemeClr val="hlink"/>
            </a:solidFill>
            <a:ln w="12700">
              <a:solidFill>
                <a:schemeClr val="tx1"/>
              </a:solidFill>
              <a:prstDash val="solid"/>
            </a:ln>
          </c:spPr>
          <c:cat>
            <c:strRef>
              <c:f>Sheet1!$B$1:$E$1</c:f>
              <c:strCache>
                <c:ptCount val="2"/>
                <c:pt idx="0">
                  <c:v>7 "А"</c:v>
                </c:pt>
                <c:pt idx="1">
                  <c:v>7 "Б"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4</c:v>
                </c:pt>
                <c:pt idx="1">
                  <c:v>4</c:v>
                </c:pt>
              </c:numCache>
            </c:numRef>
          </c:val>
        </c:ser>
        <c:gapDepth val="0"/>
        <c:shape val="box"/>
        <c:axId val="91942912"/>
        <c:axId val="91944448"/>
        <c:axId val="0"/>
      </c:bar3DChart>
      <c:catAx>
        <c:axId val="91942912"/>
        <c:scaling>
          <c:orientation val="minMax"/>
        </c:scaling>
        <c:axPos val="b"/>
        <c:numFmt formatCode="General" sourceLinked="1"/>
        <c:tickLblPos val="low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5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91944448"/>
        <c:crosses val="autoZero"/>
        <c:auto val="1"/>
        <c:lblAlgn val="ctr"/>
        <c:lblOffset val="100"/>
        <c:tickLblSkip val="1"/>
        <c:tickMarkSkip val="1"/>
      </c:catAx>
      <c:valAx>
        <c:axId val="91944448"/>
        <c:scaling>
          <c:orientation val="minMax"/>
        </c:scaling>
        <c:axPos val="l"/>
        <c:majorGridlines>
          <c:spPr>
            <a:ln w="3175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5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9194291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42787751531058826"/>
          <c:y val="0"/>
          <c:w val="0.56975349956255472"/>
          <c:h val="0.62308463070780662"/>
        </c:manualLayout>
      </c:layout>
      <c:spPr>
        <a:noFill/>
        <a:ln w="3175">
          <a:noFill/>
          <a:prstDash val="solid"/>
        </a:ln>
      </c:spPr>
      <c:txPr>
        <a:bodyPr/>
        <a:lstStyle/>
        <a:p>
          <a:pPr>
            <a:defRPr sz="36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75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hPercent val="58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4.8888888888888891E-2"/>
          <c:y val="3.2069970845481049E-2"/>
          <c:w val="0.87703703703703761"/>
          <c:h val="0.86005830903790059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ДА</c:v>
                </c:pt>
              </c:strCache>
            </c:strRef>
          </c:tx>
          <c:spPr>
            <a:solidFill>
              <a:schemeClr val="accent1"/>
            </a:solidFill>
            <a:ln w="12025">
              <a:solidFill>
                <a:schemeClr val="tx1"/>
              </a:solidFill>
              <a:prstDash val="solid"/>
            </a:ln>
          </c:spPr>
          <c:cat>
            <c:strRef>
              <c:f>Sheet1!$B$1:$E$1</c:f>
              <c:strCache>
                <c:ptCount val="3"/>
                <c:pt idx="0">
                  <c:v>5 "А"</c:v>
                </c:pt>
                <c:pt idx="1">
                  <c:v>5 "Б"</c:v>
                </c:pt>
                <c:pt idx="2">
                  <c:v>5 "В"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19</c:v>
                </c:pt>
                <c:pt idx="1">
                  <c:v>20</c:v>
                </c:pt>
                <c:pt idx="2">
                  <c:v>19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НЕТ </c:v>
                </c:pt>
              </c:strCache>
            </c:strRef>
          </c:tx>
          <c:spPr>
            <a:solidFill>
              <a:schemeClr val="accent2"/>
            </a:solidFill>
            <a:ln w="12025">
              <a:solidFill>
                <a:schemeClr val="tx1"/>
              </a:solidFill>
              <a:prstDash val="solid"/>
            </a:ln>
          </c:spPr>
          <c:cat>
            <c:strRef>
              <c:f>Sheet1!$B$1:$E$1</c:f>
              <c:strCache>
                <c:ptCount val="3"/>
                <c:pt idx="0">
                  <c:v>5 "А"</c:v>
                </c:pt>
                <c:pt idx="1">
                  <c:v>5 "Б"</c:v>
                </c:pt>
                <c:pt idx="2">
                  <c:v>5 "В"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7</c:v>
                </c:pt>
                <c:pt idx="1">
                  <c:v>3</c:v>
                </c:pt>
                <c:pt idx="2">
                  <c:v>1</c:v>
                </c:pt>
              </c:numCache>
            </c:numRef>
          </c:val>
        </c:ser>
        <c:gapDepth val="0"/>
        <c:shape val="box"/>
        <c:axId val="89309568"/>
        <c:axId val="89311104"/>
        <c:axId val="0"/>
      </c:bar3DChart>
      <c:catAx>
        <c:axId val="89309568"/>
        <c:scaling>
          <c:orientation val="minMax"/>
        </c:scaling>
        <c:axPos val="b"/>
        <c:numFmt formatCode="General" sourceLinked="1"/>
        <c:tickLblPos val="low"/>
        <c:spPr>
          <a:ln w="300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5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89311104"/>
        <c:crosses val="autoZero"/>
        <c:auto val="1"/>
        <c:lblAlgn val="ctr"/>
        <c:lblOffset val="100"/>
        <c:tickLblSkip val="1"/>
        <c:tickMarkSkip val="1"/>
      </c:catAx>
      <c:valAx>
        <c:axId val="89311104"/>
        <c:scaling>
          <c:orientation val="minMax"/>
        </c:scaling>
        <c:axPos val="l"/>
        <c:majorGridlines>
          <c:spPr>
            <a:ln w="3006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00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5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89309568"/>
        <c:crosses val="autoZero"/>
        <c:crossBetween val="between"/>
      </c:valAx>
      <c:spPr>
        <a:noFill/>
        <a:ln w="25511">
          <a:noFill/>
        </a:ln>
      </c:spPr>
    </c:plotArea>
    <c:legend>
      <c:legendPos val="r"/>
      <c:layout>
        <c:manualLayout>
          <c:xMode val="edge"/>
          <c:yMode val="edge"/>
          <c:x val="0.65446641358301638"/>
          <c:y val="8.4614357016293704E-2"/>
          <c:w val="0.3441337711925963"/>
          <c:h val="0.22173825657963589"/>
        </c:manualLayout>
      </c:layout>
      <c:spPr>
        <a:noFill/>
        <a:ln w="3006">
          <a:solidFill>
            <a:schemeClr val="bg1"/>
          </a:solidFill>
          <a:prstDash val="solid"/>
        </a:ln>
      </c:spPr>
      <c:txPr>
        <a:bodyPr/>
        <a:lstStyle/>
        <a:p>
          <a:pPr>
            <a:defRPr sz="40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65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hPercent val="76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5.9718969555035674E-2"/>
          <c:y val="0.1326742490522019"/>
          <c:w val="0.82786885245902175"/>
          <c:h val="0.77071566054243512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НЕТ</c:v>
                </c:pt>
              </c:strCache>
            </c:strRef>
          </c:tx>
          <c:spPr>
            <a:solidFill>
              <a:schemeClr val="accent1"/>
            </a:solidFill>
            <a:ln w="12759">
              <a:solidFill>
                <a:schemeClr val="tx1"/>
              </a:solidFill>
              <a:prstDash val="solid"/>
            </a:ln>
          </c:spPr>
          <c:cat>
            <c:strRef>
              <c:f>Sheet1!$B$1:$E$1</c:f>
              <c:strCache>
                <c:ptCount val="4"/>
                <c:pt idx="0">
                  <c:v>6 "А"</c:v>
                </c:pt>
                <c:pt idx="1">
                  <c:v>6 "Б"</c:v>
                </c:pt>
                <c:pt idx="2">
                  <c:v>7 "А"</c:v>
                </c:pt>
                <c:pt idx="3">
                  <c:v>7 "Б"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</c:v>
                </c:pt>
                <c:pt idx="1">
                  <c:v>9</c:v>
                </c:pt>
                <c:pt idx="2">
                  <c:v>9</c:v>
                </c:pt>
                <c:pt idx="3">
                  <c:v>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ДА</c:v>
                </c:pt>
              </c:strCache>
            </c:strRef>
          </c:tx>
          <c:spPr>
            <a:solidFill>
              <a:schemeClr val="accent2"/>
            </a:solidFill>
            <a:ln w="12759">
              <a:solidFill>
                <a:schemeClr val="tx1"/>
              </a:solidFill>
              <a:prstDash val="solid"/>
            </a:ln>
          </c:spPr>
          <c:cat>
            <c:strRef>
              <c:f>Sheet1!$B$1:$E$1</c:f>
              <c:strCache>
                <c:ptCount val="4"/>
                <c:pt idx="0">
                  <c:v>6 "А"</c:v>
                </c:pt>
                <c:pt idx="1">
                  <c:v>6 "Б"</c:v>
                </c:pt>
                <c:pt idx="2">
                  <c:v>7 "А"</c:v>
                </c:pt>
                <c:pt idx="3">
                  <c:v>7 "Б"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19</c:v>
                </c:pt>
                <c:pt idx="1">
                  <c:v>12</c:v>
                </c:pt>
                <c:pt idx="2">
                  <c:v>16</c:v>
                </c:pt>
                <c:pt idx="3">
                  <c:v>15</c:v>
                </c:pt>
              </c:numCache>
            </c:numRef>
          </c:val>
        </c:ser>
        <c:gapDepth val="0"/>
        <c:shape val="box"/>
        <c:axId val="100407552"/>
        <c:axId val="100417536"/>
        <c:axId val="0"/>
      </c:bar3DChart>
      <c:catAx>
        <c:axId val="100407552"/>
        <c:scaling>
          <c:orientation val="minMax"/>
        </c:scaling>
        <c:axPos val="b"/>
        <c:numFmt formatCode="General" sourceLinked="1"/>
        <c:tickLblPos val="low"/>
        <c:spPr>
          <a:ln w="319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5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00417536"/>
        <c:crosses val="autoZero"/>
        <c:auto val="1"/>
        <c:lblAlgn val="ctr"/>
        <c:lblOffset val="100"/>
        <c:tickLblSkip val="1"/>
        <c:tickMarkSkip val="1"/>
      </c:catAx>
      <c:valAx>
        <c:axId val="100417536"/>
        <c:scaling>
          <c:orientation val="minMax"/>
        </c:scaling>
        <c:axPos val="l"/>
        <c:majorGridlines>
          <c:spPr>
            <a:ln w="3190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9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5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00407552"/>
        <c:crosses val="autoZero"/>
        <c:crossBetween val="between"/>
      </c:valAx>
      <c:spPr>
        <a:noFill/>
        <a:ln w="25519">
          <a:noFill/>
        </a:ln>
      </c:spPr>
    </c:plotArea>
    <c:legend>
      <c:legendPos val="r"/>
      <c:layout>
        <c:manualLayout>
          <c:xMode val="edge"/>
          <c:yMode val="edge"/>
          <c:x val="0.60909372265966988"/>
          <c:y val="0.15197958588509874"/>
          <c:w val="0.33118405511811139"/>
          <c:h val="0.13387423935091278"/>
        </c:manualLayout>
      </c:layout>
      <c:spPr>
        <a:noFill/>
        <a:ln w="3190">
          <a:noFill/>
          <a:prstDash val="solid"/>
        </a:ln>
      </c:spPr>
      <c:txPr>
        <a:bodyPr/>
        <a:lstStyle/>
        <a:p>
          <a:pPr>
            <a:defRPr sz="40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75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E97608-381C-4368-B734-FD27365BE0E5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DA98B3-6A5C-4B20-B092-4F05D6A681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2FDB-F4FB-44E5-A7C8-F3FD7649D7E2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83D2-786D-45AC-BEF3-4668E0AC1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2FDB-F4FB-44E5-A7C8-F3FD7649D7E2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83D2-786D-45AC-BEF3-4668E0AC1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2FDB-F4FB-44E5-A7C8-F3FD7649D7E2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83D2-786D-45AC-BEF3-4668E0AC1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C2460-997A-41B3-B171-1AFEF8591E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90265-9A9A-449E-AED6-9B203213C2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40C22FDB-F4FB-44E5-A7C8-F3FD7649D7E2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CE9F83D2-786D-45AC-BEF3-4668E0AC1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2FDB-F4FB-44E5-A7C8-F3FD7649D7E2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83D2-786D-45AC-BEF3-4668E0AC1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2FDB-F4FB-44E5-A7C8-F3FD7649D7E2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83D2-786D-45AC-BEF3-4668E0AC1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2FDB-F4FB-44E5-A7C8-F3FD7649D7E2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83D2-786D-45AC-BEF3-4668E0AC1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0C22FDB-F4FB-44E5-A7C8-F3FD7649D7E2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E9F83D2-786D-45AC-BEF3-4668E0AC1F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40C22FDB-F4FB-44E5-A7C8-F3FD7649D7E2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CE9F83D2-786D-45AC-BEF3-4668E0AC1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2FDB-F4FB-44E5-A7C8-F3FD7649D7E2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83D2-786D-45AC-BEF3-4668E0AC1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2FDB-F4FB-44E5-A7C8-F3FD7649D7E2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83D2-786D-45AC-BEF3-4668E0AC1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2FDB-F4FB-44E5-A7C8-F3FD7649D7E2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83D2-786D-45AC-BEF3-4668E0AC1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2FDB-F4FB-44E5-A7C8-F3FD7649D7E2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83D2-786D-45AC-BEF3-4668E0AC1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2FDB-F4FB-44E5-A7C8-F3FD7649D7E2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83D2-786D-45AC-BEF3-4668E0AC1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2FDB-F4FB-44E5-A7C8-F3FD7649D7E2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83D2-786D-45AC-BEF3-4668E0AC1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2FDB-F4FB-44E5-A7C8-F3FD7649D7E2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E9F83D2-786D-45AC-BEF3-4668E0AC1F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2FDB-F4FB-44E5-A7C8-F3FD7649D7E2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83D2-786D-45AC-BEF3-4668E0AC1F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2FDB-F4FB-44E5-A7C8-F3FD7649D7E2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E9F83D2-786D-45AC-BEF3-4668E0AC1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2FDB-F4FB-44E5-A7C8-F3FD7649D7E2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83D2-786D-45AC-BEF3-4668E0AC1F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2FDB-F4FB-44E5-A7C8-F3FD7649D7E2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83D2-786D-45AC-BEF3-4668E0AC1F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2FDB-F4FB-44E5-A7C8-F3FD7649D7E2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83D2-786D-45AC-BEF3-4668E0AC1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2FDB-F4FB-44E5-A7C8-F3FD7649D7E2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83D2-786D-45AC-BEF3-4668E0AC1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2FDB-F4FB-44E5-A7C8-F3FD7649D7E2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83D2-786D-45AC-BEF3-4668E0AC1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2FDB-F4FB-44E5-A7C8-F3FD7649D7E2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83D2-786D-45AC-BEF3-4668E0AC1F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2FDB-F4FB-44E5-A7C8-F3FD7649D7E2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E9F83D2-786D-45AC-BEF3-4668E0AC1F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2FDB-F4FB-44E5-A7C8-F3FD7649D7E2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83D2-786D-45AC-BEF3-4668E0AC1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2FDB-F4FB-44E5-A7C8-F3FD7649D7E2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83D2-786D-45AC-BEF3-4668E0AC1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2FDB-F4FB-44E5-A7C8-F3FD7649D7E2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E9F83D2-786D-45AC-BEF3-4668E0AC1F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2FDB-F4FB-44E5-A7C8-F3FD7649D7E2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83D2-786D-45AC-BEF3-4668E0AC1F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2FDB-F4FB-44E5-A7C8-F3FD7649D7E2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E9F83D2-786D-45AC-BEF3-4668E0AC1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2FDB-F4FB-44E5-A7C8-F3FD7649D7E2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83D2-786D-45AC-BEF3-4668E0AC1F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2FDB-F4FB-44E5-A7C8-F3FD7649D7E2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83D2-786D-45AC-BEF3-4668E0AC1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2FDB-F4FB-44E5-A7C8-F3FD7649D7E2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83D2-786D-45AC-BEF3-4668E0AC1F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2FDB-F4FB-44E5-A7C8-F3FD7649D7E2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83D2-786D-45AC-BEF3-4668E0AC1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2FDB-F4FB-44E5-A7C8-F3FD7649D7E2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83D2-786D-45AC-BEF3-4668E0AC1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2FDB-F4FB-44E5-A7C8-F3FD7649D7E2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83D2-786D-45AC-BEF3-4668E0AC1F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2FDB-F4FB-44E5-A7C8-F3FD7649D7E2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E9F83D2-786D-45AC-BEF3-4668E0AC1F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2FDB-F4FB-44E5-A7C8-F3FD7649D7E2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83D2-786D-45AC-BEF3-4668E0AC1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2FDB-F4FB-44E5-A7C8-F3FD7649D7E2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83D2-786D-45AC-BEF3-4668E0AC1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2FDB-F4FB-44E5-A7C8-F3FD7649D7E2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83D2-786D-45AC-BEF3-4668E0AC1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2FDB-F4FB-44E5-A7C8-F3FD7649D7E2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83D2-786D-45AC-BEF3-4668E0AC1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2FDB-F4FB-44E5-A7C8-F3FD7649D7E2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83D2-786D-45AC-BEF3-4668E0AC1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2FDB-F4FB-44E5-A7C8-F3FD7649D7E2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83D2-786D-45AC-BEF3-4668E0AC1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2FDB-F4FB-44E5-A7C8-F3FD7649D7E2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83D2-786D-45AC-BEF3-4668E0AC1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2FDB-F4FB-44E5-A7C8-F3FD7649D7E2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83D2-786D-45AC-BEF3-4668E0AC1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2FDB-F4FB-44E5-A7C8-F3FD7649D7E2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9F83D2-786D-45AC-BEF3-4668E0AC1F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2FDB-F4FB-44E5-A7C8-F3FD7649D7E2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83D2-786D-45AC-BEF3-4668E0AC1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2FDB-F4FB-44E5-A7C8-F3FD7649D7E2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CE9F83D2-786D-45AC-BEF3-4668E0AC1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40C22FDB-F4FB-44E5-A7C8-F3FD7649D7E2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83D2-786D-45AC-BEF3-4668E0AC1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2FDB-F4FB-44E5-A7C8-F3FD7649D7E2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83D2-786D-45AC-BEF3-4668E0AC1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2FDB-F4FB-44E5-A7C8-F3FD7649D7E2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83D2-786D-45AC-BEF3-4668E0AC1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2FDB-F4FB-44E5-A7C8-F3FD7649D7E2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83D2-786D-45AC-BEF3-4668E0AC1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2FDB-F4FB-44E5-A7C8-F3FD7649D7E2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83D2-786D-45AC-BEF3-4668E0AC1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2FDB-F4FB-44E5-A7C8-F3FD7649D7E2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83D2-786D-45AC-BEF3-4668E0AC1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2FDB-F4FB-44E5-A7C8-F3FD7649D7E2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83D2-786D-45AC-BEF3-4668E0AC1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22FDB-F4FB-44E5-A7C8-F3FD7649D7E2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F83D2-786D-45AC-BEF3-4668E0AC1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0C22FDB-F4FB-44E5-A7C8-F3FD7649D7E2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CE9F83D2-786D-45AC-BEF3-4668E0AC1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0C22FDB-F4FB-44E5-A7C8-F3FD7649D7E2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E9F83D2-786D-45AC-BEF3-4668E0AC1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0C22FDB-F4FB-44E5-A7C8-F3FD7649D7E2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E9F83D2-786D-45AC-BEF3-4668E0AC1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0C22FDB-F4FB-44E5-A7C8-F3FD7649D7E2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E9F83D2-786D-45AC-BEF3-4668E0AC1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6.xml"/><Relationship Id="rId1" Type="http://schemas.openxmlformats.org/officeDocument/2006/relationships/audio" Target="file:///C:\Users\&#1075;&#1072;&#1083;&#1080;&#1085;&#1072;\Desktop\&#1055;&#1056;&#1054;&#1045;&#1050;&#1058;%20&#1041;&#1059;&#1050;&#1042;&#1040;%20&#1025;\&#1084;&#1091;&#1079;&#1099;&#1082;&#1072;%20&#1076;&#1083;&#1103;%20&#1087;&#1088;&#1086;&#1077;&#1082;&#1090;&#1072;\&#1044;&#1077;&#1090;&#1089;&#1082;&#1080;&#1077;%20&#1087;&#1077;&#1089;&#1077;&#1085;&#1082;&#1080;%20-%20&#1059;&#1095;&#1072;&#1090;%20&#1074;%20&#1096;&#1082;&#1086;&#1083;&#1077;%20(&#1084;&#1080;&#1085;&#1091;&#1089;).mp3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upload.wikimedia.org/wikipedia/commons/5/57/Shiskov_Alexander_Semyonovich.jpg" TargetMode="Externa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75;&#1072;&#1083;&#1080;&#1085;&#1072;\Desktop\&#1055;&#1056;&#1054;&#1045;&#1050;&#1058;%20&#1041;&#1059;&#1050;&#1042;&#1040;%20&#1025;\&#1084;&#1091;&#1079;&#1099;&#1082;&#1072;%20&#1076;&#1083;&#1103;%20&#1087;&#1088;&#1086;&#1077;&#1082;&#1090;&#1072;\Bernes.M+-+S+chego+nachinaetsya+Rodina+(Minus+Or)_(mp3top100.net).mp3" TargetMode="Externa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6.xml"/><Relationship Id="rId1" Type="http://schemas.openxmlformats.org/officeDocument/2006/relationships/audio" Target="file:///C:\Users\&#1075;&#1072;&#1083;&#1080;&#1085;&#1072;\Desktop\&#1055;&#1056;&#1054;&#1045;&#1050;&#1058;%20&#1041;&#1059;&#1050;&#1042;&#1040;%20&#1025;\&#1084;&#1091;&#1079;&#1099;&#1082;&#1072;%20&#1076;&#1083;&#1103;%20&#1087;&#1088;&#1086;&#1077;&#1082;&#1090;&#1072;\Bernes.M+-+S+chego+nachinaetsya+Rodina+(Minus+Or)_(mp3top100.net).mp3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ru.wikipedia.org/wiki/%D0%A2%D0%B5%D0%BC%D0%B0_(%D0%93%D0%B0%D0%BD%D0%B0)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ergosolo.ru/reviews/history/karamzin/" TargetMode="External"/><Relationship Id="rId7" Type="http://schemas.openxmlformats.org/officeDocument/2006/relationships/hyperlink" Target="http://www.fialki.ru/node/2953" TargetMode="External"/><Relationship Id="rId2" Type="http://schemas.openxmlformats.org/officeDocument/2006/relationships/hyperlink" Target="http://www.calend.ru/event/5462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o.mail.ru/search?mailru=1&amp;q=%D0%B1%D1%83%D0%BA%D0%B2%D0%B0+%D0%B5+%D0%B2+%D0%BA%D0%B0%D1%80%D1%82%D0%B8%D0%BD%D0%BA%D0%B0%D1%85&amp;us=8&amp;usln=2" TargetMode="External"/><Relationship Id="rId5" Type="http://schemas.openxmlformats.org/officeDocument/2006/relationships/hyperlink" Target="http://images.yandex.ru/yandsearch?text=%D0%B2%D1%81%D0%B5%D1%8F%D1%81%D0%B2%D0%B5%D1%82%D0%BD%D0%B0%D1%8F%20%D0%B3%D1%80%D0%B0%D0%BC%D0%BE%D1%82%D0%B0%20%D0%BA%D0%B0%D1%80%D1%82%D0%B8%D0%BD%D0%BA" TargetMode="External"/><Relationship Id="rId4" Type="http://schemas.openxmlformats.org/officeDocument/2006/relationships/hyperlink" Target="http://ru.wikipedia.org/wiki/%D0%94%D0%B0%D1%88%D0%BA%D0%BE%D0%B2%D0%B0,_%D0%95%D0%BA%D0%B0%D1%82%D0%B5%D1%80%D0%B8%D0%BD%D0%B0_%D0%A0%D0%BE%D0%BC%D0%B0%D0%BD%D0%BE%D0%B2%D0%BD%D0%B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5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885" TargetMode="External"/><Relationship Id="rId13" Type="http://schemas.openxmlformats.org/officeDocument/2006/relationships/hyperlink" Target="http://ru.wikipedia.org/wiki/%D0%A1%D0%B0%D0%BB%D0%BE%D0%BD%D0%B8%D0%BA%D0%B8" TargetMode="External"/><Relationship Id="rId18" Type="http://schemas.openxmlformats.org/officeDocument/2006/relationships/hyperlink" Target="http://ru.wikipedia.org/wiki/%D0%A1%D0%B2%D1%8F%D1%82%D0%BE%D0%B9" TargetMode="External"/><Relationship Id="rId3" Type="http://schemas.openxmlformats.org/officeDocument/2006/relationships/hyperlink" Target="http://ru.wikipedia.org/wiki/827" TargetMode="External"/><Relationship Id="rId21" Type="http://schemas.openxmlformats.org/officeDocument/2006/relationships/hyperlink" Target="http://ru.wikipedia.org/wiki/%D0%A4%D0%B0%D0%B9%D0%BB:Kyrill&amp;Method.jpg" TargetMode="External"/><Relationship Id="rId7" Type="http://schemas.openxmlformats.org/officeDocument/2006/relationships/hyperlink" Target="http://ru.wikipedia.org/wiki/815" TargetMode="External"/><Relationship Id="rId12" Type="http://schemas.openxmlformats.org/officeDocument/2006/relationships/hyperlink" Target="http://ru.wikipedia.org/wiki/%D0%A1%D1%82%D0%B0%D1%80%D0%BE%D1%81%D0%BB%D0%B0%D0%B2%D1%8F%D0%BD%D1%81%D0%BA%D0%B8%D0%B9_%D1%8F%D0%B7%D1%8B%D0%BA" TargetMode="External"/><Relationship Id="rId17" Type="http://schemas.openxmlformats.org/officeDocument/2006/relationships/hyperlink" Target="http://ru.wikipedia.org/wiki/%D0%9A%D0%B0%D0%BD%D0%BE%D0%BD%D0%B8%D0%B7%D0%B0%D1%86%D0%B8%D1%8F" TargetMode="External"/><Relationship Id="rId2" Type="http://schemas.openxmlformats.org/officeDocument/2006/relationships/hyperlink" Target="http://ru.wikipedia.org/wiki/%D0%9A%D0%B8%D1%80%D0%B8%D0%BB%D0%BB_%D0%A4%D0%B8%D0%BB%D0%BE%D1%81%D0%BE%D1%84" TargetMode="External"/><Relationship Id="rId16" Type="http://schemas.openxmlformats.org/officeDocument/2006/relationships/hyperlink" Target="http://ru.wikipedia.org/wiki/%D0%A5%D1%80%D0%B8%D1%81%D1%82%D0%B8%D0%B0%D0%BD%D1%81%D1%82%D0%B2%D0%BE" TargetMode="External"/><Relationship Id="rId20" Type="http://schemas.openxmlformats.org/officeDocument/2006/relationships/hyperlink" Target="http://ru.wikipedia.org/wiki/%D0%A0%D0%B0%D0%B2%D0%BD%D0%BE%D0%B0%D0%BF%D0%BE%D1%81%D1%82%D0%BE%D0%BB%D1%8C%D0%BD%D1%8B%D0%B5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ru.wikipedia.org/wiki/%D0%9C%D0%B5%D1%84%D0%BE%D0%B4%D0%B8%D0%B9_%D0%A1%D0%BE%D0%BB%D1%83%D0%BD%D1%81%D0%BA%D0%B8%D0%B9" TargetMode="External"/><Relationship Id="rId11" Type="http://schemas.openxmlformats.org/officeDocument/2006/relationships/hyperlink" Target="http://ru.wikipedia.org/wiki/%D0%93%D1%80%D0%B5%D1%87%D0%B5%D1%81%D0%BA%D0%B8%D0%B9_%D1%8F%D0%B7%D1%8B%D0%BA" TargetMode="External"/><Relationship Id="rId5" Type="http://schemas.openxmlformats.org/officeDocument/2006/relationships/hyperlink" Target="http://ru.wikipedia.org/wiki/%D0%A0%D0%B8%D0%BC" TargetMode="External"/><Relationship Id="rId15" Type="http://schemas.openxmlformats.org/officeDocument/2006/relationships/hyperlink" Target="http://ru.wikipedia.org/wiki/%D0%A6%D0%B5%D1%80%D0%BA%D0%BE%D0%B2%D0%BD%D0%BE%D1%81%D0%BB%D0%B0%D0%B2%D1%8F%D0%BD%D1%81%D0%BA%D0%B8%D0%B9_%D1%8F%D0%B7%D1%8B%D0%BA" TargetMode="External"/><Relationship Id="rId10" Type="http://schemas.openxmlformats.org/officeDocument/2006/relationships/hyperlink" Target="http://ru.wikipedia.org/wiki/%D0%9C%D0%BE%D1%80%D0%B0%D0%B2%D0%B8%D1%8F" TargetMode="External"/><Relationship Id="rId19" Type="http://schemas.openxmlformats.org/officeDocument/2006/relationships/hyperlink" Target="http://ru.wikipedia.org/wiki/%D0%9F%D1%80%D0%B0%D0%B2%D0%BE%D1%81%D0%BB%D0%B0%D0%B2%D0%B8%D0%B5" TargetMode="External"/><Relationship Id="rId4" Type="http://schemas.openxmlformats.org/officeDocument/2006/relationships/hyperlink" Target="http://ru.wikipedia.org/wiki/869" TargetMode="External"/><Relationship Id="rId9" Type="http://schemas.openxmlformats.org/officeDocument/2006/relationships/hyperlink" Target="http://ru.wikipedia.org/wiki/%D0%92%D0%B5%D0%BB%D0%B5%D0%B3%D1%80%D0%B0%D0%B4" TargetMode="External"/><Relationship Id="rId14" Type="http://schemas.openxmlformats.org/officeDocument/2006/relationships/hyperlink" Target="http://ru.wikipedia.org/wiki/%D0%93%D0%BB%D0%B0%D0%B3%D0%BE%D0%BB%D0%B8%D1%86%D0%B0" TargetMode="External"/><Relationship Id="rId2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75;&#1072;&#1083;&#1080;&#1085;&#1072;\Desktop\&#1055;&#1056;&#1054;&#1045;&#1050;&#1058;%20&#1041;&#1059;&#1050;&#1042;&#1040;%20&#1025;\&#1084;&#1091;&#1079;&#1099;&#1082;&#1072;%20&#1076;&#1083;&#1103;%20&#1087;&#1088;&#1086;&#1077;&#1082;&#1090;&#1072;\Olga_Glazova_-_Venok%20bylin.mp3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www.seowit.ru/wp-content/uploads/2011/08/opros2-650x487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29388" y="0"/>
            <a:ext cx="3428992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86454"/>
            <a:ext cx="9144000" cy="1236678"/>
          </a:xfrm>
        </p:spPr>
        <p:txBody>
          <a:bodyPr>
            <a:noAutofit/>
          </a:bodyPr>
          <a:lstStyle/>
          <a:p>
            <a:pPr algn="ctr"/>
            <a:r>
              <a:rPr lang="ru-RU" sz="8000" dirty="0" smtClean="0">
                <a:solidFill>
                  <a:srgbClr val="002060"/>
                </a:solidFill>
              </a:rPr>
              <a:t>Социологический   опрос</a:t>
            </a:r>
            <a:endParaRPr lang="ru-RU" sz="8000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928670"/>
            <a:ext cx="8358214" cy="507209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ru-RU" sz="4800" b="1" i="1" dirty="0" smtClean="0">
                <a:solidFill>
                  <a:schemeClr val="tx1"/>
                </a:solidFill>
              </a:rPr>
              <a:t> </a:t>
            </a:r>
            <a:r>
              <a:rPr lang="ru-RU" sz="6400" b="1" i="1" dirty="0" smtClean="0">
                <a:solidFill>
                  <a:schemeClr val="accent4">
                    <a:lumMod val="75000"/>
                  </a:schemeClr>
                </a:solidFill>
              </a:rPr>
              <a:t>Ставите ли вы </a:t>
            </a:r>
          </a:p>
          <a:p>
            <a:r>
              <a:rPr lang="ru-RU" sz="6400" b="1" i="1" dirty="0" smtClean="0">
                <a:solidFill>
                  <a:schemeClr val="accent4">
                    <a:lumMod val="75000"/>
                  </a:schemeClr>
                </a:solidFill>
              </a:rPr>
              <a:t>над буквой </a:t>
            </a:r>
            <a:r>
              <a:rPr lang="ru-RU" sz="6400" b="1" dirty="0" smtClean="0">
                <a:solidFill>
                  <a:schemeClr val="accent4">
                    <a:lumMod val="75000"/>
                  </a:schemeClr>
                </a:solidFill>
              </a:rPr>
              <a:t>Ё </a:t>
            </a:r>
            <a:r>
              <a:rPr lang="ru-RU" sz="6400" b="1" i="1" dirty="0" smtClean="0">
                <a:solidFill>
                  <a:schemeClr val="accent4">
                    <a:lumMod val="75000"/>
                  </a:schemeClr>
                </a:solidFill>
              </a:rPr>
              <a:t>двойные точки?</a:t>
            </a:r>
          </a:p>
          <a:p>
            <a:pPr>
              <a:buFont typeface="Wingdings" pitchFamily="2" charset="2"/>
              <a:buChar char="ü"/>
            </a:pPr>
            <a:r>
              <a:rPr lang="ru-RU" sz="6400" b="1" i="1" dirty="0" smtClean="0">
                <a:solidFill>
                  <a:schemeClr val="accent4">
                    <a:lumMod val="75000"/>
                  </a:schemeClr>
                </a:solidFill>
              </a:rPr>
              <a:t>Важно ли для вас наличие  буквы </a:t>
            </a:r>
            <a:r>
              <a:rPr lang="ru-RU" sz="6400" b="1" dirty="0" smtClean="0">
                <a:solidFill>
                  <a:schemeClr val="accent4">
                    <a:lumMod val="75000"/>
                  </a:schemeClr>
                </a:solidFill>
              </a:rPr>
              <a:t>Ё</a:t>
            </a:r>
            <a:r>
              <a:rPr lang="ru-RU" sz="6400" b="1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r>
              <a:rPr lang="ru-RU" sz="6400" b="1" i="1" dirty="0" smtClean="0">
                <a:solidFill>
                  <a:schemeClr val="accent4">
                    <a:lumMod val="75000"/>
                  </a:schemeClr>
                </a:solidFill>
              </a:rPr>
              <a:t>в русском языке?</a:t>
            </a:r>
          </a:p>
          <a:p>
            <a:endParaRPr lang="ru-RU" dirty="0"/>
          </a:p>
        </p:txBody>
      </p:sp>
      <p:pic>
        <p:nvPicPr>
          <p:cNvPr id="5" name="Детские песенки - Учат в школе (минус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23528" y="47667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xit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3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&amp;Bcy;&amp;ocy;&amp;yacy;&amp;ncy; &amp;Vcy;&amp;iecy;&amp;shchcy;&amp;icy;&amp;jcy;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260648"/>
            <a:ext cx="3960440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188640"/>
            <a:ext cx="4574312" cy="6408712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chemeClr val="accent3">
                    <a:lumMod val="75000"/>
                  </a:schemeClr>
                </a:solidFill>
              </a:rPr>
              <a:t>В названиях букв – завет каждому, кто начинает изучать родной язык!</a:t>
            </a:r>
            <a:endParaRPr lang="ru-RU" sz="54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    </a:t>
            </a:r>
            <a:r>
              <a:rPr lang="ru-RU" sz="3600" b="1" dirty="0" smtClean="0"/>
              <a:t> </a:t>
            </a:r>
            <a:r>
              <a:rPr lang="ru-RU" sz="4000" b="1" i="1" dirty="0" smtClean="0">
                <a:solidFill>
                  <a:srgbClr val="FF0000"/>
                </a:solidFill>
              </a:rPr>
              <a:t>А</a:t>
            </a:r>
            <a:r>
              <a:rPr lang="ru-RU" sz="3600" b="1" dirty="0" smtClean="0"/>
              <a:t>З  </a:t>
            </a:r>
            <a:r>
              <a:rPr lang="ru-RU" sz="4000" b="1" i="1" dirty="0" smtClean="0">
                <a:solidFill>
                  <a:srgbClr val="FF0000"/>
                </a:solidFill>
              </a:rPr>
              <a:t>Б</a:t>
            </a:r>
            <a:r>
              <a:rPr lang="ru-RU" sz="3600" b="1" dirty="0" smtClean="0"/>
              <a:t>УКИ  </a:t>
            </a:r>
            <a:r>
              <a:rPr lang="ru-RU" sz="4000" b="1" i="1" dirty="0" smtClean="0">
                <a:solidFill>
                  <a:srgbClr val="FF0000"/>
                </a:solidFill>
              </a:rPr>
              <a:t>В</a:t>
            </a:r>
            <a:r>
              <a:rPr lang="ru-RU" sz="3600" b="1" dirty="0" smtClean="0"/>
              <a:t>ЕДИ  </a:t>
            </a:r>
            <a:r>
              <a:rPr lang="ru-RU" sz="4000" b="1" i="1" dirty="0" smtClean="0">
                <a:solidFill>
                  <a:srgbClr val="FF0000"/>
                </a:solidFill>
              </a:rPr>
              <a:t>Г</a:t>
            </a:r>
            <a:r>
              <a:rPr lang="ru-RU" sz="3600" b="1" dirty="0" smtClean="0"/>
              <a:t>ЛАГОЛЬ  </a:t>
            </a:r>
            <a:r>
              <a:rPr lang="ru-RU" sz="4000" b="1" i="1" dirty="0" smtClean="0">
                <a:solidFill>
                  <a:srgbClr val="FF0000"/>
                </a:solidFill>
              </a:rPr>
              <a:t>Д</a:t>
            </a:r>
            <a:r>
              <a:rPr lang="ru-RU" sz="3600" b="1" dirty="0" smtClean="0"/>
              <a:t>ОБРО  </a:t>
            </a:r>
            <a:r>
              <a:rPr lang="ru-RU" sz="4000" b="1" i="1" dirty="0" smtClean="0">
                <a:solidFill>
                  <a:srgbClr val="FF0000"/>
                </a:solidFill>
              </a:rPr>
              <a:t>Е</a:t>
            </a:r>
            <a:r>
              <a:rPr lang="ru-RU" sz="3600" b="1" dirty="0" smtClean="0"/>
              <a:t>СТЬ </a:t>
            </a:r>
          </a:p>
          <a:p>
            <a:pPr>
              <a:buNone/>
            </a:pPr>
            <a:r>
              <a:rPr lang="ru-RU" sz="3600" dirty="0" smtClean="0"/>
              <a:t>    (ПО ОДНОЙ ВЕРСИИ, КОТОРАЯ ПРИШЛА МНОГО ПОЗЖЕ, </a:t>
            </a:r>
            <a:r>
              <a:rPr lang="ru-RU" sz="3600" b="1" dirty="0" smtClean="0"/>
              <a:t>БУКИ </a:t>
            </a:r>
            <a:r>
              <a:rPr lang="ru-RU" sz="3600" dirty="0" smtClean="0"/>
              <a:t>– ЭТО </a:t>
            </a:r>
            <a:r>
              <a:rPr lang="ru-RU" sz="3600" b="1" dirty="0" smtClean="0"/>
              <a:t>БОГИ).</a:t>
            </a:r>
            <a:endParaRPr lang="ru-RU" sz="3600" dirty="0" smtClean="0"/>
          </a:p>
          <a:p>
            <a:pPr>
              <a:buNone/>
            </a:pPr>
            <a:r>
              <a:rPr lang="ru-RU" sz="3600" b="1" dirty="0" smtClean="0"/>
              <a:t>         Я БОГОВ ВЕДАЮ (ПОЗНАЮ), ГЛАГОЛАЯ (ДЕЛАЯ) ДОБРО ЕСТЬ (ПРОЯВЛЯЯ),</a:t>
            </a:r>
          </a:p>
          <a:p>
            <a:pPr>
              <a:buNone/>
            </a:pPr>
            <a:r>
              <a:rPr lang="ru-RU" sz="3600" dirty="0" smtClean="0"/>
              <a:t>    ИЛИ</a:t>
            </a:r>
          </a:p>
          <a:p>
            <a:pPr>
              <a:buNone/>
            </a:pPr>
            <a:r>
              <a:rPr lang="ru-RU" sz="3600" b="1" dirty="0" smtClean="0"/>
              <a:t>    </a:t>
            </a:r>
            <a:r>
              <a:rPr lang="ru-RU" sz="3600" b="1" dirty="0" smtClean="0">
                <a:solidFill>
                  <a:srgbClr val="FF0000"/>
                </a:solidFill>
              </a:rPr>
              <a:t>Я ПОЗНАЮ БОГОВ ЧЕРЕЗ ДЕЛАНИЕ ДОБРА!</a:t>
            </a:r>
          </a:p>
          <a:p>
            <a:pPr>
              <a:buNone/>
            </a:pPr>
            <a:r>
              <a:rPr lang="ru-RU" sz="3600" b="1" dirty="0" smtClean="0"/>
              <a:t>         </a:t>
            </a:r>
            <a:r>
              <a:rPr lang="ru-RU" sz="4000" b="1" i="1" dirty="0" smtClean="0">
                <a:solidFill>
                  <a:srgbClr val="FF0000"/>
                </a:solidFill>
              </a:rPr>
              <a:t>Ж</a:t>
            </a:r>
            <a:r>
              <a:rPr lang="ru-RU" sz="3600" b="1" dirty="0" smtClean="0"/>
              <a:t>ИВИТЕ </a:t>
            </a:r>
            <a:r>
              <a:rPr lang="ru-RU" sz="3600" b="1" dirty="0" smtClean="0">
                <a:solidFill>
                  <a:schemeClr val="bg1"/>
                </a:solidFill>
              </a:rPr>
              <a:t>З</a:t>
            </a:r>
            <a:r>
              <a:rPr lang="ru-RU" sz="3600" b="1" dirty="0" smtClean="0"/>
              <a:t>ЕЛО </a:t>
            </a:r>
            <a:r>
              <a:rPr lang="ru-RU" sz="4000" b="1" i="1" dirty="0" smtClean="0">
                <a:solidFill>
                  <a:srgbClr val="FF0000"/>
                </a:solidFill>
              </a:rPr>
              <a:t>З</a:t>
            </a:r>
            <a:r>
              <a:rPr lang="ru-RU" sz="3600" b="1" dirty="0" smtClean="0"/>
              <a:t>ЕМЛЯ</a:t>
            </a:r>
          </a:p>
          <a:p>
            <a:pPr>
              <a:buNone/>
            </a:pPr>
            <a:r>
              <a:rPr lang="ru-RU" sz="3600" dirty="0" smtClean="0"/>
              <a:t>     ЛИБО: </a:t>
            </a:r>
            <a:r>
              <a:rPr lang="ru-RU" sz="3600" b="1" dirty="0" smtClean="0"/>
              <a:t>ЖИВИТЕ ЗЕЛО</a:t>
            </a:r>
            <a:r>
              <a:rPr lang="ru-RU" sz="3600" dirty="0" smtClean="0"/>
              <a:t> (ОЧЕНЬ) </a:t>
            </a:r>
            <a:r>
              <a:rPr lang="ru-RU" sz="3600" b="1" dirty="0" smtClean="0"/>
              <a:t>ЗЕМЛЁЙ</a:t>
            </a:r>
            <a:r>
              <a:rPr lang="ru-RU" sz="3600" dirty="0" smtClean="0"/>
              <a:t> – </a:t>
            </a:r>
            <a:r>
              <a:rPr lang="ru-RU" sz="3600" b="1" dirty="0" smtClean="0">
                <a:solidFill>
                  <a:srgbClr val="FF0000"/>
                </a:solidFill>
              </a:rPr>
              <a:t>БУДЬТЕ БЛИЖЕ К ЗЕМЛЕ</a:t>
            </a:r>
            <a:r>
              <a:rPr lang="ru-RU" sz="3600" dirty="0" smtClean="0"/>
              <a:t>,  ЛИБО: </a:t>
            </a:r>
            <a:r>
              <a:rPr lang="ru-RU" sz="3600" b="1" dirty="0" smtClean="0">
                <a:solidFill>
                  <a:srgbClr val="FF0000"/>
                </a:solidFill>
              </a:rPr>
              <a:t>ЗЕМЛЯ</a:t>
            </a:r>
            <a:r>
              <a:rPr lang="ru-RU" sz="3600" b="1" dirty="0" smtClean="0"/>
              <a:t> ЗЕЛО </a:t>
            </a:r>
            <a:r>
              <a:rPr lang="ru-RU" sz="3600" b="1" dirty="0" smtClean="0">
                <a:solidFill>
                  <a:srgbClr val="FF0000"/>
                </a:solidFill>
              </a:rPr>
              <a:t>ЖИВАЯ</a:t>
            </a:r>
            <a:r>
              <a:rPr lang="ru-RU" sz="3600" dirty="0" smtClean="0"/>
              <a:t>.  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" presetID="7" presetClass="entr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" presetID="7" presetClass="entr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1000"/>
                            </p:stCondLst>
                            <p:childTnLst>
                              <p:par>
                                <p:cTn id="20" presetID="7" presetClass="entr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000"/>
                            </p:stCondLst>
                            <p:childTnLst>
                              <p:par>
                                <p:cTn id="25" presetID="7" presetClass="entr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0"/>
                            </p:stCondLst>
                            <p:childTnLst>
                              <p:par>
                                <p:cTn id="30" presetID="7" presetClass="entr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2000"/>
                            </p:stCondLst>
                            <p:childTnLst>
                              <p:par>
                                <p:cTn id="35" presetID="7" presetClass="entr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9000"/>
                            </p:stCondLst>
                            <p:childTnLst>
                              <p:par>
                                <p:cTn id="40" presetID="7" presetClass="entr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 </a:t>
            </a:r>
            <a:r>
              <a:rPr lang="ru-RU" sz="4400" b="1" i="1" dirty="0" smtClean="0">
                <a:solidFill>
                  <a:srgbClr val="FF0000"/>
                </a:solidFill>
              </a:rPr>
              <a:t>И</a:t>
            </a:r>
            <a:r>
              <a:rPr lang="ru-RU" sz="4000" b="1" dirty="0" smtClean="0"/>
              <a:t>ЖЕ (И) </a:t>
            </a:r>
            <a:r>
              <a:rPr lang="ru-RU" sz="4400" b="1" i="1" dirty="0" smtClean="0">
                <a:solidFill>
                  <a:srgbClr val="FF0000"/>
                </a:solidFill>
              </a:rPr>
              <a:t>К</a:t>
            </a:r>
            <a:r>
              <a:rPr lang="ru-RU" sz="4000" b="1" dirty="0" smtClean="0"/>
              <a:t>АКО (КАК) </a:t>
            </a:r>
            <a:r>
              <a:rPr lang="ru-RU" sz="4400" b="1" i="1" dirty="0" smtClean="0">
                <a:solidFill>
                  <a:srgbClr val="FF0000"/>
                </a:solidFill>
              </a:rPr>
              <a:t>Л</a:t>
            </a:r>
            <a:r>
              <a:rPr lang="ru-RU" sz="4000" b="1" dirty="0" smtClean="0"/>
              <a:t>ЮДИ </a:t>
            </a:r>
            <a:r>
              <a:rPr lang="ru-RU" sz="4400" b="1" i="1" dirty="0" smtClean="0">
                <a:solidFill>
                  <a:srgbClr val="FF0000"/>
                </a:solidFill>
              </a:rPr>
              <a:t>М</a:t>
            </a:r>
            <a:r>
              <a:rPr lang="ru-RU" sz="4000" b="1" dirty="0" smtClean="0"/>
              <a:t>ЫСЛЕТЕ </a:t>
            </a:r>
            <a:r>
              <a:rPr lang="ru-RU" sz="4000" b="1" i="1" dirty="0" smtClean="0">
                <a:solidFill>
                  <a:srgbClr val="FF0000"/>
                </a:solidFill>
              </a:rPr>
              <a:t>Н</a:t>
            </a:r>
            <a:r>
              <a:rPr lang="ru-RU" sz="4000" b="1" dirty="0" smtClean="0"/>
              <a:t>АШ </a:t>
            </a:r>
            <a:r>
              <a:rPr lang="ru-RU" sz="4000" b="1" i="1" dirty="0" smtClean="0">
                <a:solidFill>
                  <a:srgbClr val="FF0000"/>
                </a:solidFill>
              </a:rPr>
              <a:t>О</a:t>
            </a:r>
            <a:r>
              <a:rPr lang="ru-RU" sz="4000" b="1" dirty="0" smtClean="0"/>
              <a:t>Н </a:t>
            </a:r>
            <a:r>
              <a:rPr lang="ru-RU" sz="4000" b="1" i="1" dirty="0" smtClean="0">
                <a:solidFill>
                  <a:srgbClr val="FF0000"/>
                </a:solidFill>
              </a:rPr>
              <a:t>П</a:t>
            </a:r>
            <a:r>
              <a:rPr lang="ru-RU" sz="4000" b="1" dirty="0" smtClean="0"/>
              <a:t>ОКОЙ (МИР) – </a:t>
            </a:r>
            <a:r>
              <a:rPr lang="ru-RU" sz="4000" b="1" dirty="0" smtClean="0">
                <a:solidFill>
                  <a:srgbClr val="FF0000"/>
                </a:solidFill>
              </a:rPr>
              <a:t>И КАК ВЫ, ЛЮДИ, МЫСЛИТЕ, ТАКИМ БУДЕТ ВАШ ПОКОЙ (МИР)</a:t>
            </a:r>
            <a:r>
              <a:rPr lang="ru-RU" sz="4000" b="1" dirty="0" smtClean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r>
              <a:rPr lang="ru-RU" sz="4000" dirty="0" smtClean="0"/>
              <a:t>     </a:t>
            </a:r>
            <a:r>
              <a:rPr lang="ru-RU" sz="4400" b="1" i="1" dirty="0" smtClean="0">
                <a:solidFill>
                  <a:srgbClr val="FF0000"/>
                </a:solidFill>
              </a:rPr>
              <a:t>Р</a:t>
            </a:r>
            <a:r>
              <a:rPr lang="ru-RU" sz="4000" b="1" dirty="0" smtClean="0"/>
              <a:t>ЦЫ </a:t>
            </a:r>
            <a:r>
              <a:rPr lang="ru-RU" sz="4400" b="1" i="1" dirty="0" smtClean="0">
                <a:solidFill>
                  <a:srgbClr val="FF0000"/>
                </a:solidFill>
              </a:rPr>
              <a:t>С</a:t>
            </a:r>
            <a:r>
              <a:rPr lang="ru-RU" sz="4000" b="1" dirty="0" smtClean="0"/>
              <a:t>ЛОВО </a:t>
            </a:r>
            <a:r>
              <a:rPr lang="ru-RU" sz="4400" b="1" i="1" dirty="0" smtClean="0">
                <a:solidFill>
                  <a:srgbClr val="FF0000"/>
                </a:solidFill>
              </a:rPr>
              <a:t>Т</a:t>
            </a:r>
            <a:r>
              <a:rPr lang="ru-RU" sz="4000" b="1" dirty="0" smtClean="0"/>
              <a:t>ВЁРДО </a:t>
            </a:r>
          </a:p>
          <a:p>
            <a:pPr>
              <a:buNone/>
            </a:pPr>
            <a:r>
              <a:rPr lang="ru-RU" sz="4000" b="1" dirty="0" smtClean="0"/>
              <a:t>     РЦЫ – ОТ СЛОВА «ГОВОР», «РЕЧЬ» –</a:t>
            </a:r>
          </a:p>
          <a:p>
            <a:pPr>
              <a:buNone/>
            </a:pPr>
            <a:r>
              <a:rPr lang="ru-RU" sz="4000" b="1" dirty="0" smtClean="0"/>
              <a:t>     </a:t>
            </a:r>
            <a:r>
              <a:rPr lang="ru-RU" sz="4000" b="1" dirty="0" smtClean="0">
                <a:solidFill>
                  <a:srgbClr val="FF0000"/>
                </a:solidFill>
              </a:rPr>
              <a:t>СЛОВО, РЕЧЁННОЕ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     (СКАЗАННОЕ) ТОБОЙ, ПУСТЬ</a:t>
            </a:r>
            <a:endParaRPr lang="ru-RU" sz="40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     ТВЁРДЫМ БУДЕТ</a:t>
            </a:r>
            <a:r>
              <a:rPr lang="ru-RU" sz="4000" b="1" dirty="0" smtClean="0"/>
              <a:t>.</a:t>
            </a:r>
            <a:r>
              <a:rPr lang="ru-RU" sz="4000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3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-171400"/>
            <a:ext cx="9468544" cy="7488832"/>
          </a:xfrm>
        </p:spPr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sz="4500" dirty="0" smtClean="0"/>
              <a:t>                                                     </a:t>
            </a:r>
            <a:r>
              <a:rPr lang="ru-RU" sz="6500" b="1" dirty="0" smtClean="0"/>
              <a:t>О смысле, изначально                </a:t>
            </a:r>
          </a:p>
          <a:p>
            <a:pPr>
              <a:buNone/>
            </a:pPr>
            <a:r>
              <a:rPr lang="ru-RU" sz="6500" b="1" dirty="0" smtClean="0"/>
              <a:t>                                    заложенном в АЗБУКЕ,                     </a:t>
            </a:r>
          </a:p>
          <a:p>
            <a:pPr>
              <a:buNone/>
            </a:pPr>
            <a:r>
              <a:rPr lang="ru-RU" sz="6500" b="1" dirty="0" smtClean="0"/>
              <a:t>                                    писал известный             </a:t>
            </a:r>
          </a:p>
          <a:p>
            <a:pPr>
              <a:buNone/>
            </a:pPr>
            <a:r>
              <a:rPr lang="ru-RU" sz="6500" b="1" dirty="0" smtClean="0"/>
              <a:t>                                    государственный деятель              </a:t>
            </a:r>
          </a:p>
          <a:p>
            <a:pPr>
              <a:buNone/>
            </a:pPr>
            <a:r>
              <a:rPr lang="ru-RU" sz="6500" b="1" dirty="0" smtClean="0"/>
              <a:t>                                    А.С.Шишков: «Только</a:t>
            </a:r>
          </a:p>
          <a:p>
            <a:pPr>
              <a:buNone/>
            </a:pPr>
            <a:r>
              <a:rPr lang="ru-RU" sz="6500" b="1" dirty="0" smtClean="0"/>
              <a:t>                                    АЗБУКА составляет </a:t>
            </a:r>
          </a:p>
          <a:p>
            <a:pPr>
              <a:buNone/>
            </a:pPr>
            <a:r>
              <a:rPr lang="ru-RU" sz="6500" b="1" dirty="0" smtClean="0"/>
              <a:t>                                    некоторый полный смысл,   </a:t>
            </a:r>
          </a:p>
          <a:p>
            <a:pPr>
              <a:buNone/>
            </a:pPr>
            <a:r>
              <a:rPr lang="ru-RU" sz="6500" b="1" dirty="0" smtClean="0"/>
              <a:t>                                    содержащий в себе         </a:t>
            </a:r>
          </a:p>
          <a:p>
            <a:pPr>
              <a:buNone/>
            </a:pPr>
            <a:r>
              <a:rPr lang="ru-RU" sz="6500" b="1" dirty="0" smtClean="0"/>
              <a:t>                                   наставления тому, кто </a:t>
            </a:r>
          </a:p>
          <a:p>
            <a:pPr>
              <a:buNone/>
            </a:pPr>
            <a:r>
              <a:rPr lang="ru-RU" sz="6500" b="1" dirty="0" smtClean="0"/>
              <a:t>   начинает произносить буквы, напоминая и твердя юному ученику о важности своей и пользе обучаться языку».</a:t>
            </a:r>
          </a:p>
          <a:p>
            <a:pPr>
              <a:buNone/>
            </a:pPr>
            <a:r>
              <a:rPr lang="ru-RU" sz="2600" dirty="0" smtClean="0"/>
              <a:t>        </a:t>
            </a:r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Файл:Shiskov Alexander Semyonovich.jpg">
            <a:hlinkClick r:id="rId2"/>
          </p:cNvPr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260648"/>
            <a:ext cx="3384376" cy="446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7686" y="571480"/>
            <a:ext cx="4605092" cy="56938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Итак, в русском языке скрыт глубокий смысл, заложена информация о тайнах мироздания. Народ, который владеет таким языком, постепенно, по мере своего развития, роста, созревания открывает для себя и для других тайны мира путём всё более глубокого изучения своего языка</a:t>
            </a:r>
            <a:endParaRPr lang="ru-RU" sz="2800" dirty="0"/>
          </a:p>
        </p:txBody>
      </p:sp>
      <p:pic>
        <p:nvPicPr>
          <p:cNvPr id="3" name="Рисунок 2" descr="http://www.supercook.ru/images-skazki-vypusk/vs-ivanov-3-08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692696"/>
            <a:ext cx="4035298" cy="5382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i="1" u="sng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Реформы русского Алфавита</a:t>
            </a:r>
            <a:r>
              <a:rPr lang="ru-RU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620688"/>
            <a:ext cx="8858312" cy="6237312"/>
          </a:xfrm>
        </p:spPr>
        <p:txBody>
          <a:bodyPr>
            <a:normAutofit fontScale="47500" lnSpcReduction="20000"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5900" dirty="0" smtClean="0">
                <a:solidFill>
                  <a:srgbClr val="434243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Современный русский алфавит </a:t>
            </a:r>
            <a:r>
              <a:rPr lang="ru-RU" sz="5900" dirty="0" smtClean="0">
                <a:solidFill>
                  <a:srgbClr val="434243"/>
                </a:solidFill>
                <a:ea typeface="Calibri" pitchFamily="34" charset="0"/>
                <a:cs typeface="Times New Roman" pitchFamily="18" charset="0"/>
              </a:rPr>
              <a:t>—</a:t>
            </a:r>
            <a:r>
              <a:rPr lang="ru-RU" sz="5900" dirty="0" smtClean="0">
                <a:solidFill>
                  <a:srgbClr val="434243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 это видоизмененная кириллица.</a:t>
            </a:r>
            <a:br>
              <a:rPr lang="ru-RU" sz="5900" dirty="0" smtClean="0">
                <a:solidFill>
                  <a:srgbClr val="434243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5900" dirty="0" smtClean="0">
                <a:solidFill>
                  <a:srgbClr val="434243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Серьезная первая реформа русской азбуки была проведена </a:t>
            </a:r>
            <a:r>
              <a:rPr lang="ru-RU" sz="5900" b="1" dirty="0" smtClean="0">
                <a:solidFill>
                  <a:srgbClr val="434243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Петром I в 1708 и в 1710 гг</a:t>
            </a:r>
            <a:r>
              <a:rPr lang="ru-RU" sz="5900" dirty="0" smtClean="0">
                <a:solidFill>
                  <a:srgbClr val="434243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. Совершенствуя азбуку, Петр 1</a:t>
            </a:r>
            <a:r>
              <a:rPr lang="ru-RU" sz="5900" b="1" dirty="0" smtClean="0">
                <a:solidFill>
                  <a:srgbClr val="434243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 ввел </a:t>
            </a:r>
            <a:r>
              <a:rPr lang="ru-RU" sz="5900" dirty="0" smtClean="0">
                <a:solidFill>
                  <a:srgbClr val="434243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в состав алфавита </a:t>
            </a:r>
            <a:r>
              <a:rPr lang="ru-RU" sz="5900" b="1" dirty="0" smtClean="0">
                <a:solidFill>
                  <a:srgbClr val="434243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букву Э и изъял часть дублетных букв</a:t>
            </a:r>
            <a:r>
              <a:rPr lang="ru-RU" sz="5900" dirty="0" smtClean="0">
                <a:solidFill>
                  <a:srgbClr val="434243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lang="ru-RU" sz="5900" b="1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5900" b="1" dirty="0" smtClean="0">
                <a:solidFill>
                  <a:srgbClr val="434243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Петра I установил разное начертание прописных и строчных букв, отменил цифровое значение кириллических букв </a:t>
            </a:r>
            <a:r>
              <a:rPr lang="ru-RU" sz="5900" dirty="0" smtClean="0">
                <a:solidFill>
                  <a:srgbClr val="434243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(введены арабские цифры), </a:t>
            </a:r>
            <a:r>
              <a:rPr lang="ru-RU" sz="5900" b="1" dirty="0" smtClean="0">
                <a:solidFill>
                  <a:srgbClr val="434243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отменил обязательность постановки знака ударения в каждом слове, знаков сокращения слов.</a:t>
            </a:r>
            <a:endParaRPr lang="ru-RU" sz="59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5900" b="1" dirty="0" smtClean="0">
                <a:solidFill>
                  <a:srgbClr val="434243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23 декабря 1917 г. Народный комиссариат просвещения издал декрет о введении нового правописания. </a:t>
            </a:r>
            <a:r>
              <a:rPr lang="ru-RU" sz="5900" dirty="0" smtClean="0">
                <a:solidFill>
                  <a:srgbClr val="434243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5900" dirty="0" smtClean="0">
                <a:solidFill>
                  <a:srgbClr val="434243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5900" dirty="0" smtClean="0">
                <a:solidFill>
                  <a:srgbClr val="434243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Изъяты из алфавита буквы* (ять), 6 (фита), </a:t>
            </a:r>
            <a:r>
              <a:rPr lang="ru-RU" sz="5900" dirty="0" err="1" smtClean="0">
                <a:solidFill>
                  <a:srgbClr val="434243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lang="ru-RU" sz="5900" dirty="0" smtClean="0">
                <a:solidFill>
                  <a:srgbClr val="434243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 (десятеричное). </a:t>
            </a:r>
            <a:endParaRPr lang="ru-RU" sz="59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1188368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 </a:t>
            </a:r>
            <a:r>
              <a:rPr lang="ru-RU" sz="4000" b="1" dirty="0" smtClean="0"/>
              <a:t>Буква Ё в современной русской письменности имеет первостепенную важность!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</a:t>
            </a:r>
          </a:p>
        </p:txBody>
      </p:sp>
      <p:pic>
        <p:nvPicPr>
          <p:cNvPr id="3" name="popup_img" descr="http://go2.imgsmail.ru/imgpreview?key=http%3A//school.xvatit.com/images/3/3c/T21a.jpeg&amp;mb=imgdb_preview_197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11690"/>
            <a:ext cx="7314606" cy="51463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948264" y="1844824"/>
            <a:ext cx="92869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7200" b="1" dirty="0">
                <a:solidFill>
                  <a:srgbClr val="7030A0"/>
                </a:solidFill>
              </a:rPr>
              <a:t>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4869160"/>
            <a:ext cx="8784976" cy="1988840"/>
          </a:xfrm>
        </p:spPr>
        <p:txBody>
          <a:bodyPr>
            <a:normAutofit/>
          </a:bodyPr>
          <a:lstStyle/>
          <a:p>
            <a:r>
              <a:rPr lang="ru-RU" dirty="0" smtClean="0"/>
              <a:t>Гласные звуки- это энергия. Чем больше гласных в языке, тем больше энергетика языка, энергетика народа. Для сравнения: в древнерусском языке было 19 гласных букв, сейчас 10, даже 9, потому что уничтожают букву Ё, её не печатают.</a:t>
            </a:r>
          </a:p>
          <a:p>
            <a:r>
              <a:rPr lang="ru-RU" dirty="0" smtClean="0"/>
              <a:t>Делается всё, чтобы уподобить букву Ё букве Е. бедная буква Ё! Ещё один гласная буква может уйти из нашего языка.</a:t>
            </a:r>
          </a:p>
          <a:p>
            <a:r>
              <a:rPr lang="ru-RU" dirty="0" smtClean="0"/>
              <a:t>Это нехорошо. Буква Ё – единственная из всех гласных, которая встречается только под ударением. Буква эта особо </a:t>
            </a:r>
            <a:r>
              <a:rPr lang="ru-RU" dirty="0" err="1" smtClean="0"/>
              <a:t>энергетична</a:t>
            </a:r>
            <a:r>
              <a:rPr lang="ru-RU" dirty="0" smtClean="0"/>
              <a:t>, у неё как бы двойная энергетика.</a:t>
            </a:r>
          </a:p>
          <a:p>
            <a:endParaRPr lang="ru-RU" b="1" dirty="0"/>
          </a:p>
        </p:txBody>
      </p:sp>
      <p:pic>
        <p:nvPicPr>
          <p:cNvPr id="5" name="Рисунок 4" descr="http://coloringpage.ru/2013/4/1/229230246_a4.gif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60648"/>
            <a:ext cx="5940425" cy="431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air-soft.by/forum/download/file.php?id=5400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85852" y="0"/>
            <a:ext cx="64087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xit" presetSubtype="4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" presetClass="exit" presetSubtype="4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u="sng" dirty="0" smtClean="0">
                <a:solidFill>
                  <a:schemeClr val="accent3">
                    <a:lumMod val="50000"/>
                  </a:schemeClr>
                </a:solidFill>
              </a:rPr>
              <a:t>Подвед</a:t>
            </a:r>
            <a:r>
              <a:rPr lang="ru-RU" b="1" u="sng" dirty="0" smtClean="0">
                <a:solidFill>
                  <a:srgbClr val="FF0000"/>
                </a:solidFill>
              </a:rPr>
              <a:t>ё</a:t>
            </a:r>
            <a:r>
              <a:rPr lang="ru-RU" b="1" u="sng" dirty="0" smtClean="0">
                <a:solidFill>
                  <a:schemeClr val="accent3">
                    <a:lumMod val="50000"/>
                  </a:schemeClr>
                </a:solidFill>
              </a:rPr>
              <a:t>м итоги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8892480" cy="5805264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500" dirty="0" smtClean="0"/>
              <a:t>                         </a:t>
            </a:r>
            <a:r>
              <a:rPr lang="ru-RU" sz="3600" dirty="0" smtClean="0"/>
              <a:t>Кирилл ввёл русский Алфавит в число    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dirty="0" smtClean="0"/>
              <a:t>                  священных языков, признанных на первых Вселенских соборах. Как утверждают учёные (член-корр. РАН А.Д. Плешанов и др.), наш Алфавит представляет собой сложнейшую философскую (смысловую), </a:t>
            </a:r>
            <a:r>
              <a:rPr lang="ru-RU" sz="3600" dirty="0"/>
              <a:t>м</a:t>
            </a:r>
            <a:r>
              <a:rPr lang="ru-RU" sz="3600" dirty="0" smtClean="0"/>
              <a:t>атематическую, биологическую (гены), химическую систему. Каждая буква нашего Алфавита выступает в своей взаимосвязи со звуком, цветом, формой, движением (вибрации, колебания), с химическими и биологическими элементами</a:t>
            </a:r>
            <a:r>
              <a:rPr lang="ru-RU" sz="3500" dirty="0" smtClean="0"/>
              <a:t>.</a:t>
            </a:r>
          </a:p>
          <a:p>
            <a:pPr algn="just" fontAlgn="auto">
              <a:spcAft>
                <a:spcPts val="0"/>
              </a:spcAft>
              <a:buNone/>
              <a:defRPr/>
            </a:pPr>
            <a:r>
              <a:rPr lang="ru-RU" sz="3500" dirty="0" smtClean="0"/>
              <a:t>   </a:t>
            </a:r>
            <a:r>
              <a:rPr lang="ru-RU" sz="6200" b="1" dirty="0" smtClean="0">
                <a:solidFill>
                  <a:srgbClr val="FF0000"/>
                </a:solidFill>
              </a:rPr>
              <a:t>Поэтому так важно сохранение каждого элемента русского алфавита без изменений.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  <p:pic>
        <p:nvPicPr>
          <p:cNvPr id="4" name="Рисунок 3" descr="http://go3.imgsmail.ru/imgpreview?key=http%3A//img1.liveinternet.ru/images/attach/c/5/87/872/87872609_180837353.png&amp;mb=imgdb_preview_93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85918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Bernes.M+-+S+chego+nachinaetsya+Rodina+(Minus+Or)_(mp3top100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244408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/>
              <a:t>В русскую азбуку введена буква Ё </a:t>
            </a:r>
            <a:br>
              <a:rPr lang="ru-RU" b="1" dirty="0" smtClean="0"/>
            </a:br>
            <a:r>
              <a:rPr lang="ru-RU" b="1" dirty="0" smtClean="0"/>
              <a:t>29 ноября 1783 г. 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251520" y="1268760"/>
            <a:ext cx="8568952" cy="5832648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sz="3300" b="1" dirty="0" smtClean="0"/>
              <a:t>29 ноября 1783 года состоялось одно из первых заседаний недавно созданной Академии Российской словесности с участием её директора – княгини Екатерины Дашковой, а также Фонвизина и Державина. Обсуждался проект полного толкового Славяно-российского словаря, знаменитого впоследствии «Словаря Академии Российской». Екатерина Романовна предложила заменить обозначение звука «</a:t>
            </a:r>
            <a:r>
              <a:rPr lang="ru-RU" sz="3300" b="1" dirty="0" err="1" smtClean="0"/>
              <a:t>io</a:t>
            </a:r>
            <a:r>
              <a:rPr lang="ru-RU" sz="3300" b="1" dirty="0" smtClean="0"/>
              <a:t>» одной новой буквой – «ё». Доводы Дашковой показались убедительными, и вскоре её предложение было утверждено общим собранием академии.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Рисунок 6" descr="&amp;IEcy;&amp;kcy;&amp;acy;&amp;tcy;&amp;iecy;&amp;rcy;&amp;icy;&amp;ncy;&amp;acy; &amp;Dcy;&amp;acy;&amp;shcy;&amp;kcy;&amp;ocy;&amp;vcy;&amp;acy;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1772816"/>
            <a:ext cx="338437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g0.liveinternet.ru/images/foto/c/1/416/2604416/f_21418579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87824" y="1340768"/>
            <a:ext cx="3562350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www.pravmir.ru/wp-content/uploads/2013/07/Vladimir_Borovikovsky_001_portrait_of_Gavrila_Derzhavin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08104" y="2060848"/>
            <a:ext cx="342014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botinok.co.il/sites/default/files/images/a0905eaee1d7b812ad320f4989f7a072_x_136335b2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000"/>
                            </p:stCondLst>
                            <p:childTnLst>
                              <p:par>
                                <p:cTn id="20" presetID="7" presetClass="entr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31640"/>
          </a:xfrm>
          <a:ln w="57150"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/>
              <a:t>С тех пор буква Ё стала употребляться, но весьма непоследовательно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76064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/>
              <a:t>Удивляют и настораживают законодательные акты в отношении буквы  Ё.  Так, в самый разгар Великой Отечественной войны, во время Сталинградской битвы в декабре 1942 г., </a:t>
            </a:r>
            <a:r>
              <a:rPr lang="ru-RU" b="1" dirty="0" err="1" smtClean="0"/>
              <a:t>Наркомпрос</a:t>
            </a:r>
            <a:r>
              <a:rPr lang="ru-RU" b="1" dirty="0" smtClean="0"/>
              <a:t>  издаёт специальный указ об обязательном употреблении точек у буквы Ё (И это в самый разгар войны! Как будто не было более важных дел у Правительства !). Следовательно, буква Ё является очень важной буквой, ведь никакой другой букве не уделяется столько внимания.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28794" y="214290"/>
            <a:ext cx="6758006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i="1" dirty="0" smtClean="0"/>
              <a:t>Важно ли наличие буквы ё в письменной речи?</a:t>
            </a: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-33967" y="1500174"/>
          <a:ext cx="9204443" cy="5357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 descr="http://www.zootorg.com/images/normal/11070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18002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121014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А если вам всё равно, то вот, что  получается...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/>
          </a:bodyPr>
          <a:lstStyle/>
          <a:p>
            <a:pPr lvl="0"/>
            <a:r>
              <a:rPr lang="ru-RU" sz="4400" b="1" i="1" dirty="0" smtClean="0"/>
              <a:t>БЕР</a:t>
            </a:r>
            <a:r>
              <a:rPr lang="ru-RU" sz="4400" b="1" i="1" dirty="0" smtClean="0">
                <a:solidFill>
                  <a:srgbClr val="FF0000"/>
                </a:solidFill>
              </a:rPr>
              <a:t>Е</a:t>
            </a:r>
            <a:r>
              <a:rPr lang="ru-RU" sz="4400" b="1" i="1" dirty="0" smtClean="0"/>
              <a:t>Г (реки) - БЕР</a:t>
            </a:r>
            <a:r>
              <a:rPr lang="ru-RU" sz="4400" b="1" i="1" dirty="0" smtClean="0">
                <a:solidFill>
                  <a:srgbClr val="FF0000"/>
                </a:solidFill>
              </a:rPr>
              <a:t>Ё</a:t>
            </a:r>
            <a:r>
              <a:rPr lang="ru-RU" sz="4400" b="1" i="1" dirty="0" smtClean="0"/>
              <a:t>Г</a:t>
            </a:r>
          </a:p>
          <a:p>
            <a:pPr lvl="0"/>
            <a:r>
              <a:rPr lang="ru-RU" sz="4400" b="1" i="1" dirty="0" smtClean="0"/>
              <a:t>БО</a:t>
            </a:r>
            <a:r>
              <a:rPr lang="ru-RU" sz="4400" b="1" i="1" dirty="0" smtClean="0">
                <a:solidFill>
                  <a:srgbClr val="FF0000"/>
                </a:solidFill>
              </a:rPr>
              <a:t>Е</a:t>
            </a:r>
            <a:r>
              <a:rPr lang="ru-RU" sz="4400" b="1" i="1" dirty="0" smtClean="0"/>
              <a:t>К - БО</a:t>
            </a:r>
            <a:r>
              <a:rPr lang="ru-RU" sz="4400" b="1" i="1" dirty="0" smtClean="0">
                <a:solidFill>
                  <a:srgbClr val="FF0000"/>
                </a:solidFill>
              </a:rPr>
              <a:t>Ё</a:t>
            </a:r>
            <a:r>
              <a:rPr lang="ru-RU" sz="4400" b="1" i="1" dirty="0" smtClean="0"/>
              <a:t>К</a:t>
            </a:r>
          </a:p>
          <a:p>
            <a:pPr lvl="0"/>
            <a:r>
              <a:rPr lang="ru-RU" sz="4400" b="1" i="1" dirty="0" smtClean="0"/>
              <a:t>В</a:t>
            </a:r>
            <a:r>
              <a:rPr lang="ru-RU" sz="4400" b="1" i="1" dirty="0" smtClean="0">
                <a:solidFill>
                  <a:srgbClr val="FF0000"/>
                </a:solidFill>
              </a:rPr>
              <a:t>Е</a:t>
            </a:r>
            <a:r>
              <a:rPr lang="ru-RU" sz="4400" b="1" i="1" dirty="0" smtClean="0"/>
              <a:t>ДРО - В</a:t>
            </a:r>
            <a:r>
              <a:rPr lang="ru-RU" sz="4400" b="1" i="1" dirty="0" smtClean="0">
                <a:solidFill>
                  <a:srgbClr val="FF0000"/>
                </a:solidFill>
              </a:rPr>
              <a:t>Ё</a:t>
            </a:r>
            <a:r>
              <a:rPr lang="ru-RU" sz="4400" b="1" i="1" dirty="0" smtClean="0"/>
              <a:t>ДРО</a:t>
            </a:r>
          </a:p>
          <a:p>
            <a:pPr lvl="0"/>
            <a:r>
              <a:rPr lang="ru-RU" sz="4400" b="1" i="1" dirty="0" smtClean="0"/>
              <a:t>В</a:t>
            </a:r>
            <a:r>
              <a:rPr lang="ru-RU" sz="4400" b="1" i="1" dirty="0" smtClean="0">
                <a:solidFill>
                  <a:srgbClr val="FF0000"/>
                </a:solidFill>
              </a:rPr>
              <a:t>Е</a:t>
            </a:r>
            <a:r>
              <a:rPr lang="ru-RU" sz="4400" b="1" i="1" dirty="0" smtClean="0"/>
              <a:t>СЕЛ (состояние человека) — В</a:t>
            </a:r>
            <a:r>
              <a:rPr lang="ru-RU" sz="4400" b="1" i="1" dirty="0" smtClean="0">
                <a:solidFill>
                  <a:srgbClr val="FF0000"/>
                </a:solidFill>
              </a:rPr>
              <a:t>Ё</a:t>
            </a:r>
            <a:r>
              <a:rPr lang="ru-RU" sz="4400" b="1" i="1" dirty="0" smtClean="0"/>
              <a:t>СЕЛ (множественное число от «весло»)</a:t>
            </a:r>
          </a:p>
          <a:p>
            <a:pPr lvl="0"/>
            <a:r>
              <a:rPr lang="ru-RU" sz="4400" b="1" i="1" dirty="0" smtClean="0"/>
              <a:t>ВС</a:t>
            </a:r>
            <a:r>
              <a:rPr lang="ru-RU" sz="4400" b="1" i="1" dirty="0" smtClean="0">
                <a:solidFill>
                  <a:srgbClr val="FF0000"/>
                </a:solidFill>
              </a:rPr>
              <a:t>Е</a:t>
            </a:r>
            <a:r>
              <a:rPr lang="ru-RU" sz="4400" b="1" i="1" dirty="0" smtClean="0"/>
              <a:t> - ВС</a:t>
            </a:r>
            <a:r>
              <a:rPr lang="ru-RU" sz="4400" b="1" i="1" dirty="0" smtClean="0">
                <a:solidFill>
                  <a:srgbClr val="FF0000"/>
                </a:solidFill>
              </a:rPr>
              <a:t>Ё</a:t>
            </a:r>
          </a:p>
          <a:p>
            <a:endParaRPr lang="ru-RU" dirty="0"/>
          </a:p>
        </p:txBody>
      </p:sp>
      <p:pic>
        <p:nvPicPr>
          <p:cNvPr id="5" name="Bernes.M+-+S+chego+nachinaetsya+Rodina+(Minus+Or)_(mp3top100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23528" y="33265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88640"/>
            <a:ext cx="8229600" cy="6480720"/>
          </a:xfrm>
        </p:spPr>
        <p:txBody>
          <a:bodyPr>
            <a:normAutofit/>
          </a:bodyPr>
          <a:lstStyle/>
          <a:p>
            <a:pPr lvl="0"/>
            <a:r>
              <a:rPr lang="ru-RU" sz="4800" b="1" i="1" dirty="0" smtClean="0"/>
              <a:t>ВСЕЛ</a:t>
            </a:r>
            <a:r>
              <a:rPr lang="ru-RU" sz="4800" b="1" i="1" dirty="0" smtClean="0">
                <a:solidFill>
                  <a:srgbClr val="FF0000"/>
                </a:solidFill>
              </a:rPr>
              <a:t>Е</a:t>
            </a:r>
            <a:r>
              <a:rPr lang="ru-RU" sz="4800" b="1" i="1" dirty="0" smtClean="0"/>
              <a:t>ННАЯ - ВСЕЛ</a:t>
            </a:r>
            <a:r>
              <a:rPr lang="ru-RU" sz="4800" b="1" i="1" dirty="0" smtClean="0">
                <a:solidFill>
                  <a:srgbClr val="FF0000"/>
                </a:solidFill>
              </a:rPr>
              <a:t>Ё</a:t>
            </a:r>
            <a:r>
              <a:rPr lang="ru-RU" sz="4800" b="1" i="1" dirty="0" smtClean="0"/>
              <a:t>ННАЯ (в квартиру)</a:t>
            </a:r>
          </a:p>
          <a:p>
            <a:pPr lvl="0"/>
            <a:r>
              <a:rPr lang="ru-RU" sz="4800" b="1" i="1" dirty="0" smtClean="0"/>
              <a:t>ДЕР</a:t>
            </a:r>
            <a:r>
              <a:rPr lang="ru-RU" sz="4800" b="1" i="1" dirty="0" smtClean="0">
                <a:solidFill>
                  <a:srgbClr val="FF0000"/>
                </a:solidFill>
              </a:rPr>
              <a:t>Е</a:t>
            </a:r>
            <a:r>
              <a:rPr lang="ru-RU" sz="4800" b="1" i="1" dirty="0" smtClean="0"/>
              <a:t>ВНЯ - ДЕР</a:t>
            </a:r>
            <a:r>
              <a:rPr lang="ru-RU" sz="4800" b="1" i="1" dirty="0" smtClean="0">
                <a:solidFill>
                  <a:srgbClr val="FF0000"/>
                </a:solidFill>
              </a:rPr>
              <a:t>Ё</a:t>
            </a:r>
            <a:r>
              <a:rPr lang="ru-RU" sz="4800" b="1" i="1" dirty="0" smtClean="0"/>
              <a:t>ВНЯ (насмешливо-оскорбительное)</a:t>
            </a:r>
          </a:p>
          <a:p>
            <a:pPr lvl="0"/>
            <a:r>
              <a:rPr lang="ru-RU" sz="4800" b="1" i="1" dirty="0" smtClean="0"/>
              <a:t>ДОТУШ</a:t>
            </a:r>
            <a:r>
              <a:rPr lang="ru-RU" sz="4800" b="1" i="1" dirty="0" smtClean="0">
                <a:solidFill>
                  <a:srgbClr val="FF0000"/>
                </a:solidFill>
              </a:rPr>
              <a:t>Е</a:t>
            </a:r>
            <a:r>
              <a:rPr lang="ru-RU" sz="4800" b="1" i="1" dirty="0" smtClean="0"/>
              <a:t>ННЫЙ (о пожаре) - ДОТУШ</a:t>
            </a:r>
            <a:r>
              <a:rPr lang="ru-RU" sz="4800" b="1" i="1" dirty="0" smtClean="0">
                <a:solidFill>
                  <a:srgbClr val="FF0000"/>
                </a:solidFill>
              </a:rPr>
              <a:t>Ё</a:t>
            </a:r>
            <a:r>
              <a:rPr lang="ru-RU" sz="4800" b="1" i="1" dirty="0" smtClean="0"/>
              <a:t>ННЫЙ (о еде)</a:t>
            </a:r>
          </a:p>
          <a:p>
            <a:pPr lvl="0"/>
            <a:r>
              <a:rPr lang="ru-RU" sz="4800" b="1" i="1" dirty="0" smtClean="0"/>
              <a:t>ДОХН</a:t>
            </a:r>
            <a:r>
              <a:rPr lang="ru-RU" sz="4800" b="1" i="1" dirty="0" smtClean="0">
                <a:solidFill>
                  <a:srgbClr val="FF0000"/>
                </a:solidFill>
              </a:rPr>
              <a:t>Е</a:t>
            </a:r>
            <a:r>
              <a:rPr lang="ru-RU" sz="4800" b="1" i="1" dirty="0" smtClean="0"/>
              <a:t>Т - ДОХН</a:t>
            </a:r>
            <a:r>
              <a:rPr lang="ru-RU" sz="4800" b="1" i="1" dirty="0" smtClean="0">
                <a:solidFill>
                  <a:srgbClr val="FF0000"/>
                </a:solidFill>
              </a:rPr>
              <a:t>Ё</a:t>
            </a:r>
            <a:r>
              <a:rPr lang="ru-RU" sz="4800" b="1" i="1" dirty="0" smtClean="0"/>
              <a:t>Т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260648"/>
            <a:ext cx="8229600" cy="6264696"/>
          </a:xfrm>
        </p:spPr>
        <p:txBody>
          <a:bodyPr>
            <a:noAutofit/>
          </a:bodyPr>
          <a:lstStyle/>
          <a:p>
            <a:pPr lvl="0"/>
            <a:r>
              <a:rPr lang="ru-RU" sz="4800" b="1" i="1" dirty="0" smtClean="0"/>
              <a:t>ЖЕЛ</a:t>
            </a:r>
            <a:r>
              <a:rPr lang="ru-RU" sz="4800" b="1" i="1" dirty="0" smtClean="0">
                <a:solidFill>
                  <a:srgbClr val="FF0000"/>
                </a:solidFill>
              </a:rPr>
              <a:t>Е</a:t>
            </a:r>
            <a:r>
              <a:rPr lang="ru-RU" sz="4800" b="1" i="1" dirty="0" smtClean="0"/>
              <a:t>ЗКА (металл) - ЖЕЛ</a:t>
            </a:r>
            <a:r>
              <a:rPr lang="ru-RU" sz="4800" b="1" i="1" dirty="0" smtClean="0">
                <a:solidFill>
                  <a:srgbClr val="FF0000"/>
                </a:solidFill>
              </a:rPr>
              <a:t>Ё</a:t>
            </a:r>
            <a:r>
              <a:rPr lang="ru-RU" sz="4800" b="1" i="1" dirty="0" smtClean="0"/>
              <a:t>ЗКА (у живого существа)</a:t>
            </a:r>
          </a:p>
          <a:p>
            <a:pPr lvl="0"/>
            <a:r>
              <a:rPr lang="ru-RU" sz="4800" b="1" i="1" dirty="0" smtClean="0"/>
              <a:t>ЗА</a:t>
            </a:r>
            <a:r>
              <a:rPr lang="ru-RU" sz="4800" b="1" i="1" dirty="0" smtClean="0">
                <a:solidFill>
                  <a:srgbClr val="FF0000"/>
                </a:solidFill>
              </a:rPr>
              <a:t>Е</a:t>
            </a:r>
            <a:r>
              <a:rPr lang="ru-RU" sz="4800" b="1" i="1" dirty="0" smtClean="0"/>
              <a:t>М - ЗА</a:t>
            </a:r>
            <a:r>
              <a:rPr lang="ru-RU" sz="4800" b="1" i="1" dirty="0" smtClean="0">
                <a:solidFill>
                  <a:srgbClr val="FF0000"/>
                </a:solidFill>
              </a:rPr>
              <a:t>Ё</a:t>
            </a:r>
            <a:r>
              <a:rPr lang="ru-RU" sz="4800" b="1" i="1" dirty="0" smtClean="0"/>
              <a:t>М</a:t>
            </a:r>
          </a:p>
          <a:p>
            <a:pPr lvl="0"/>
            <a:r>
              <a:rPr lang="ru-RU" sz="4800" b="1" i="1" dirty="0" smtClean="0"/>
              <a:t>ЗАПАХН</a:t>
            </a:r>
            <a:r>
              <a:rPr lang="ru-RU" sz="4800" b="1" i="1" dirty="0" smtClean="0">
                <a:solidFill>
                  <a:srgbClr val="FF0000"/>
                </a:solidFill>
              </a:rPr>
              <a:t>Е</a:t>
            </a:r>
            <a:r>
              <a:rPr lang="ru-RU" sz="4800" b="1" i="1" dirty="0" smtClean="0"/>
              <a:t>Т (запах) - ЗАПАХН</a:t>
            </a:r>
            <a:r>
              <a:rPr lang="ru-RU" sz="4800" b="1" i="1" dirty="0" smtClean="0">
                <a:solidFill>
                  <a:srgbClr val="FF0000"/>
                </a:solidFill>
              </a:rPr>
              <a:t>Ё</a:t>
            </a:r>
            <a:r>
              <a:rPr lang="ru-RU" sz="4800" b="1" i="1" dirty="0" smtClean="0"/>
              <a:t>Т (к примеру пальто)</a:t>
            </a:r>
          </a:p>
          <a:p>
            <a:pPr lvl="0"/>
            <a:r>
              <a:rPr lang="ru-RU" sz="4800" b="1" i="1" dirty="0" smtClean="0"/>
              <a:t>ЗАПО</a:t>
            </a:r>
            <a:r>
              <a:rPr lang="ru-RU" sz="4800" b="1" i="1" dirty="0" smtClean="0">
                <a:solidFill>
                  <a:srgbClr val="FF0000"/>
                </a:solidFill>
              </a:rPr>
              <a:t>Е</a:t>
            </a:r>
            <a:r>
              <a:rPr lang="ru-RU" sz="4800" b="1" i="1" dirty="0" smtClean="0"/>
              <a:t>М - ЗАПО</a:t>
            </a:r>
            <a:r>
              <a:rPr lang="ru-RU" sz="4800" b="1" i="1" dirty="0" smtClean="0">
                <a:solidFill>
                  <a:srgbClr val="FF0000"/>
                </a:solidFill>
              </a:rPr>
              <a:t>Ё</a:t>
            </a:r>
            <a:r>
              <a:rPr lang="ru-RU" sz="4800" b="1" i="1" dirty="0" smtClean="0"/>
              <a:t>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264696"/>
          </a:xfrm>
        </p:spPr>
        <p:txBody>
          <a:bodyPr>
            <a:normAutofit/>
          </a:bodyPr>
          <a:lstStyle/>
          <a:p>
            <a:r>
              <a:rPr lang="ru-RU" sz="5400" b="1" i="1" dirty="0" smtClean="0"/>
              <a:t>ЗАПР</a:t>
            </a:r>
            <a:r>
              <a:rPr lang="ru-RU" sz="5400" b="1" i="1" dirty="0" smtClean="0">
                <a:solidFill>
                  <a:srgbClr val="FF0000"/>
                </a:solidFill>
              </a:rPr>
              <a:t>Е</a:t>
            </a:r>
            <a:r>
              <a:rPr lang="ru-RU" sz="5400" b="1" i="1" dirty="0" smtClean="0"/>
              <a:t>Т - ЗАПР</a:t>
            </a:r>
            <a:r>
              <a:rPr lang="ru-RU" sz="5400" b="1" i="1" dirty="0" smtClean="0">
                <a:solidFill>
                  <a:srgbClr val="FF0000"/>
                </a:solidFill>
              </a:rPr>
              <a:t>Ё</a:t>
            </a:r>
            <a:r>
              <a:rPr lang="ru-RU" sz="5400" b="1" i="1" dirty="0" smtClean="0"/>
              <a:t>Т</a:t>
            </a:r>
          </a:p>
          <a:p>
            <a:pPr lvl="0"/>
            <a:r>
              <a:rPr lang="ru-RU" sz="5400" b="1" i="1" dirty="0" smtClean="0"/>
              <a:t>ЛИША</a:t>
            </a:r>
            <a:r>
              <a:rPr lang="ru-RU" sz="5400" b="1" i="1" dirty="0" smtClean="0">
                <a:solidFill>
                  <a:srgbClr val="FF0000"/>
                </a:solidFill>
              </a:rPr>
              <a:t>Е</a:t>
            </a:r>
            <a:r>
              <a:rPr lang="ru-RU" sz="5400" b="1" i="1" dirty="0" smtClean="0"/>
              <a:t>М (чего-то) - ЛИША</a:t>
            </a:r>
            <a:r>
              <a:rPr lang="ru-RU" sz="5400" b="1" i="1" dirty="0" smtClean="0">
                <a:solidFill>
                  <a:srgbClr val="FF0000"/>
                </a:solidFill>
              </a:rPr>
              <a:t>Ё</a:t>
            </a:r>
            <a:r>
              <a:rPr lang="ru-RU" sz="5400" b="1" i="1" dirty="0" smtClean="0"/>
              <a:t>М (поражён болезнью)</a:t>
            </a:r>
          </a:p>
          <a:p>
            <a:pPr lvl="0"/>
            <a:r>
              <a:rPr lang="ru-RU" sz="5400" b="1" i="1" dirty="0" smtClean="0"/>
              <a:t>М</a:t>
            </a:r>
            <a:r>
              <a:rPr lang="ru-RU" sz="5400" b="1" i="1" dirty="0" smtClean="0">
                <a:solidFill>
                  <a:srgbClr val="FF0000"/>
                </a:solidFill>
              </a:rPr>
              <a:t>Е</a:t>
            </a:r>
            <a:r>
              <a:rPr lang="ru-RU" sz="5400" b="1" i="1" dirty="0" smtClean="0"/>
              <a:t>Л - М</a:t>
            </a:r>
            <a:r>
              <a:rPr lang="ru-RU" sz="5400" b="1" i="1" dirty="0" smtClean="0">
                <a:solidFill>
                  <a:srgbClr val="FF0000"/>
                </a:solidFill>
              </a:rPr>
              <a:t>Ё</a:t>
            </a:r>
            <a:r>
              <a:rPr lang="ru-RU" sz="5400" b="1" i="1" dirty="0" smtClean="0"/>
              <a:t>Л</a:t>
            </a:r>
          </a:p>
          <a:p>
            <a:pPr lvl="0"/>
            <a:r>
              <a:rPr lang="ru-RU" sz="5400" b="1" i="1" dirty="0" smtClean="0"/>
              <a:t>МО</a:t>
            </a:r>
            <a:r>
              <a:rPr lang="ru-RU" sz="5400" b="1" i="1" dirty="0" smtClean="0">
                <a:solidFill>
                  <a:srgbClr val="FF0000"/>
                </a:solidFill>
              </a:rPr>
              <a:t>Е</a:t>
            </a:r>
            <a:r>
              <a:rPr lang="ru-RU" sz="5400" b="1" i="1" dirty="0" smtClean="0"/>
              <a:t>М - МО</a:t>
            </a:r>
            <a:r>
              <a:rPr lang="ru-RU" sz="5400" b="1" i="1" dirty="0" smtClean="0">
                <a:solidFill>
                  <a:srgbClr val="FF0000"/>
                </a:solidFill>
              </a:rPr>
              <a:t>Ё</a:t>
            </a:r>
            <a:r>
              <a:rPr lang="ru-RU" sz="5400" b="1" i="1" dirty="0" smtClean="0"/>
              <a:t>М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92688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5400" b="1" i="1" dirty="0" smtClean="0"/>
              <a:t>НА</a:t>
            </a:r>
            <a:r>
              <a:rPr lang="ru-RU" sz="5400" b="1" i="1" dirty="0" smtClean="0">
                <a:solidFill>
                  <a:srgbClr val="FF0000"/>
                </a:solidFill>
              </a:rPr>
              <a:t>Е</a:t>
            </a:r>
            <a:r>
              <a:rPr lang="ru-RU" sz="5400" b="1" i="1" dirty="0" smtClean="0"/>
              <a:t>М (брюхо) - НА</a:t>
            </a:r>
            <a:r>
              <a:rPr lang="ru-RU" sz="5400" b="1" i="1" dirty="0" smtClean="0">
                <a:solidFill>
                  <a:srgbClr val="FF0000"/>
                </a:solidFill>
              </a:rPr>
              <a:t>Ё</a:t>
            </a:r>
            <a:r>
              <a:rPr lang="ru-RU" sz="5400" b="1" i="1" dirty="0" smtClean="0"/>
              <a:t>М</a:t>
            </a:r>
          </a:p>
          <a:p>
            <a:pPr lvl="0"/>
            <a:r>
              <a:rPr lang="ru-RU" sz="5400" b="1" i="1" dirty="0" smtClean="0"/>
              <a:t>ПОГРУЖ</a:t>
            </a:r>
            <a:r>
              <a:rPr lang="ru-RU" sz="5400" b="1" i="1" dirty="0" smtClean="0">
                <a:solidFill>
                  <a:srgbClr val="FF0000"/>
                </a:solidFill>
              </a:rPr>
              <a:t>Е</a:t>
            </a:r>
            <a:r>
              <a:rPr lang="ru-RU" sz="5400" b="1" i="1" dirty="0" smtClean="0"/>
              <a:t>ННЫЙ (на телегу) - ПОГРУЖ</a:t>
            </a:r>
            <a:r>
              <a:rPr lang="ru-RU" sz="5400" b="1" i="1" dirty="0" smtClean="0">
                <a:solidFill>
                  <a:srgbClr val="FF0000"/>
                </a:solidFill>
              </a:rPr>
              <a:t>Ё</a:t>
            </a:r>
            <a:r>
              <a:rPr lang="ru-RU" sz="5400" b="1" i="1" dirty="0" smtClean="0"/>
              <a:t>ННЫЙ (в воду)</a:t>
            </a:r>
          </a:p>
          <a:p>
            <a:pPr lvl="0"/>
            <a:r>
              <a:rPr lang="ru-RU" sz="5400" b="1" i="1" dirty="0" smtClean="0"/>
              <a:t>ПО</a:t>
            </a:r>
            <a:r>
              <a:rPr lang="ru-RU" sz="5400" b="1" i="1" dirty="0" smtClean="0">
                <a:solidFill>
                  <a:srgbClr val="FF0000"/>
                </a:solidFill>
              </a:rPr>
              <a:t>Е</a:t>
            </a:r>
            <a:r>
              <a:rPr lang="ru-RU" sz="5400" b="1" i="1" dirty="0" smtClean="0"/>
              <a:t>М - ПО</a:t>
            </a:r>
            <a:r>
              <a:rPr lang="ru-RU" sz="5400" b="1" i="1" dirty="0" smtClean="0">
                <a:solidFill>
                  <a:srgbClr val="FF0000"/>
                </a:solidFill>
              </a:rPr>
              <a:t>Ё</a:t>
            </a:r>
            <a:r>
              <a:rPr lang="ru-RU" sz="5400" b="1" i="1" dirty="0" smtClean="0"/>
              <a:t>М</a:t>
            </a:r>
          </a:p>
          <a:p>
            <a:pPr lvl="0"/>
            <a:r>
              <a:rPr lang="ru-RU" sz="5400" b="1" i="1" dirty="0" smtClean="0"/>
              <a:t>СМ</a:t>
            </a:r>
            <a:r>
              <a:rPr lang="ru-RU" sz="5400" b="1" i="1" dirty="0" smtClean="0">
                <a:solidFill>
                  <a:srgbClr val="FF0000"/>
                </a:solidFill>
              </a:rPr>
              <a:t>Е</a:t>
            </a:r>
            <a:r>
              <a:rPr lang="ru-RU" sz="5400" b="1" i="1" dirty="0" smtClean="0"/>
              <a:t>Л - СМ</a:t>
            </a:r>
            <a:r>
              <a:rPr lang="ru-RU" sz="5400" b="1" i="1" dirty="0" smtClean="0">
                <a:solidFill>
                  <a:srgbClr val="FF0000"/>
                </a:solidFill>
              </a:rPr>
              <a:t>Ё</a:t>
            </a:r>
            <a:r>
              <a:rPr lang="ru-RU" sz="5400" b="1" i="1" dirty="0" smtClean="0"/>
              <a:t>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8568952" cy="1539552"/>
          </a:xfrm>
          <a:ln w="57150">
            <a:solidFill>
              <a:schemeClr val="accent3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Буква </a:t>
            </a:r>
            <a:r>
              <a:rPr lang="ru-RU" sz="7200" b="1" i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ё</a:t>
            </a: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 меняет значение слова!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72816"/>
            <a:ext cx="5544616" cy="208823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4400" dirty="0" smtClean="0">
                <a:latin typeface="Arial" charset="0"/>
              </a:rPr>
              <a:t>Творожок </a:t>
            </a:r>
            <a:r>
              <a:rPr lang="ru-RU" sz="4400" dirty="0" smtClean="0">
                <a:solidFill>
                  <a:schemeClr val="tx2"/>
                </a:solidFill>
                <a:latin typeface="Arial" charset="0"/>
              </a:rPr>
              <a:t>«Тёма».</a:t>
            </a:r>
          </a:p>
          <a:p>
            <a:pPr eaLnBrk="1" hangingPunct="1">
              <a:lnSpc>
                <a:spcPct val="90000"/>
              </a:lnSpc>
            </a:pPr>
            <a:r>
              <a:rPr lang="ru-RU" sz="4400" dirty="0" smtClean="0">
                <a:latin typeface="Arial" charset="0"/>
              </a:rPr>
              <a:t> </a:t>
            </a:r>
            <a:r>
              <a:rPr lang="ru-RU" sz="4400" dirty="0" smtClean="0">
                <a:solidFill>
                  <a:schemeClr val="tx2"/>
                </a:solidFill>
                <a:latin typeface="Arial" charset="0"/>
              </a:rPr>
              <a:t>Тема</a:t>
            </a:r>
            <a:r>
              <a:rPr lang="ru-RU" sz="4400" dirty="0" smtClean="0">
                <a:latin typeface="Arial" charset="0"/>
              </a:rPr>
              <a:t> урока.</a:t>
            </a:r>
          </a:p>
        </p:txBody>
      </p:sp>
      <p:pic>
        <p:nvPicPr>
          <p:cNvPr id="12292" name="Picture 5" descr="tema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20072" y="1916832"/>
            <a:ext cx="3733800" cy="322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9" descr="2204_html_ee1118a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3284984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04800"/>
            <a:ext cx="4648200" cy="2116088"/>
          </a:xfrm>
        </p:spPr>
        <p:txBody>
          <a:bodyPr>
            <a:normAutofit lnSpcReduction="10000"/>
          </a:bodyPr>
          <a:lstStyle/>
          <a:p>
            <a:r>
              <a:rPr lang="ru-RU" sz="4400" dirty="0" smtClean="0">
                <a:latin typeface="Arial" charset="0"/>
              </a:rPr>
              <a:t>Мальчик </a:t>
            </a:r>
            <a:r>
              <a:rPr lang="ru-RU" sz="4400" dirty="0" smtClean="0">
                <a:solidFill>
                  <a:schemeClr val="tx2"/>
                </a:solidFill>
                <a:latin typeface="Arial" charset="0"/>
              </a:rPr>
              <a:t>Тёма</a:t>
            </a:r>
            <a:r>
              <a:rPr lang="ru-RU" sz="4400" dirty="0" smtClean="0">
                <a:latin typeface="Arial" charset="0"/>
              </a:rPr>
              <a:t>.</a:t>
            </a:r>
          </a:p>
          <a:p>
            <a:r>
              <a:rPr lang="ru-RU" sz="4400" dirty="0" smtClean="0">
                <a:latin typeface="Arial" charset="0"/>
                <a:hlinkClick r:id="rId2" tooltip="Тема (Гана)"/>
              </a:rPr>
              <a:t>Тема</a:t>
            </a:r>
            <a:r>
              <a:rPr lang="ru-RU" sz="4400" dirty="0" smtClean="0">
                <a:latin typeface="Arial" charset="0"/>
              </a:rPr>
              <a:t> — город в Гане.</a:t>
            </a:r>
          </a:p>
          <a:p>
            <a:endParaRPr lang="ru-RU" dirty="0" smtClean="0">
              <a:latin typeface="Arial" charset="0"/>
            </a:endParaRPr>
          </a:p>
        </p:txBody>
      </p:sp>
      <p:pic>
        <p:nvPicPr>
          <p:cNvPr id="13315" name="Picture 6" descr="006286%20(%D0%97%D0%B4%D0%B0%D0%BD%D0%B8%D1%8F,%20%D0%BE%D0%B3%D0%BD%D0%B8,%20%D0%BA%D1%80%D0%B0%D1%81%D0%BD%D1%8B%D0%B9,%20%D0%B7%D0%B5%D0%BB%D0%B5%D0%BD%D1%8B%D0%B9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708920"/>
            <a:ext cx="5029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8" descr="a_3923e64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1447800"/>
            <a:ext cx="3251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5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39" name="AutoShape 7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0" name="AutoShape 9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4342" name="Picture 13" descr="rot(2)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2542" y="2798299"/>
            <a:ext cx="4648200" cy="408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Rectangle 14"/>
          <p:cNvSpPr>
            <a:spLocks noChangeArrowheads="1"/>
          </p:cNvSpPr>
          <p:nvPr/>
        </p:nvSpPr>
        <p:spPr bwMode="auto">
          <a:xfrm>
            <a:off x="683568" y="764704"/>
            <a:ext cx="8208912" cy="1967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ru-RU" sz="6000" b="1" dirty="0" smtClean="0">
                <a:solidFill>
                  <a:schemeClr val="tx2"/>
                </a:solidFill>
                <a:latin typeface="Arial" charset="0"/>
              </a:rPr>
              <a:t> Нёбо.         Небо</a:t>
            </a:r>
            <a:r>
              <a:rPr lang="ru-RU" sz="6000" b="1" dirty="0">
                <a:solidFill>
                  <a:schemeClr val="tx2"/>
                </a:solidFill>
                <a:latin typeface="Arial" charset="0"/>
              </a:rPr>
              <a:t>.</a:t>
            </a:r>
          </a:p>
        </p:txBody>
      </p:sp>
      <p:pic>
        <p:nvPicPr>
          <p:cNvPr id="14341" name="Picture 11" descr="nebo%20(3)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851920" y="2924944"/>
            <a:ext cx="5002088" cy="365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-fotki.yandex.ru/get/5820/109227081.4/0_797ed_215e830d_XL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87624" y="332656"/>
            <a:ext cx="6696744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    Памятник букве Ё в Ульяновске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15363" name="Rectangle 4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4" name="Picture 6" descr="280px-Monument_%D0%81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99592" y="908720"/>
            <a:ext cx="7338392" cy="5635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Grp="1" noChangeAspect="1"/>
          </p:cNvGraphicFramePr>
          <p:nvPr>
            <p:ph/>
          </p:nvPr>
        </p:nvGraphicFramePr>
        <p:xfrm>
          <a:off x="0" y="642917"/>
          <a:ext cx="9144000" cy="6215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Рисунок 2" descr="http://www.zootorg.com/images/normal/11070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164288" y="4725144"/>
            <a:ext cx="18002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0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Важно ли наличие буквы ё в</a:t>
            </a:r>
            <a:r>
              <a:rPr lang="ru-RU" sz="4000" b="1" i="1" dirty="0" smtClean="0"/>
              <a:t> </a:t>
            </a: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письменной речи?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3"/>
          <p:cNvSpPr>
            <a:spLocks noGrp="1"/>
          </p:cNvSpPr>
          <p:nvPr>
            <p:ph type="title"/>
          </p:nvPr>
        </p:nvSpPr>
        <p:spPr>
          <a:xfrm>
            <a:off x="0" y="304800"/>
            <a:ext cx="1828800" cy="9906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ln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/>
              <a:t>  </a:t>
            </a:r>
            <a:endParaRPr lang="ru-RU" b="1" dirty="0" smtClean="0">
              <a:latin typeface="Arial Black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Arial Black" pitchFamily="34" charset="0"/>
              </a:rPr>
              <a:t>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Arial Black" pitchFamily="34" charset="0"/>
              </a:rPr>
              <a:t>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Arial Black" pitchFamily="34" charset="0"/>
              </a:rPr>
              <a:t>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Arial Black" pitchFamily="34" charset="0"/>
              </a:rPr>
              <a:t>			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Arial Black" pitchFamily="34" charset="0"/>
              </a:rPr>
              <a:t>			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Arial Black" pitchFamily="34" charset="0"/>
              </a:rPr>
              <a:t>			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Arial Black" pitchFamily="34" charset="0"/>
              </a:rPr>
              <a:t>                    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Arial Black" pitchFamily="34" charset="0"/>
              </a:rPr>
              <a:t>			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57200" y="533400"/>
            <a:ext cx="81105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latin typeface="Arial Black" pitchFamily="34" charset="0"/>
              </a:rPr>
              <a:t>Молчат гробницы, мумии и кости.</a:t>
            </a:r>
            <a:endParaRPr lang="ru-RU" sz="3200" dirty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57200" y="1143000"/>
            <a:ext cx="59499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Arial Black" pitchFamily="34" charset="0"/>
              </a:rPr>
              <a:t>Лишь слову жизнь дана.</a:t>
            </a:r>
            <a:endParaRPr lang="ru-RU" sz="320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57200" y="1752600"/>
            <a:ext cx="84042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Arial Black" pitchFamily="34" charset="0"/>
              </a:rPr>
              <a:t>Из тьмы веков на мировом погосте</a:t>
            </a:r>
            <a:endParaRPr lang="ru-RU" sz="3200"/>
          </a:p>
        </p:txBody>
      </p:sp>
      <p:sp>
        <p:nvSpPr>
          <p:cNvPr id="4106" name="TextBox 11"/>
          <p:cNvSpPr txBox="1">
            <a:spLocks noChangeArrowheads="1"/>
          </p:cNvSpPr>
          <p:nvPr/>
        </p:nvSpPr>
        <p:spPr bwMode="auto">
          <a:xfrm>
            <a:off x="914400" y="22098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57200" y="2362200"/>
            <a:ext cx="5645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latin typeface="Arial Black" pitchFamily="34" charset="0"/>
              </a:rPr>
              <a:t>Звучат лишь письмена.</a:t>
            </a:r>
            <a:endParaRPr lang="ru-RU" sz="3200" dirty="0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600200" y="3276600"/>
            <a:ext cx="77460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Arial Black" pitchFamily="34" charset="0"/>
              </a:rPr>
              <a:t>   И </a:t>
            </a:r>
            <a:r>
              <a:rPr lang="ru-RU" sz="3200" b="1" dirty="0">
                <a:latin typeface="Arial Black" pitchFamily="34" charset="0"/>
              </a:rPr>
              <a:t>нет у нас другого достоянья!</a:t>
            </a:r>
            <a:endParaRPr lang="ru-RU" sz="3200" dirty="0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600200" y="3886200"/>
            <a:ext cx="515557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Arial Black" pitchFamily="34" charset="0"/>
              </a:rPr>
              <a:t>   Умейте </a:t>
            </a:r>
            <a:r>
              <a:rPr lang="ru-RU" sz="3200" b="1" dirty="0">
                <a:latin typeface="Arial Black" pitchFamily="34" charset="0"/>
              </a:rPr>
              <a:t>же беречь –</a:t>
            </a:r>
            <a:endParaRPr lang="ru-RU" sz="3200" dirty="0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676400" y="4495800"/>
            <a:ext cx="76690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Arial Black" pitchFamily="34" charset="0"/>
              </a:rPr>
              <a:t>  Хоть </a:t>
            </a:r>
            <a:r>
              <a:rPr lang="ru-RU" sz="3200" b="1" dirty="0">
                <a:latin typeface="Arial Black" pitchFamily="34" charset="0"/>
              </a:rPr>
              <a:t>в меру сил – в дни злобы</a:t>
            </a:r>
            <a:endParaRPr lang="ru-RU" sz="3200" dirty="0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283968" y="5105400"/>
            <a:ext cx="47961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Arial Black" pitchFamily="34" charset="0"/>
              </a:rPr>
              <a:t>         и </a:t>
            </a:r>
            <a:r>
              <a:rPr lang="ru-RU" sz="3200" b="1" dirty="0">
                <a:latin typeface="Arial Black" pitchFamily="34" charset="0"/>
              </a:rPr>
              <a:t>страданья.</a:t>
            </a:r>
            <a:endParaRPr lang="ru-RU" sz="3200" dirty="0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752600" y="5638800"/>
            <a:ext cx="687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Arial Black" pitchFamily="34" charset="0"/>
              </a:rPr>
              <a:t>  Наш </a:t>
            </a:r>
            <a:r>
              <a:rPr lang="ru-RU" sz="3200" b="1" dirty="0">
                <a:latin typeface="Arial Black" pitchFamily="34" charset="0"/>
              </a:rPr>
              <a:t>дар бесценный – речь.</a:t>
            </a:r>
            <a:endParaRPr lang="ru-RU" sz="3200" dirty="0"/>
          </a:p>
        </p:txBody>
      </p:sp>
      <p:pic>
        <p:nvPicPr>
          <p:cNvPr id="20" name="Рисунок 4" descr="http://go2.imgsmail.ru/imgpreview?key=http%3A//myppc.ru/uploads/posts/myppc.ru-1303667389_ivan_bunin_1933.jpg&amp;mb=imgdb_preview_1627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3717032"/>
            <a:ext cx="1979712" cy="2780928"/>
          </a:xfrm>
        </p:spPr>
      </p:pic>
      <p:sp>
        <p:nvSpPr>
          <p:cNvPr id="21" name="TextBox 20"/>
          <p:cNvSpPr txBox="1"/>
          <p:nvPr/>
        </p:nvSpPr>
        <p:spPr>
          <a:xfrm>
            <a:off x="6660232" y="6273225"/>
            <a:ext cx="2110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И.А. Бунин</a:t>
            </a:r>
            <a:endParaRPr lang="ru-RU" sz="3200" b="1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2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2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4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84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880"/>
                            </p:stCondLst>
                            <p:childTnLst>
                              <p:par>
                                <p:cTn id="3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20"/>
                            </p:stCondLst>
                            <p:childTnLst>
                              <p:par>
                                <p:cTn id="4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440"/>
                            </p:stCondLst>
                            <p:childTnLst>
                              <p:par>
                                <p:cTn id="4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920"/>
                            </p:stCondLst>
                            <p:childTnLst>
                              <p:par>
                                <p:cTn id="5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800"/>
                            </p:stCondLst>
                            <p:childTnLst>
                              <p:par>
                                <p:cTn id="5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800"/>
                            </p:stCondLst>
                            <p:childTnLst>
                              <p:par>
                                <p:cTn id="6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851694"/>
          </a:xfrm>
        </p:spPr>
        <p:txBody>
          <a:bodyPr>
            <a:noAutofit/>
          </a:bodyPr>
          <a:lstStyle/>
          <a:p>
            <a:r>
              <a:rPr lang="ru-RU" sz="3200" dirty="0" smtClean="0"/>
              <a:t>Авторы проекта: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2844" y="1000108"/>
            <a:ext cx="3071834" cy="4691063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Анисимова Александра, 6 «А».</a:t>
            </a:r>
          </a:p>
          <a:p>
            <a:r>
              <a:rPr lang="ru-RU" sz="2400" b="1" dirty="0" smtClean="0"/>
              <a:t>Калинина Валерия, 6 «А».</a:t>
            </a:r>
          </a:p>
          <a:p>
            <a:r>
              <a:rPr lang="ru-RU" sz="2400" b="1" dirty="0" err="1" smtClean="0"/>
              <a:t>Метёлкина</a:t>
            </a:r>
            <a:r>
              <a:rPr lang="ru-RU" sz="2400" b="1" dirty="0" smtClean="0"/>
              <a:t> Кристина, 6 «А».</a:t>
            </a:r>
          </a:p>
          <a:p>
            <a:endParaRPr lang="ru-RU" sz="2400" b="1" smtClean="0"/>
          </a:p>
          <a:p>
            <a:r>
              <a:rPr lang="ru-RU" sz="2400" b="1" smtClean="0"/>
              <a:t>Руководитель </a:t>
            </a:r>
            <a:r>
              <a:rPr lang="ru-RU" sz="2400" b="1" dirty="0" smtClean="0"/>
              <a:t>:</a:t>
            </a:r>
          </a:p>
          <a:p>
            <a:r>
              <a:rPr lang="ru-RU" sz="2400" b="1" dirty="0" smtClean="0"/>
              <a:t>учитель русского языка и литературы</a:t>
            </a:r>
          </a:p>
          <a:p>
            <a:r>
              <a:rPr lang="ru-RU" sz="2400" b="1" dirty="0" err="1" smtClean="0"/>
              <a:t>Ряшенцева</a:t>
            </a:r>
            <a:endParaRPr lang="ru-RU" sz="2400" b="1" dirty="0" smtClean="0"/>
          </a:p>
          <a:p>
            <a:r>
              <a:rPr lang="ru-RU" sz="2400" b="1" dirty="0" smtClean="0"/>
              <a:t>Галина </a:t>
            </a:r>
          </a:p>
          <a:p>
            <a:r>
              <a:rPr lang="ru-RU" sz="2400" b="1" dirty="0" smtClean="0"/>
              <a:t>Викторовна</a:t>
            </a:r>
            <a:endParaRPr lang="ru-RU" sz="2400" b="1" dirty="0"/>
          </a:p>
        </p:txBody>
      </p:sp>
      <p:pic>
        <p:nvPicPr>
          <p:cNvPr id="164866" name="Picture 2" descr="C:\Users\галина\Desktop\ПРОЕКТ.  ФОТО\DSCN12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75856" y="4509120"/>
            <a:ext cx="2879502" cy="2159626"/>
          </a:xfrm>
          <a:prstGeom prst="rect">
            <a:avLst/>
          </a:prstGeom>
          <a:noFill/>
        </p:spPr>
      </p:pic>
      <p:pic>
        <p:nvPicPr>
          <p:cNvPr id="164867" name="Picture 3" descr="C:\Users\галина\Desktop\ПРОЕКТ.  ФОТО\DSCN124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264007" y="4581128"/>
            <a:ext cx="2783993" cy="2088231"/>
          </a:xfrm>
          <a:prstGeom prst="rect">
            <a:avLst/>
          </a:prstGeom>
          <a:noFill/>
        </p:spPr>
      </p:pic>
      <p:pic>
        <p:nvPicPr>
          <p:cNvPr id="164868" name="Picture 4" descr="C:\Users\галина\Desktop\ПРОЕКТ.  ФОТО\DSCN125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75856" y="188640"/>
            <a:ext cx="5663989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Используемая литература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2984"/>
            <a:ext cx="8501122" cy="542928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hlinkClick r:id="rId2"/>
              </a:rPr>
              <a:t>http://www.calend.ru/event/5462/</a:t>
            </a:r>
            <a:endParaRPr lang="ru-RU" dirty="0" smtClean="0"/>
          </a:p>
          <a:p>
            <a:r>
              <a:rPr lang="ru-RU" u="sng" dirty="0" smtClean="0">
                <a:hlinkClick r:id="rId3"/>
              </a:rPr>
              <a:t>http://ergosolo.ru/reviews/history/karamzin/</a:t>
            </a:r>
            <a:endParaRPr lang="ru-RU" dirty="0" smtClean="0"/>
          </a:p>
          <a:p>
            <a:r>
              <a:rPr lang="ru-RU" u="sng" dirty="0" smtClean="0">
                <a:hlinkClick r:id="rId2"/>
              </a:rPr>
              <a:t>http://www.calend.ru/event/5462/</a:t>
            </a:r>
            <a:endParaRPr lang="ru-RU" dirty="0" smtClean="0"/>
          </a:p>
          <a:p>
            <a:r>
              <a:rPr lang="ru-RU" u="sng" dirty="0" smtClean="0">
                <a:hlinkClick r:id="rId4"/>
              </a:rPr>
              <a:t>http://ru.wikipedia.org/wiki/%D0%94%D0%B0%D1%88%D0%BA%D0%BE%D0%B2%D0%B0,_%D0%95%D0%BA%D0%B0%D1%82%D0%B5%D1%80%D0%B8%D0%BD%D0%B0_%D0%A0%D0%BE%D0%BC%D0%B0%D0%BD%D0%BE%D0%B2%D0%BD%D0%B0</a:t>
            </a:r>
            <a:endParaRPr lang="ru-RU" dirty="0" smtClean="0"/>
          </a:p>
          <a:p>
            <a:r>
              <a:rPr lang="ru-RU" dirty="0" smtClean="0">
                <a:hlinkClick r:id="rId5"/>
              </a:rPr>
              <a:t>http://images.yandex.ru/yandsearch?text=%D0%B2%D1%81%D0%B5%D1%8F%D1%81%D0%B2%D0%B5%D1%82%D0%BD%D0%B0%D1%8F%20%D0%B3%D1%80%D0%B0%D0%BC%D0%BE%D1%82%D0%B0%20%D0%BA%D0%B0%D1%80%D1%82%D0%B8%D0%BD%D0%BA</a:t>
            </a:r>
            <a:r>
              <a:rPr lang="ru-RU" dirty="0" smtClean="0"/>
              <a:t>%D0%B0&amp;uinfo=ww-1135-wh-725-fw-910-fh-519-pd-1</a:t>
            </a:r>
          </a:p>
          <a:p>
            <a:r>
              <a:rPr lang="ru-RU" dirty="0" smtClean="0">
                <a:hlinkClick r:id="rId6"/>
              </a:rPr>
              <a:t>http://go.mail.ru/search?mailru=1&amp;q=%D0%B1%D1%83%D0%BA%D0%B2%D0%B0+%D0%B5+%D0%B2+%D0%BA%D0%B0%D1%80%D1%82%D0%B8%D0%BD%D0%BA%D0%B0%D1%85&amp;us=8&amp;usln=2</a:t>
            </a:r>
            <a:endParaRPr lang="ru-RU" dirty="0" smtClean="0"/>
          </a:p>
          <a:p>
            <a:r>
              <a:rPr lang="ru-RU" u="sng" dirty="0" smtClean="0">
                <a:hlinkClick r:id="rId7"/>
              </a:rPr>
              <a:t>http://www.fialki.ru/node/2953</a:t>
            </a:r>
            <a:endParaRPr lang="ru-RU" u="sng" dirty="0" smtClean="0"/>
          </a:p>
          <a:p>
            <a:r>
              <a:rPr lang="ru-RU" dirty="0" smtClean="0"/>
              <a:t>Мирошниченко О.Ф. Тайны русского  алфавита. Аз буки ведаю. – М.: изд-во, 2004.</a:t>
            </a:r>
          </a:p>
          <a:p>
            <a:pPr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title"/>
          </p:nvPr>
        </p:nvSpPr>
        <p:spPr>
          <a:xfrm>
            <a:off x="1285852" y="142852"/>
            <a:ext cx="661513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i="1" dirty="0" smtClean="0"/>
              <a:t>Ставите ли вы двойные точки над буквой ё?</a:t>
            </a:r>
          </a:p>
        </p:txBody>
      </p:sp>
      <p:graphicFrame>
        <p:nvGraphicFramePr>
          <p:cNvPr id="5" name="Object 8"/>
          <p:cNvGraphicFramePr>
            <a:graphicFrameLocks noGrp="1" noChangeAspect="1"/>
          </p:cNvGraphicFramePr>
          <p:nvPr>
            <p:ph sz="half" idx="2"/>
          </p:nvPr>
        </p:nvGraphicFramePr>
        <p:xfrm>
          <a:off x="71374" y="1071547"/>
          <a:ext cx="9072626" cy="5786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 descr="http://www.zootorg.com/images/normal/11070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343775" y="4981575"/>
            <a:ext cx="18002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"/>
          <p:cNvGraphicFramePr>
            <a:graphicFrameLocks noGrp="1" noChangeAspect="1"/>
          </p:cNvGraphicFramePr>
          <p:nvPr>
            <p:ph/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Рисунок 2" descr="http://www.zootorg.com/images/normal/11070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452320" y="5157192"/>
            <a:ext cx="1500166" cy="1519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/>
              <a:t>              </a:t>
            </a:r>
            <a:r>
              <a:rPr lang="ru-RU" sz="3600" b="1" i="1" dirty="0" smtClean="0"/>
              <a:t>Ставите ли вы двойные точки над буквой ё?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галина\Desktop\ПРОЕКТ.  ФОТО\DSCN124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188640"/>
            <a:ext cx="8640960" cy="6481453"/>
          </a:xfrm>
          <a:prstGeom prst="rect">
            <a:avLst/>
          </a:prstGeom>
          <a:noFill/>
        </p:spPr>
      </p:pic>
      <p:pic>
        <p:nvPicPr>
          <p:cNvPr id="3" name="Содержимое 2" descr="http://www.wedjat.ru/images/azbuka/E.jpg"/>
          <p:cNvPicPr>
            <a:picLocks noGrp="1"/>
          </p:cNvPicPr>
          <p:nvPr>
            <p:ph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260648"/>
            <a:ext cx="8712968" cy="6336704"/>
          </a:xfrm>
          <a:prstGeom prst="rect">
            <a:avLst/>
          </a:prstGeom>
          <a:ln w="5715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8369" name="Object 1"/>
          <p:cNvGraphicFramePr>
            <a:graphicFrameLocks noChangeAspect="1"/>
          </p:cNvGraphicFramePr>
          <p:nvPr/>
        </p:nvGraphicFramePr>
        <p:xfrm>
          <a:off x="0" y="0"/>
          <a:ext cx="9124950" cy="6858000"/>
        </p:xfrm>
        <a:graphic>
          <a:graphicData uri="http://schemas.openxmlformats.org/presentationml/2006/ole">
            <p:oleObj spid="_x0000_s58369" name="Слайд" r:id="rId3" imgW="4570378" imgH="3427466" progId="PowerPoint.Slide.12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27584" y="4149080"/>
            <a:ext cx="409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Ё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/>
              <a:t>Константин Философ (Кирилл) изобрёл славянский алфавит и вместе со своим старшим братом </a:t>
            </a:r>
            <a:r>
              <a:rPr lang="ru-RU" sz="1800" dirty="0" err="1" smtClean="0"/>
              <a:t>Мефодием</a:t>
            </a:r>
            <a:r>
              <a:rPr lang="ru-RU" sz="1800" dirty="0" smtClean="0"/>
              <a:t> перевёл св. Писание на славянский язык</a:t>
            </a:r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268760"/>
            <a:ext cx="3744416" cy="4464496"/>
          </a:xfrm>
        </p:spPr>
        <p:txBody>
          <a:bodyPr>
            <a:noAutofit/>
          </a:bodyPr>
          <a:lstStyle/>
          <a:p>
            <a:r>
              <a:rPr lang="ru-RU" sz="2000" b="1" u="sng" dirty="0" err="1" smtClean="0">
                <a:hlinkClick r:id="rId2" tooltip="Кирилл Философ"/>
              </a:rPr>
              <a:t>Кири́лл</a:t>
            </a:r>
            <a:r>
              <a:rPr lang="ru-RU" sz="2000" dirty="0" smtClean="0"/>
              <a:t> (в миру </a:t>
            </a:r>
            <a:r>
              <a:rPr lang="ru-RU" sz="2000" b="1" dirty="0" err="1" smtClean="0"/>
              <a:t>Константи́н</a:t>
            </a:r>
            <a:r>
              <a:rPr lang="ru-RU" sz="2000" dirty="0" smtClean="0"/>
              <a:t>, по прозвищу </a:t>
            </a:r>
            <a:r>
              <a:rPr lang="ru-RU" sz="2000" b="1" dirty="0" err="1" smtClean="0"/>
              <a:t>Фило́соф</a:t>
            </a:r>
            <a:r>
              <a:rPr lang="ru-RU" sz="2000" dirty="0" smtClean="0"/>
              <a:t>, </a:t>
            </a:r>
            <a:r>
              <a:rPr lang="ru-RU" sz="2000" u="sng" dirty="0" smtClean="0">
                <a:hlinkClick r:id="rId3" tooltip="827"/>
              </a:rPr>
              <a:t>827</a:t>
            </a:r>
            <a:r>
              <a:rPr lang="ru-RU" sz="2000" dirty="0" smtClean="0"/>
              <a:t>—</a:t>
            </a:r>
            <a:r>
              <a:rPr lang="ru-RU" sz="2000" u="sng" dirty="0" smtClean="0">
                <a:hlinkClick r:id="rId4" tooltip="869"/>
              </a:rPr>
              <a:t>869</a:t>
            </a:r>
            <a:r>
              <a:rPr lang="ru-RU" sz="2000" dirty="0" smtClean="0"/>
              <a:t>, </a:t>
            </a:r>
            <a:r>
              <a:rPr lang="ru-RU" sz="2000" u="sng" dirty="0" smtClean="0">
                <a:hlinkClick r:id="rId5" tooltip="Рим"/>
              </a:rPr>
              <a:t>Рим</a:t>
            </a:r>
            <a:r>
              <a:rPr lang="ru-RU" sz="2000" dirty="0" smtClean="0"/>
              <a:t>) и </a:t>
            </a:r>
            <a:r>
              <a:rPr lang="ru-RU" sz="2000" b="1" u="sng" dirty="0" err="1" smtClean="0">
                <a:hlinkClick r:id="rId6" tooltip="Мефодий Солунский"/>
              </a:rPr>
              <a:t>Мефо́дий</a:t>
            </a:r>
            <a:r>
              <a:rPr lang="ru-RU" sz="2000" dirty="0" smtClean="0"/>
              <a:t> (в миру </a:t>
            </a:r>
            <a:r>
              <a:rPr lang="ru-RU" sz="2000" b="1" dirty="0" err="1" smtClean="0"/>
              <a:t>Михаи́л</a:t>
            </a:r>
            <a:r>
              <a:rPr lang="ru-RU" sz="2000" dirty="0" smtClean="0"/>
              <a:t>; </a:t>
            </a:r>
            <a:r>
              <a:rPr lang="ru-RU" sz="2000" u="sng" dirty="0" smtClean="0">
                <a:hlinkClick r:id="rId7" tooltip="815"/>
              </a:rPr>
              <a:t>815</a:t>
            </a:r>
            <a:r>
              <a:rPr lang="ru-RU" sz="2000" dirty="0" smtClean="0"/>
              <a:t>—</a:t>
            </a:r>
            <a:r>
              <a:rPr lang="ru-RU" sz="2000" u="sng" dirty="0" smtClean="0">
                <a:hlinkClick r:id="rId8" tooltip="885"/>
              </a:rPr>
              <a:t>885</a:t>
            </a:r>
            <a:r>
              <a:rPr lang="ru-RU" sz="2000" dirty="0" smtClean="0"/>
              <a:t>, </a:t>
            </a:r>
            <a:r>
              <a:rPr lang="ru-RU" sz="2000" u="sng" dirty="0" err="1" smtClean="0">
                <a:hlinkClick r:id="rId9" tooltip="Велеград"/>
              </a:rPr>
              <a:t>Велеград</a:t>
            </a:r>
            <a:r>
              <a:rPr lang="ru-RU" sz="2000" dirty="0" smtClean="0"/>
              <a:t>, </a:t>
            </a:r>
            <a:r>
              <a:rPr lang="ru-RU" sz="2000" u="sng" dirty="0" smtClean="0">
                <a:hlinkClick r:id="rId10" tooltip="Моравия"/>
              </a:rPr>
              <a:t>Моравия</a:t>
            </a:r>
            <a:r>
              <a:rPr lang="ru-RU" sz="2000" dirty="0" smtClean="0"/>
              <a:t>) (</a:t>
            </a:r>
            <a:r>
              <a:rPr lang="ru-RU" sz="2000" u="sng" dirty="0" smtClean="0">
                <a:hlinkClick r:id="rId11" tooltip="Греческий язык"/>
              </a:rPr>
              <a:t>греч.</a:t>
            </a:r>
            <a:r>
              <a:rPr lang="ru-RU" sz="2000" dirty="0" smtClean="0"/>
              <a:t> </a:t>
            </a:r>
            <a:r>
              <a:rPr lang="el-GR" sz="2000" dirty="0" smtClean="0"/>
              <a:t>Κύριλλος καὶ Μεθόδιος</a:t>
            </a:r>
            <a:r>
              <a:rPr lang="ru-RU" sz="2000" dirty="0" smtClean="0"/>
              <a:t>, </a:t>
            </a:r>
            <a:r>
              <a:rPr lang="ru-RU" sz="2000" u="sng" dirty="0" err="1" smtClean="0">
                <a:hlinkClick r:id="rId12" tooltip="Старославянский язык"/>
              </a:rPr>
              <a:t>ст.-слав</a:t>
            </a:r>
            <a:r>
              <a:rPr lang="ru-RU" sz="2000" u="sng" dirty="0" smtClean="0">
                <a:hlinkClick r:id="rId12" tooltip="Старославянский язык"/>
              </a:rPr>
              <a:t>.</a:t>
            </a:r>
            <a:r>
              <a:rPr lang="ru-RU" sz="2000" dirty="0" smtClean="0"/>
              <a:t> </a:t>
            </a:r>
            <a:r>
              <a:rPr lang="ru-RU" sz="2000" dirty="0" err="1" smtClean="0"/>
              <a:t>Кѷрї́ллъ </a:t>
            </a:r>
            <a:r>
              <a:rPr lang="ru-RU" sz="2000" dirty="0" smtClean="0"/>
              <a:t>и </a:t>
            </a:r>
            <a:r>
              <a:rPr lang="ru-RU" sz="2000" dirty="0" err="1" smtClean="0"/>
              <a:t>Меѳо</a:t>
            </a:r>
            <a:r>
              <a:rPr lang="ru-RU" sz="2000" dirty="0" smtClean="0"/>
              <a:t>́</a:t>
            </a:r>
            <a:r>
              <a:rPr lang="ru-RU" sz="2000" dirty="0" err="1" smtClean="0"/>
              <a:t>дїй</a:t>
            </a:r>
            <a:r>
              <a:rPr lang="ru-RU" sz="2000" dirty="0" smtClean="0"/>
              <a:t>), братья из города </a:t>
            </a:r>
            <a:r>
              <a:rPr lang="ru-RU" sz="2000" dirty="0" err="1" smtClean="0"/>
              <a:t>Солуни</a:t>
            </a:r>
            <a:r>
              <a:rPr lang="ru-RU" sz="2000" dirty="0" smtClean="0"/>
              <a:t> (</a:t>
            </a:r>
            <a:r>
              <a:rPr lang="ru-RU" sz="2000" u="sng" dirty="0" smtClean="0">
                <a:hlinkClick r:id="rId13" tooltip="Салоники"/>
              </a:rPr>
              <a:t>Салоники</a:t>
            </a:r>
            <a:r>
              <a:rPr lang="ru-RU" sz="2000" dirty="0" smtClean="0"/>
              <a:t>) — реформаторы </a:t>
            </a:r>
            <a:r>
              <a:rPr lang="ru-RU" sz="2000" u="sng" dirty="0" smtClean="0">
                <a:hlinkClick r:id="rId14" tooltip="Глаголица"/>
              </a:rPr>
              <a:t>славянской азбуки</a:t>
            </a:r>
            <a:r>
              <a:rPr lang="ru-RU" sz="2000" dirty="0" smtClean="0"/>
              <a:t> и создатели </a:t>
            </a:r>
            <a:r>
              <a:rPr lang="ru-RU" sz="2000" u="sng" dirty="0" smtClean="0">
                <a:hlinkClick r:id="rId15" tooltip="Церковнославянский язык"/>
              </a:rPr>
              <a:t>церковнославянского языка</a:t>
            </a:r>
            <a:r>
              <a:rPr lang="ru-RU" sz="2000" dirty="0" smtClean="0"/>
              <a:t>, проповедники </a:t>
            </a:r>
            <a:r>
              <a:rPr lang="ru-RU" sz="2000" u="sng" dirty="0" smtClean="0">
                <a:hlinkClick r:id="rId16" tooltip="Христианство"/>
              </a:rPr>
              <a:t>христианства</a:t>
            </a:r>
            <a:r>
              <a:rPr lang="ru-RU" sz="2000" dirty="0" smtClean="0"/>
              <a:t>.</a:t>
            </a:r>
          </a:p>
          <a:p>
            <a:r>
              <a:rPr lang="ru-RU" sz="2000" u="sng" dirty="0" smtClean="0">
                <a:hlinkClick r:id="rId17" tooltip="Канонизация"/>
              </a:rPr>
              <a:t>Канонизированы</a:t>
            </a:r>
            <a:r>
              <a:rPr lang="ru-RU" sz="2000" dirty="0" smtClean="0"/>
              <a:t> и почитаются как </a:t>
            </a:r>
            <a:r>
              <a:rPr lang="ru-RU" sz="2000" u="sng" dirty="0" smtClean="0">
                <a:hlinkClick r:id="rId18" tooltip="Святой"/>
              </a:rPr>
              <a:t>святые</a:t>
            </a:r>
            <a:r>
              <a:rPr lang="ru-RU" sz="2000" dirty="0" smtClean="0"/>
              <a:t> и на Востоке, и на Западе. В славянском </a:t>
            </a:r>
            <a:r>
              <a:rPr lang="ru-RU" sz="2000" u="sng" dirty="0" smtClean="0">
                <a:hlinkClick r:id="rId19" tooltip="Православие"/>
              </a:rPr>
              <a:t>православии</a:t>
            </a:r>
            <a:r>
              <a:rPr lang="ru-RU" sz="2000" dirty="0" smtClean="0"/>
              <a:t> почитаются как святые </a:t>
            </a:r>
            <a:r>
              <a:rPr lang="ru-RU" sz="2000" u="sng" dirty="0" smtClean="0">
                <a:hlinkClick r:id="rId20" tooltip="Равноапостольные"/>
              </a:rPr>
              <a:t>равноапостольные</a:t>
            </a:r>
            <a:r>
              <a:rPr lang="ru-RU" sz="2000" dirty="0" smtClean="0"/>
              <a:t> «</a:t>
            </a:r>
            <a:r>
              <a:rPr lang="ru-RU" sz="2000" dirty="0" err="1" smtClean="0"/>
              <a:t>учи́тели</a:t>
            </a:r>
            <a:r>
              <a:rPr lang="ru-RU" sz="2000" dirty="0" smtClean="0"/>
              <a:t> </a:t>
            </a:r>
            <a:r>
              <a:rPr lang="ru-RU" sz="2000" dirty="0" err="1" smtClean="0"/>
              <a:t>слове́нские</a:t>
            </a:r>
            <a:r>
              <a:rPr lang="ru-RU" sz="2000" dirty="0" smtClean="0"/>
              <a:t>».</a:t>
            </a:r>
            <a:endParaRPr lang="ru-RU" sz="2000" dirty="0"/>
          </a:p>
        </p:txBody>
      </p:sp>
      <p:pic>
        <p:nvPicPr>
          <p:cNvPr id="5" name="Содержимое 4" descr="http://upload.wikimedia.org/wikipedia/commons/thumb/6/67/Kyrill%26Method.jpg/250px-Kyrill%26Method.jpg">
            <a:hlinkClick r:id="rId21"/>
          </p:cNvPr>
          <p:cNvPicPr>
            <a:picLocks noGrp="1"/>
          </p:cNvPicPr>
          <p:nvPr>
            <p:ph idx="1"/>
          </p:nvPr>
        </p:nvPicPr>
        <p:blipFill>
          <a:blip r:embed="rId22" cstate="screen"/>
          <a:srcRect/>
          <a:stretch>
            <a:fillRect/>
          </a:stretch>
        </p:blipFill>
        <p:spPr bwMode="auto">
          <a:xfrm>
            <a:off x="4283968" y="260648"/>
            <a:ext cx="4608511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2736304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smtClean="0"/>
              <a:t>    </a:t>
            </a:r>
            <a:r>
              <a:rPr lang="ru-RU" sz="2800" dirty="0" smtClean="0"/>
              <a:t>Алфавит представлял собой сложную философскую и математическую систему. Каждая буква в Алфавите имела своё место, свой порядковый номер, своё имя, своё числовое значение. </a:t>
            </a:r>
            <a:endParaRPr lang="ru-RU" sz="2800" dirty="0"/>
          </a:p>
        </p:txBody>
      </p:sp>
      <p:pic>
        <p:nvPicPr>
          <p:cNvPr id="5" name="Содержимое 4" descr="http://900igr.net/datai/istorija/Pismennost-slavjan/0012-018-Slavjanskaja-pismennost.pn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0"/>
            <a:ext cx="55446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lga_Glazova_-_Venok byli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79512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856</TotalTime>
  <Words>1149</Words>
  <Application>Microsoft Office PowerPoint</Application>
  <PresentationFormat>Экран (4:3)</PresentationFormat>
  <Paragraphs>126</Paragraphs>
  <Slides>32</Slides>
  <Notes>0</Notes>
  <HiddenSlides>0</HiddenSlides>
  <MMClips>4</MMClips>
  <ScaleCrop>false</ScaleCrop>
  <HeadingPairs>
    <vt:vector size="6" baseType="variant"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8" baseType="lpstr">
      <vt:lpstr>Тема Office</vt:lpstr>
      <vt:lpstr>Городская</vt:lpstr>
      <vt:lpstr>Справедливость</vt:lpstr>
      <vt:lpstr>1_Справедливость</vt:lpstr>
      <vt:lpstr>Техническая</vt:lpstr>
      <vt:lpstr>Слайд</vt:lpstr>
      <vt:lpstr>Социологический   опрос</vt:lpstr>
      <vt:lpstr>Важно ли наличие буквы ё в письменной речи?</vt:lpstr>
      <vt:lpstr>Слайд 3</vt:lpstr>
      <vt:lpstr>Ставите ли вы двойные точки над буквой ё?</vt:lpstr>
      <vt:lpstr>Слайд 5</vt:lpstr>
      <vt:lpstr>Слайд 6</vt:lpstr>
      <vt:lpstr>Слайд 7</vt:lpstr>
      <vt:lpstr>Константин Философ (Кирилл) изобрёл славянский алфавит и вместе со своим старшим братом Мефодием перевёл св. Писание на славянский язык</vt:lpstr>
      <vt:lpstr>    Алфавит представлял собой сложную философскую и математическую систему. Каждая буква в Алфавите имела своё место, свой порядковый номер, своё имя, своё числовое значение. </vt:lpstr>
      <vt:lpstr>В названиях букв – завет каждому, кто начинает изучать родной язык!</vt:lpstr>
      <vt:lpstr>Слайд 11</vt:lpstr>
      <vt:lpstr>Слайд 12</vt:lpstr>
      <vt:lpstr>Слайд 13</vt:lpstr>
      <vt:lpstr> Реформы русского Алфавита. </vt:lpstr>
      <vt:lpstr> Буква Ё в современной русской письменности имеет первостепенную важность!      </vt:lpstr>
      <vt:lpstr>Слайд 16</vt:lpstr>
      <vt:lpstr>Подведём итоги</vt:lpstr>
      <vt:lpstr>В русскую азбуку введена буква Ё  29 ноября 1783 г. </vt:lpstr>
      <vt:lpstr>С тех пор буква Ё стала употребляться, но весьма непоследовательно</vt:lpstr>
      <vt:lpstr>А если вам всё равно, то вот, что  получается...  </vt:lpstr>
      <vt:lpstr>Слайд 21</vt:lpstr>
      <vt:lpstr>Слайд 22</vt:lpstr>
      <vt:lpstr>Слайд 23</vt:lpstr>
      <vt:lpstr>Слайд 24</vt:lpstr>
      <vt:lpstr>Буква ё меняет значение слова!</vt:lpstr>
      <vt:lpstr>Слайд 26</vt:lpstr>
      <vt:lpstr>Слайд 27</vt:lpstr>
      <vt:lpstr>Слайд 28</vt:lpstr>
      <vt:lpstr>     Памятник букве Ё в Ульяновске </vt:lpstr>
      <vt:lpstr>Слайд 30</vt:lpstr>
      <vt:lpstr>Авторы проекта:</vt:lpstr>
      <vt:lpstr>Используемая литература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галина</dc:creator>
  <cp:lastModifiedBy>галина</cp:lastModifiedBy>
  <cp:revision>147</cp:revision>
  <dcterms:created xsi:type="dcterms:W3CDTF">2014-03-25T17:43:59Z</dcterms:created>
  <dcterms:modified xsi:type="dcterms:W3CDTF">2014-04-20T14:21:50Z</dcterms:modified>
</cp:coreProperties>
</file>