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81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A2B0B4-30C7-40B9-91FA-8F03AAB972A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C372B2-2D7E-4BB7-B520-351E99599E08}">
      <dgm:prSet phldrT="[Текст]"/>
      <dgm:spPr/>
      <dgm:t>
        <a:bodyPr/>
        <a:lstStyle/>
        <a:p>
          <a:r>
            <a:rPr lang="ru-RU" dirty="0" smtClean="0"/>
            <a:t>Начальное </a:t>
          </a:r>
          <a:endParaRPr lang="ru-RU" dirty="0"/>
        </a:p>
      </dgm:t>
    </dgm:pt>
    <dgm:pt modelId="{64134CD3-DA84-444F-BFF2-B303777B9B1F}" type="parTrans" cxnId="{DE919B77-556E-434D-BE93-7CE7A62FC60A}">
      <dgm:prSet/>
      <dgm:spPr/>
      <dgm:t>
        <a:bodyPr/>
        <a:lstStyle/>
        <a:p>
          <a:endParaRPr lang="ru-RU"/>
        </a:p>
      </dgm:t>
    </dgm:pt>
    <dgm:pt modelId="{DB559D8E-008D-42E1-BADE-9F855F78D8A8}" type="sibTrans" cxnId="{DE919B77-556E-434D-BE93-7CE7A62FC60A}">
      <dgm:prSet/>
      <dgm:spPr/>
      <dgm:t>
        <a:bodyPr/>
        <a:lstStyle/>
        <a:p>
          <a:endParaRPr lang="ru-RU"/>
        </a:p>
      </dgm:t>
    </dgm:pt>
    <dgm:pt modelId="{344B37FB-C44B-420A-820D-783407895DFA}">
      <dgm:prSet phldrT="[Текст]"/>
      <dgm:spPr/>
      <dgm:t>
        <a:bodyPr/>
        <a:lstStyle/>
        <a:p>
          <a:r>
            <a:rPr lang="ru-RU" dirty="0" smtClean="0"/>
            <a:t>училища</a:t>
          </a:r>
          <a:endParaRPr lang="ru-RU" dirty="0"/>
        </a:p>
      </dgm:t>
    </dgm:pt>
    <dgm:pt modelId="{AD078357-4F25-4326-ADF8-7B3A984F5A74}" type="parTrans" cxnId="{2BDD91D7-83CE-4839-9EB9-411740698604}">
      <dgm:prSet/>
      <dgm:spPr/>
      <dgm:t>
        <a:bodyPr/>
        <a:lstStyle/>
        <a:p>
          <a:endParaRPr lang="ru-RU"/>
        </a:p>
      </dgm:t>
    </dgm:pt>
    <dgm:pt modelId="{5CDE8CE8-5CD8-41B6-B50A-FE25F0FA4FF4}" type="sibTrans" cxnId="{2BDD91D7-83CE-4839-9EB9-411740698604}">
      <dgm:prSet/>
      <dgm:spPr/>
      <dgm:t>
        <a:bodyPr/>
        <a:lstStyle/>
        <a:p>
          <a:endParaRPr lang="ru-RU"/>
        </a:p>
      </dgm:t>
    </dgm:pt>
    <dgm:pt modelId="{E7987C22-0D7F-4415-98DA-D17A80FE7DD2}">
      <dgm:prSet phldrT="[Текст]"/>
      <dgm:spPr/>
      <dgm:t>
        <a:bodyPr/>
        <a:lstStyle/>
        <a:p>
          <a:r>
            <a:rPr lang="ru-RU" dirty="0" smtClean="0"/>
            <a:t>Среднее </a:t>
          </a:r>
          <a:endParaRPr lang="ru-RU" dirty="0"/>
        </a:p>
      </dgm:t>
    </dgm:pt>
    <dgm:pt modelId="{4141E5A3-9A2B-4CDC-A1B5-2DDA2EE1ECF4}" type="parTrans" cxnId="{BCAC6368-9FE8-4248-A4AD-E024C3CA65DD}">
      <dgm:prSet/>
      <dgm:spPr/>
      <dgm:t>
        <a:bodyPr/>
        <a:lstStyle/>
        <a:p>
          <a:endParaRPr lang="ru-RU"/>
        </a:p>
      </dgm:t>
    </dgm:pt>
    <dgm:pt modelId="{888902A9-E35A-47DE-AAB9-71C8E4E40362}" type="sibTrans" cxnId="{BCAC6368-9FE8-4248-A4AD-E024C3CA65DD}">
      <dgm:prSet/>
      <dgm:spPr/>
      <dgm:t>
        <a:bodyPr/>
        <a:lstStyle/>
        <a:p>
          <a:endParaRPr lang="ru-RU"/>
        </a:p>
      </dgm:t>
    </dgm:pt>
    <dgm:pt modelId="{628241D8-8E58-48AD-85B8-83791F930618}">
      <dgm:prSet phldrT="[Текст]"/>
      <dgm:spPr/>
      <dgm:t>
        <a:bodyPr/>
        <a:lstStyle/>
        <a:p>
          <a:r>
            <a:rPr lang="ru-RU" dirty="0" smtClean="0"/>
            <a:t>Колледжи </a:t>
          </a:r>
          <a:endParaRPr lang="ru-RU" dirty="0"/>
        </a:p>
      </dgm:t>
    </dgm:pt>
    <dgm:pt modelId="{4A804D5E-1812-454C-8356-0AECBF75132B}" type="parTrans" cxnId="{68C4E224-9D79-440E-A276-53456873F130}">
      <dgm:prSet/>
      <dgm:spPr/>
      <dgm:t>
        <a:bodyPr/>
        <a:lstStyle/>
        <a:p>
          <a:endParaRPr lang="ru-RU"/>
        </a:p>
      </dgm:t>
    </dgm:pt>
    <dgm:pt modelId="{A557B3EC-1538-4E32-9F1E-C043D92A1AEB}" type="sibTrans" cxnId="{68C4E224-9D79-440E-A276-53456873F130}">
      <dgm:prSet/>
      <dgm:spPr/>
      <dgm:t>
        <a:bodyPr/>
        <a:lstStyle/>
        <a:p>
          <a:endParaRPr lang="ru-RU"/>
        </a:p>
      </dgm:t>
    </dgm:pt>
    <dgm:pt modelId="{8E325664-6C28-4869-BB77-AE9456788653}">
      <dgm:prSet phldrT="[Текст]"/>
      <dgm:spPr/>
      <dgm:t>
        <a:bodyPr/>
        <a:lstStyle/>
        <a:p>
          <a:r>
            <a:rPr lang="ru-RU" dirty="0" smtClean="0"/>
            <a:t>Техникумы </a:t>
          </a:r>
          <a:endParaRPr lang="ru-RU" dirty="0"/>
        </a:p>
      </dgm:t>
    </dgm:pt>
    <dgm:pt modelId="{82B2DC44-B794-40F4-BCB2-3166384E1D0B}" type="parTrans" cxnId="{3E846A5A-F143-4F21-9231-D8CA964301A0}">
      <dgm:prSet/>
      <dgm:spPr/>
      <dgm:t>
        <a:bodyPr/>
        <a:lstStyle/>
        <a:p>
          <a:endParaRPr lang="ru-RU"/>
        </a:p>
      </dgm:t>
    </dgm:pt>
    <dgm:pt modelId="{EA9F8EB7-3F7B-47CF-B529-11C1863E19E7}" type="sibTrans" cxnId="{3E846A5A-F143-4F21-9231-D8CA964301A0}">
      <dgm:prSet/>
      <dgm:spPr/>
      <dgm:t>
        <a:bodyPr/>
        <a:lstStyle/>
        <a:p>
          <a:endParaRPr lang="ru-RU"/>
        </a:p>
      </dgm:t>
    </dgm:pt>
    <dgm:pt modelId="{46CD1723-3E82-40C4-BF21-11AB2F38968F}">
      <dgm:prSet phldrT="[Текст]"/>
      <dgm:spPr/>
      <dgm:t>
        <a:bodyPr/>
        <a:lstStyle/>
        <a:p>
          <a:r>
            <a:rPr lang="ru-RU" dirty="0" smtClean="0"/>
            <a:t>Высшее </a:t>
          </a:r>
          <a:endParaRPr lang="ru-RU" dirty="0"/>
        </a:p>
      </dgm:t>
    </dgm:pt>
    <dgm:pt modelId="{9EE3DD7A-7B2D-4D01-ACAA-9D9E7EF0C19A}" type="parTrans" cxnId="{1F70CC0A-2FFC-484D-ADDB-A7FA7B373704}">
      <dgm:prSet/>
      <dgm:spPr/>
      <dgm:t>
        <a:bodyPr/>
        <a:lstStyle/>
        <a:p>
          <a:endParaRPr lang="ru-RU"/>
        </a:p>
      </dgm:t>
    </dgm:pt>
    <dgm:pt modelId="{382129B7-C8D4-4032-ABB8-1E1138422480}" type="sibTrans" cxnId="{1F70CC0A-2FFC-484D-ADDB-A7FA7B373704}">
      <dgm:prSet/>
      <dgm:spPr/>
      <dgm:t>
        <a:bodyPr/>
        <a:lstStyle/>
        <a:p>
          <a:endParaRPr lang="ru-RU"/>
        </a:p>
      </dgm:t>
    </dgm:pt>
    <dgm:pt modelId="{DE0208F9-9F03-4F4D-AFB6-FBB1288AB12E}">
      <dgm:prSet phldrT="[Текст]"/>
      <dgm:spPr/>
      <dgm:t>
        <a:bodyPr/>
        <a:lstStyle/>
        <a:p>
          <a:r>
            <a:rPr lang="ru-RU" dirty="0" smtClean="0"/>
            <a:t>Институты </a:t>
          </a:r>
          <a:endParaRPr lang="ru-RU" dirty="0"/>
        </a:p>
      </dgm:t>
    </dgm:pt>
    <dgm:pt modelId="{8F109077-432C-44F3-B83A-08FAECA9C6A4}" type="parTrans" cxnId="{DA5BA761-13CE-40C4-8C93-6B203FEF0038}">
      <dgm:prSet/>
      <dgm:spPr/>
      <dgm:t>
        <a:bodyPr/>
        <a:lstStyle/>
        <a:p>
          <a:endParaRPr lang="ru-RU"/>
        </a:p>
      </dgm:t>
    </dgm:pt>
    <dgm:pt modelId="{133E0B6B-CCF2-4ADD-8627-F204377EE8C9}" type="sibTrans" cxnId="{DA5BA761-13CE-40C4-8C93-6B203FEF0038}">
      <dgm:prSet/>
      <dgm:spPr/>
      <dgm:t>
        <a:bodyPr/>
        <a:lstStyle/>
        <a:p>
          <a:endParaRPr lang="ru-RU"/>
        </a:p>
      </dgm:t>
    </dgm:pt>
    <dgm:pt modelId="{E60237D3-2DB3-4FB4-806E-E5C22E825EB6}">
      <dgm:prSet phldrT="[Текст]"/>
      <dgm:spPr/>
      <dgm:t>
        <a:bodyPr/>
        <a:lstStyle/>
        <a:p>
          <a:r>
            <a:rPr lang="ru-RU" dirty="0" smtClean="0"/>
            <a:t>Университеты</a:t>
          </a:r>
          <a:endParaRPr lang="ru-RU" dirty="0"/>
        </a:p>
      </dgm:t>
    </dgm:pt>
    <dgm:pt modelId="{DC35673F-35AA-4E52-AEA1-45A9F58426EF}" type="parTrans" cxnId="{CB9C700E-1AAF-458A-ABA1-73B0D0CEB958}">
      <dgm:prSet/>
      <dgm:spPr/>
      <dgm:t>
        <a:bodyPr/>
        <a:lstStyle/>
        <a:p>
          <a:endParaRPr lang="ru-RU"/>
        </a:p>
      </dgm:t>
    </dgm:pt>
    <dgm:pt modelId="{B0DEBAAC-E2A0-4DAB-8786-8FCFA3FD7977}" type="sibTrans" cxnId="{CB9C700E-1AAF-458A-ABA1-73B0D0CEB958}">
      <dgm:prSet/>
      <dgm:spPr/>
      <dgm:t>
        <a:bodyPr/>
        <a:lstStyle/>
        <a:p>
          <a:endParaRPr lang="ru-RU"/>
        </a:p>
      </dgm:t>
    </dgm:pt>
    <dgm:pt modelId="{D4681AA2-18F5-4244-B2B7-947A1FD76594}">
      <dgm:prSet phldrT="[Текст]"/>
      <dgm:spPr/>
      <dgm:t>
        <a:bodyPr/>
        <a:lstStyle/>
        <a:p>
          <a:endParaRPr lang="ru-RU" dirty="0"/>
        </a:p>
      </dgm:t>
    </dgm:pt>
    <dgm:pt modelId="{AB62F587-FA59-431E-BDDA-AD413DA8E715}" type="parTrans" cxnId="{8344C2F1-FAEB-47BA-8E39-A7E5A3E2B019}">
      <dgm:prSet/>
      <dgm:spPr/>
      <dgm:t>
        <a:bodyPr/>
        <a:lstStyle/>
        <a:p>
          <a:endParaRPr lang="ru-RU"/>
        </a:p>
      </dgm:t>
    </dgm:pt>
    <dgm:pt modelId="{865D1DC1-BEB3-486C-930D-61AD987318E2}" type="sibTrans" cxnId="{8344C2F1-FAEB-47BA-8E39-A7E5A3E2B019}">
      <dgm:prSet/>
      <dgm:spPr/>
      <dgm:t>
        <a:bodyPr/>
        <a:lstStyle/>
        <a:p>
          <a:endParaRPr lang="ru-RU"/>
        </a:p>
      </dgm:t>
    </dgm:pt>
    <dgm:pt modelId="{CC6FA45F-669E-4A5C-AC14-0E76DB932F6D}">
      <dgm:prSet phldrT="[Текст]"/>
      <dgm:spPr/>
      <dgm:t>
        <a:bodyPr/>
        <a:lstStyle/>
        <a:p>
          <a:r>
            <a:rPr lang="ru-RU" dirty="0" smtClean="0"/>
            <a:t>Академии  </a:t>
          </a:r>
          <a:endParaRPr lang="ru-RU" dirty="0"/>
        </a:p>
      </dgm:t>
    </dgm:pt>
    <dgm:pt modelId="{ADF190EA-FA23-449C-85C8-75AD9E277F21}" type="parTrans" cxnId="{58A52E6A-350B-4FD0-AE56-5F603D63CB4D}">
      <dgm:prSet/>
      <dgm:spPr/>
      <dgm:t>
        <a:bodyPr/>
        <a:lstStyle/>
        <a:p>
          <a:endParaRPr lang="ru-RU"/>
        </a:p>
      </dgm:t>
    </dgm:pt>
    <dgm:pt modelId="{63558B7C-0DEB-4225-831C-E225BF28325B}" type="sibTrans" cxnId="{58A52E6A-350B-4FD0-AE56-5F603D63CB4D}">
      <dgm:prSet/>
      <dgm:spPr/>
      <dgm:t>
        <a:bodyPr/>
        <a:lstStyle/>
        <a:p>
          <a:endParaRPr lang="ru-RU"/>
        </a:p>
      </dgm:t>
    </dgm:pt>
    <dgm:pt modelId="{DE0193CB-D0C2-44B1-AB53-578D9739E20F}" type="pres">
      <dgm:prSet presAssocID="{75A2B0B4-30C7-40B9-91FA-8F03AAB972A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1DEF6E6-B991-47A7-922D-3167079F7E1A}" type="pres">
      <dgm:prSet presAssocID="{A1C372B2-2D7E-4BB7-B520-351E99599E08}" presName="linNode" presStyleCnt="0"/>
      <dgm:spPr/>
    </dgm:pt>
    <dgm:pt modelId="{78B2D143-CA9B-44ED-ADE5-7B9E9F463ADA}" type="pres">
      <dgm:prSet presAssocID="{A1C372B2-2D7E-4BB7-B520-351E99599E08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EE1B52-DC2F-4418-809A-4E3BC561D86A}" type="pres">
      <dgm:prSet presAssocID="{A1C372B2-2D7E-4BB7-B520-351E99599E08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A733B5-D039-4B75-B8A4-600DE05319CB}" type="pres">
      <dgm:prSet presAssocID="{DB559D8E-008D-42E1-BADE-9F855F78D8A8}" presName="sp" presStyleCnt="0"/>
      <dgm:spPr/>
    </dgm:pt>
    <dgm:pt modelId="{A696730A-FDA0-4892-993C-71E10C38270C}" type="pres">
      <dgm:prSet presAssocID="{E7987C22-0D7F-4415-98DA-D17A80FE7DD2}" presName="linNode" presStyleCnt="0"/>
      <dgm:spPr/>
    </dgm:pt>
    <dgm:pt modelId="{6707A0DA-1AE5-42A8-BC10-9777CD7CC577}" type="pres">
      <dgm:prSet presAssocID="{E7987C22-0D7F-4415-98DA-D17A80FE7DD2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73746E-6CDA-4E9E-95A2-ABB151D7D653}" type="pres">
      <dgm:prSet presAssocID="{E7987C22-0D7F-4415-98DA-D17A80FE7DD2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32257E-7353-4A27-BDC6-A8A86429CBD3}" type="pres">
      <dgm:prSet presAssocID="{888902A9-E35A-47DE-AAB9-71C8E4E40362}" presName="sp" presStyleCnt="0"/>
      <dgm:spPr/>
    </dgm:pt>
    <dgm:pt modelId="{BC128A06-78AF-42F5-AD03-CEAB5FD8049F}" type="pres">
      <dgm:prSet presAssocID="{46CD1723-3E82-40C4-BF21-11AB2F38968F}" presName="linNode" presStyleCnt="0"/>
      <dgm:spPr/>
    </dgm:pt>
    <dgm:pt modelId="{D0BD3C85-0D3E-4D45-8D93-2BC20DBF5495}" type="pres">
      <dgm:prSet presAssocID="{46CD1723-3E82-40C4-BF21-11AB2F38968F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0B747E-660B-4E94-AF79-B03893FB7013}" type="pres">
      <dgm:prSet presAssocID="{46CD1723-3E82-40C4-BF21-11AB2F38968F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919B77-556E-434D-BE93-7CE7A62FC60A}" srcId="{75A2B0B4-30C7-40B9-91FA-8F03AAB972AF}" destId="{A1C372B2-2D7E-4BB7-B520-351E99599E08}" srcOrd="0" destOrd="0" parTransId="{64134CD3-DA84-444F-BFF2-B303777B9B1F}" sibTransId="{DB559D8E-008D-42E1-BADE-9F855F78D8A8}"/>
    <dgm:cxn modelId="{BE0E1CA1-D29D-4C09-9EA6-EA6CFCD8D7B9}" type="presOf" srcId="{D4681AA2-18F5-4244-B2B7-947A1FD76594}" destId="{E10B747E-660B-4E94-AF79-B03893FB7013}" srcOrd="0" destOrd="3" presId="urn:microsoft.com/office/officeart/2005/8/layout/vList5"/>
    <dgm:cxn modelId="{1FCD2C0A-AFF9-4F45-9D04-6BF24ABCBCAE}" type="presOf" srcId="{CC6FA45F-669E-4A5C-AC14-0E76DB932F6D}" destId="{E10B747E-660B-4E94-AF79-B03893FB7013}" srcOrd="0" destOrd="2" presId="urn:microsoft.com/office/officeart/2005/8/layout/vList5"/>
    <dgm:cxn modelId="{DA5BA761-13CE-40C4-8C93-6B203FEF0038}" srcId="{46CD1723-3E82-40C4-BF21-11AB2F38968F}" destId="{DE0208F9-9F03-4F4D-AFB6-FBB1288AB12E}" srcOrd="0" destOrd="0" parTransId="{8F109077-432C-44F3-B83A-08FAECA9C6A4}" sibTransId="{133E0B6B-CCF2-4ADD-8627-F204377EE8C9}"/>
    <dgm:cxn modelId="{8344C2F1-FAEB-47BA-8E39-A7E5A3E2B019}" srcId="{46CD1723-3E82-40C4-BF21-11AB2F38968F}" destId="{D4681AA2-18F5-4244-B2B7-947A1FD76594}" srcOrd="3" destOrd="0" parTransId="{AB62F587-FA59-431E-BDDA-AD413DA8E715}" sibTransId="{865D1DC1-BEB3-486C-930D-61AD987318E2}"/>
    <dgm:cxn modelId="{335BE232-4EA1-4AA0-930D-2ADF185792CD}" type="presOf" srcId="{E60237D3-2DB3-4FB4-806E-E5C22E825EB6}" destId="{E10B747E-660B-4E94-AF79-B03893FB7013}" srcOrd="0" destOrd="1" presId="urn:microsoft.com/office/officeart/2005/8/layout/vList5"/>
    <dgm:cxn modelId="{C7BEBFE3-F971-4B71-8A09-F499E8C2A5C5}" type="presOf" srcId="{E7987C22-0D7F-4415-98DA-D17A80FE7DD2}" destId="{6707A0DA-1AE5-42A8-BC10-9777CD7CC577}" srcOrd="0" destOrd="0" presId="urn:microsoft.com/office/officeart/2005/8/layout/vList5"/>
    <dgm:cxn modelId="{3E846A5A-F143-4F21-9231-D8CA964301A0}" srcId="{E7987C22-0D7F-4415-98DA-D17A80FE7DD2}" destId="{8E325664-6C28-4869-BB77-AE9456788653}" srcOrd="1" destOrd="0" parTransId="{82B2DC44-B794-40F4-BCB2-3166384E1D0B}" sibTransId="{EA9F8EB7-3F7B-47CF-B529-11C1863E19E7}"/>
    <dgm:cxn modelId="{1F70CC0A-2FFC-484D-ADDB-A7FA7B373704}" srcId="{75A2B0B4-30C7-40B9-91FA-8F03AAB972AF}" destId="{46CD1723-3E82-40C4-BF21-11AB2F38968F}" srcOrd="2" destOrd="0" parTransId="{9EE3DD7A-7B2D-4D01-ACAA-9D9E7EF0C19A}" sibTransId="{382129B7-C8D4-4032-ABB8-1E1138422480}"/>
    <dgm:cxn modelId="{50D1CF23-64AD-4CF5-89B8-BC8666365126}" type="presOf" srcId="{DE0208F9-9F03-4F4D-AFB6-FBB1288AB12E}" destId="{E10B747E-660B-4E94-AF79-B03893FB7013}" srcOrd="0" destOrd="0" presId="urn:microsoft.com/office/officeart/2005/8/layout/vList5"/>
    <dgm:cxn modelId="{CB9C700E-1AAF-458A-ABA1-73B0D0CEB958}" srcId="{46CD1723-3E82-40C4-BF21-11AB2F38968F}" destId="{E60237D3-2DB3-4FB4-806E-E5C22E825EB6}" srcOrd="1" destOrd="0" parTransId="{DC35673F-35AA-4E52-AEA1-45A9F58426EF}" sibTransId="{B0DEBAAC-E2A0-4DAB-8786-8FCFA3FD7977}"/>
    <dgm:cxn modelId="{4309E512-0615-4AC7-A280-0125C1F0B56A}" type="presOf" srcId="{75A2B0B4-30C7-40B9-91FA-8F03AAB972AF}" destId="{DE0193CB-D0C2-44B1-AB53-578D9739E20F}" srcOrd="0" destOrd="0" presId="urn:microsoft.com/office/officeart/2005/8/layout/vList5"/>
    <dgm:cxn modelId="{2BDD91D7-83CE-4839-9EB9-411740698604}" srcId="{A1C372B2-2D7E-4BB7-B520-351E99599E08}" destId="{344B37FB-C44B-420A-820D-783407895DFA}" srcOrd="0" destOrd="0" parTransId="{AD078357-4F25-4326-ADF8-7B3A984F5A74}" sibTransId="{5CDE8CE8-5CD8-41B6-B50A-FE25F0FA4FF4}"/>
    <dgm:cxn modelId="{BCAC6368-9FE8-4248-A4AD-E024C3CA65DD}" srcId="{75A2B0B4-30C7-40B9-91FA-8F03AAB972AF}" destId="{E7987C22-0D7F-4415-98DA-D17A80FE7DD2}" srcOrd="1" destOrd="0" parTransId="{4141E5A3-9A2B-4CDC-A1B5-2DDA2EE1ECF4}" sibTransId="{888902A9-E35A-47DE-AAB9-71C8E4E40362}"/>
    <dgm:cxn modelId="{58A52E6A-350B-4FD0-AE56-5F603D63CB4D}" srcId="{46CD1723-3E82-40C4-BF21-11AB2F38968F}" destId="{CC6FA45F-669E-4A5C-AC14-0E76DB932F6D}" srcOrd="2" destOrd="0" parTransId="{ADF190EA-FA23-449C-85C8-75AD9E277F21}" sibTransId="{63558B7C-0DEB-4225-831C-E225BF28325B}"/>
    <dgm:cxn modelId="{68C4E224-9D79-440E-A276-53456873F130}" srcId="{E7987C22-0D7F-4415-98DA-D17A80FE7DD2}" destId="{628241D8-8E58-48AD-85B8-83791F930618}" srcOrd="0" destOrd="0" parTransId="{4A804D5E-1812-454C-8356-0AECBF75132B}" sibTransId="{A557B3EC-1538-4E32-9F1E-C043D92A1AEB}"/>
    <dgm:cxn modelId="{CC6788E9-0445-449D-A505-3887C410AF77}" type="presOf" srcId="{628241D8-8E58-48AD-85B8-83791F930618}" destId="{2D73746E-6CDA-4E9E-95A2-ABB151D7D653}" srcOrd="0" destOrd="0" presId="urn:microsoft.com/office/officeart/2005/8/layout/vList5"/>
    <dgm:cxn modelId="{00CC4655-7CF0-417C-A8DB-2AB71115F91D}" type="presOf" srcId="{344B37FB-C44B-420A-820D-783407895DFA}" destId="{E5EE1B52-DC2F-4418-809A-4E3BC561D86A}" srcOrd="0" destOrd="0" presId="urn:microsoft.com/office/officeart/2005/8/layout/vList5"/>
    <dgm:cxn modelId="{B1633CE8-649F-40C7-B3B7-C77AE47494F4}" type="presOf" srcId="{A1C372B2-2D7E-4BB7-B520-351E99599E08}" destId="{78B2D143-CA9B-44ED-ADE5-7B9E9F463ADA}" srcOrd="0" destOrd="0" presId="urn:microsoft.com/office/officeart/2005/8/layout/vList5"/>
    <dgm:cxn modelId="{22B039E0-B82F-4023-BCB8-26FDF0A209BC}" type="presOf" srcId="{8E325664-6C28-4869-BB77-AE9456788653}" destId="{2D73746E-6CDA-4E9E-95A2-ABB151D7D653}" srcOrd="0" destOrd="1" presId="urn:microsoft.com/office/officeart/2005/8/layout/vList5"/>
    <dgm:cxn modelId="{1EF96F23-FA21-44FA-8A84-E33059D0372D}" type="presOf" srcId="{46CD1723-3E82-40C4-BF21-11AB2F38968F}" destId="{D0BD3C85-0D3E-4D45-8D93-2BC20DBF5495}" srcOrd="0" destOrd="0" presId="urn:microsoft.com/office/officeart/2005/8/layout/vList5"/>
    <dgm:cxn modelId="{E428B4B8-F070-4332-B615-FF57F478E7E7}" type="presParOf" srcId="{DE0193CB-D0C2-44B1-AB53-578D9739E20F}" destId="{A1DEF6E6-B991-47A7-922D-3167079F7E1A}" srcOrd="0" destOrd="0" presId="urn:microsoft.com/office/officeart/2005/8/layout/vList5"/>
    <dgm:cxn modelId="{C738C33F-090B-466F-B126-AFA747446A2B}" type="presParOf" srcId="{A1DEF6E6-B991-47A7-922D-3167079F7E1A}" destId="{78B2D143-CA9B-44ED-ADE5-7B9E9F463ADA}" srcOrd="0" destOrd="0" presId="urn:microsoft.com/office/officeart/2005/8/layout/vList5"/>
    <dgm:cxn modelId="{1016DC54-E9A7-4AD9-97E0-0D8F27447A39}" type="presParOf" srcId="{A1DEF6E6-B991-47A7-922D-3167079F7E1A}" destId="{E5EE1B52-DC2F-4418-809A-4E3BC561D86A}" srcOrd="1" destOrd="0" presId="urn:microsoft.com/office/officeart/2005/8/layout/vList5"/>
    <dgm:cxn modelId="{EBADD02D-63E9-49F8-86F0-1BD05409D090}" type="presParOf" srcId="{DE0193CB-D0C2-44B1-AB53-578D9739E20F}" destId="{18A733B5-D039-4B75-B8A4-600DE05319CB}" srcOrd="1" destOrd="0" presId="urn:microsoft.com/office/officeart/2005/8/layout/vList5"/>
    <dgm:cxn modelId="{424C09D3-C063-4200-83BA-D15877DA093B}" type="presParOf" srcId="{DE0193CB-D0C2-44B1-AB53-578D9739E20F}" destId="{A696730A-FDA0-4892-993C-71E10C38270C}" srcOrd="2" destOrd="0" presId="urn:microsoft.com/office/officeart/2005/8/layout/vList5"/>
    <dgm:cxn modelId="{8CAFC06E-0DFB-4771-ACAE-A65E2440A4C1}" type="presParOf" srcId="{A696730A-FDA0-4892-993C-71E10C38270C}" destId="{6707A0DA-1AE5-42A8-BC10-9777CD7CC577}" srcOrd="0" destOrd="0" presId="urn:microsoft.com/office/officeart/2005/8/layout/vList5"/>
    <dgm:cxn modelId="{24370965-58BA-4560-831A-ABBF2D591FD2}" type="presParOf" srcId="{A696730A-FDA0-4892-993C-71E10C38270C}" destId="{2D73746E-6CDA-4E9E-95A2-ABB151D7D653}" srcOrd="1" destOrd="0" presId="urn:microsoft.com/office/officeart/2005/8/layout/vList5"/>
    <dgm:cxn modelId="{6946E46F-E8F6-4381-B1F0-1671B679FAAE}" type="presParOf" srcId="{DE0193CB-D0C2-44B1-AB53-578D9739E20F}" destId="{C432257E-7353-4A27-BDC6-A8A86429CBD3}" srcOrd="3" destOrd="0" presId="urn:microsoft.com/office/officeart/2005/8/layout/vList5"/>
    <dgm:cxn modelId="{97523A7B-9B5B-463C-B49B-7CC300537207}" type="presParOf" srcId="{DE0193CB-D0C2-44B1-AB53-578D9739E20F}" destId="{BC128A06-78AF-42F5-AD03-CEAB5FD8049F}" srcOrd="4" destOrd="0" presId="urn:microsoft.com/office/officeart/2005/8/layout/vList5"/>
    <dgm:cxn modelId="{6DD567EF-B65D-4BC1-AACD-D5087530DCAA}" type="presParOf" srcId="{BC128A06-78AF-42F5-AD03-CEAB5FD8049F}" destId="{D0BD3C85-0D3E-4D45-8D93-2BC20DBF5495}" srcOrd="0" destOrd="0" presId="urn:microsoft.com/office/officeart/2005/8/layout/vList5"/>
    <dgm:cxn modelId="{EC33ABDA-1D6F-4DFD-9EC2-A069E2967D20}" type="presParOf" srcId="{BC128A06-78AF-42F5-AD03-CEAB5FD8049F}" destId="{E10B747E-660B-4E94-AF79-B03893FB701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5EE1B52-DC2F-4418-809A-4E3BC561D86A}">
      <dsp:nvSpPr>
        <dsp:cNvPr id="0" name=""/>
        <dsp:cNvSpPr/>
      </dsp:nvSpPr>
      <dsp:spPr>
        <a:xfrm rot="5400000">
          <a:off x="1793916" y="-393463"/>
          <a:ext cx="1151002" cy="22300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училища</a:t>
          </a:r>
          <a:endParaRPr lang="ru-RU" sz="1500" kern="1200" dirty="0"/>
        </a:p>
      </dsp:txBody>
      <dsp:txXfrm rot="5400000">
        <a:off x="1793916" y="-393463"/>
        <a:ext cx="1151002" cy="2230040"/>
      </dsp:txXfrm>
    </dsp:sp>
    <dsp:sp modelId="{78B2D143-CA9B-44ED-ADE5-7B9E9F463ADA}">
      <dsp:nvSpPr>
        <dsp:cNvPr id="0" name=""/>
        <dsp:cNvSpPr/>
      </dsp:nvSpPr>
      <dsp:spPr>
        <a:xfrm>
          <a:off x="0" y="2179"/>
          <a:ext cx="1254397" cy="14387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Начальное </a:t>
          </a:r>
          <a:endParaRPr lang="ru-RU" sz="1700" kern="1200" dirty="0"/>
        </a:p>
      </dsp:txBody>
      <dsp:txXfrm>
        <a:off x="0" y="2179"/>
        <a:ext cx="1254397" cy="1438753"/>
      </dsp:txXfrm>
    </dsp:sp>
    <dsp:sp modelId="{2D73746E-6CDA-4E9E-95A2-ABB151D7D653}">
      <dsp:nvSpPr>
        <dsp:cNvPr id="0" name=""/>
        <dsp:cNvSpPr/>
      </dsp:nvSpPr>
      <dsp:spPr>
        <a:xfrm rot="5400000">
          <a:off x="1793916" y="1117227"/>
          <a:ext cx="1151002" cy="22300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Колледжи 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Техникумы </a:t>
          </a:r>
          <a:endParaRPr lang="ru-RU" sz="1500" kern="1200" dirty="0"/>
        </a:p>
      </dsp:txBody>
      <dsp:txXfrm rot="5400000">
        <a:off x="1793916" y="1117227"/>
        <a:ext cx="1151002" cy="2230040"/>
      </dsp:txXfrm>
    </dsp:sp>
    <dsp:sp modelId="{6707A0DA-1AE5-42A8-BC10-9777CD7CC577}">
      <dsp:nvSpPr>
        <dsp:cNvPr id="0" name=""/>
        <dsp:cNvSpPr/>
      </dsp:nvSpPr>
      <dsp:spPr>
        <a:xfrm>
          <a:off x="0" y="1512871"/>
          <a:ext cx="1254397" cy="14387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Среднее </a:t>
          </a:r>
          <a:endParaRPr lang="ru-RU" sz="1700" kern="1200" dirty="0"/>
        </a:p>
      </dsp:txBody>
      <dsp:txXfrm>
        <a:off x="0" y="1512871"/>
        <a:ext cx="1254397" cy="1438753"/>
      </dsp:txXfrm>
    </dsp:sp>
    <dsp:sp modelId="{E10B747E-660B-4E94-AF79-B03893FB7013}">
      <dsp:nvSpPr>
        <dsp:cNvPr id="0" name=""/>
        <dsp:cNvSpPr/>
      </dsp:nvSpPr>
      <dsp:spPr>
        <a:xfrm rot="5400000">
          <a:off x="1793916" y="2627919"/>
          <a:ext cx="1151002" cy="22300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Институты 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Университеты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Академии  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500" kern="1200" dirty="0"/>
        </a:p>
      </dsp:txBody>
      <dsp:txXfrm rot="5400000">
        <a:off x="1793916" y="2627919"/>
        <a:ext cx="1151002" cy="2230040"/>
      </dsp:txXfrm>
    </dsp:sp>
    <dsp:sp modelId="{D0BD3C85-0D3E-4D45-8D93-2BC20DBF5495}">
      <dsp:nvSpPr>
        <dsp:cNvPr id="0" name=""/>
        <dsp:cNvSpPr/>
      </dsp:nvSpPr>
      <dsp:spPr>
        <a:xfrm>
          <a:off x="0" y="3023562"/>
          <a:ext cx="1254397" cy="14387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Высшее </a:t>
          </a:r>
          <a:endParaRPr lang="ru-RU" sz="1700" kern="1200" dirty="0"/>
        </a:p>
      </dsp:txBody>
      <dsp:txXfrm>
        <a:off x="0" y="3023562"/>
        <a:ext cx="1254397" cy="14387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121CAD-A4D4-4203-85E4-7CB445565F18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FFE228-7975-476D-90CD-62B766686EC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BCE0CF-841A-4D14-AD32-1E91115B607D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EF373-4C66-4576-A8F9-EB8F16E8BD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27173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Права работодателя – зеркальное отражение обязанностей работника. Работодатель имеет право проводить отбор персонала путем собеседования, конкурсов, тестирования, испытательного срока.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EF373-4C66-4576-A8F9-EB8F16E8BDEF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23712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EF373-4C66-4576-A8F9-EB8F16E8BDEF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45879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Незанятость граждан не может быть основанием для привлечения их к административной или иной ответственности.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EF373-4C66-4576-A8F9-EB8F16E8BDEF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76883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Ответ: 4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EF373-4C66-4576-A8F9-EB8F16E8BDEF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Ответ: 2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EF373-4C66-4576-A8F9-EB8F16E8BDEF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Ответ: 4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EF373-4C66-4576-A8F9-EB8F16E8BDEF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mtClean="0"/>
              <a:t>Ответ: 2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EF373-4C66-4576-A8F9-EB8F16E8BDEF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9B3-4980-4C45-9266-0BFBB4434EA5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A1EC-9FA1-484A-B9E6-D2C6D65CA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9B3-4980-4C45-9266-0BFBB4434EA5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A1EC-9FA1-484A-B9E6-D2C6D65CA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9B3-4980-4C45-9266-0BFBB4434EA5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A1EC-9FA1-484A-B9E6-D2C6D65CA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9B3-4980-4C45-9266-0BFBB4434EA5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A1EC-9FA1-484A-B9E6-D2C6D65CA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9B3-4980-4C45-9266-0BFBB4434EA5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A1EC-9FA1-484A-B9E6-D2C6D65CA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9B3-4980-4C45-9266-0BFBB4434EA5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A1EC-9FA1-484A-B9E6-D2C6D65CA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9B3-4980-4C45-9266-0BFBB4434EA5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A1EC-9FA1-484A-B9E6-D2C6D65CA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9B3-4980-4C45-9266-0BFBB4434EA5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A1EC-9FA1-484A-B9E6-D2C6D65CA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9B3-4980-4C45-9266-0BFBB4434EA5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A1EC-9FA1-484A-B9E6-D2C6D65CA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9B3-4980-4C45-9266-0BFBB4434EA5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A1EC-9FA1-484A-B9E6-D2C6D65CA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9B3-4980-4C45-9266-0BFBB4434EA5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A1EC-9FA1-484A-B9E6-D2C6D65CA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3A9B3-4980-4C45-9266-0BFBB4434EA5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3A1EC-9FA1-484A-B9E6-D2C6D65CA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Правовое регулирование занятости и трудоустройства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3113359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Обществознание 11 класс</a:t>
            </a:r>
          </a:p>
          <a:p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</a:rPr>
              <a:t>Бриченко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Л.В., учитель высшей категории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ГБОУ СОШ №262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Санкт-Петербург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2013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40828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Оформление трудовых правоотношений (ст. 57, 65 ТК РФ)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872067" y="2420888"/>
            <a:ext cx="7408333" cy="4320480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b="1" dirty="0" smtClean="0"/>
              <a:t>Документы  для оформления трудового договора</a:t>
            </a:r>
          </a:p>
          <a:p>
            <a:pPr marL="0" indent="0" algn="ctr">
              <a:buNone/>
            </a:pPr>
            <a:r>
              <a:rPr lang="ru-RU" b="1" dirty="0" smtClean="0"/>
              <a:t>Паспорт</a:t>
            </a:r>
          </a:p>
          <a:p>
            <a:pPr marL="0" indent="0" algn="ctr">
              <a:buNone/>
            </a:pPr>
            <a:r>
              <a:rPr lang="ru-RU" b="1" dirty="0" smtClean="0"/>
              <a:t>Трудовая книжка</a:t>
            </a:r>
          </a:p>
          <a:p>
            <a:pPr marL="0" indent="0" algn="ctr">
              <a:buNone/>
            </a:pPr>
            <a:r>
              <a:rPr lang="ru-RU" b="1" dirty="0" smtClean="0"/>
              <a:t>Военный билет</a:t>
            </a:r>
          </a:p>
          <a:p>
            <a:pPr marL="0" indent="0" algn="ctr">
              <a:buNone/>
            </a:pPr>
            <a:r>
              <a:rPr lang="ru-RU" b="1" dirty="0" smtClean="0"/>
              <a:t>Документ об образовании (квалификации)</a:t>
            </a:r>
          </a:p>
          <a:p>
            <a:pPr marL="0" indent="0" algn="ctr">
              <a:buNone/>
            </a:pPr>
            <a:r>
              <a:rPr lang="ru-RU" b="1" dirty="0" smtClean="0"/>
              <a:t>Страховое свидетельство (СНИЛС)</a:t>
            </a:r>
          </a:p>
          <a:p>
            <a:pPr marL="0" indent="0" algn="ctr">
              <a:buNone/>
            </a:pPr>
            <a:r>
              <a:rPr lang="ru-RU" b="1" dirty="0" smtClean="0"/>
              <a:t>ИНН (идентификационный налоговый номер)</a:t>
            </a:r>
          </a:p>
          <a:p>
            <a:pPr marL="457200" indent="-457200" algn="ctr">
              <a:buAutoNum type="arabicPeriod"/>
            </a:pPr>
            <a:r>
              <a:rPr lang="ru-RU" b="1" dirty="0" smtClean="0"/>
              <a:t>Заявление</a:t>
            </a:r>
          </a:p>
          <a:p>
            <a:pPr marL="457200" indent="-457200" algn="ctr">
              <a:buAutoNum type="arabicPeriod"/>
            </a:pPr>
            <a:r>
              <a:rPr lang="ru-RU" b="1" dirty="0" smtClean="0"/>
              <a:t>Личная карточка</a:t>
            </a:r>
          </a:p>
          <a:p>
            <a:pPr marL="457200" indent="-457200" algn="ctr">
              <a:buAutoNum type="arabicPeriod"/>
            </a:pPr>
            <a:r>
              <a:rPr lang="ru-RU" b="1" dirty="0" smtClean="0"/>
              <a:t>Приказ </a:t>
            </a:r>
          </a:p>
          <a:p>
            <a:pPr marL="457200" indent="-457200" algn="ctr">
              <a:buAutoNum type="arabicPeriod"/>
            </a:pPr>
            <a:r>
              <a:rPr lang="ru-RU" b="1" dirty="0" smtClean="0"/>
              <a:t>Запись в трудовую книжку </a:t>
            </a:r>
          </a:p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1515155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Трудовой договор ст.65 ТК РФ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432048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 Заключается в письменном виде</a:t>
            </a:r>
          </a:p>
          <a:p>
            <a:r>
              <a:rPr lang="ru-RU" dirty="0" smtClean="0"/>
              <a:t>Составляется в двух экземплярах</a:t>
            </a:r>
          </a:p>
          <a:p>
            <a:r>
              <a:rPr lang="ru-RU" dirty="0" smtClean="0"/>
              <a:t>Содержит указание на место работы, характер и оплату труда, время работы</a:t>
            </a:r>
          </a:p>
          <a:p>
            <a:r>
              <a:rPr lang="ru-RU" dirty="0" smtClean="0"/>
              <a:t>Срок (определенный, неопределенный - бессрочный)</a:t>
            </a:r>
          </a:p>
          <a:p>
            <a:r>
              <a:rPr lang="ru-RU" dirty="0" smtClean="0"/>
              <a:t>Испытательный срок (не более трех месяцев – для работников и не более шести месяцев – для руководителей и заместителей), кроме несовершеннолетних</a:t>
            </a:r>
          </a:p>
          <a:p>
            <a:r>
              <a:rPr lang="ru-RU" dirty="0" smtClean="0"/>
              <a:t>Льготные условия (для несовершеннолетних – сокращенный рабочий день, отпуск 31 день в удобное время, дополнительный оплачиваемый учебный отпуск)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67938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Расторжение трудового договора</a:t>
            </a:r>
            <a:br>
              <a:rPr lang="ru-RU" dirty="0" smtClean="0">
                <a:solidFill>
                  <a:schemeClr val="bg2">
                    <a:lumMod val="50000"/>
                  </a:schemeClr>
                </a:solidFill>
              </a:rPr>
            </a:b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676656" y="2348880"/>
            <a:ext cx="3822192" cy="968996"/>
          </a:xfrm>
        </p:spPr>
        <p:txBody>
          <a:bodyPr/>
          <a:lstStyle/>
          <a:p>
            <a:r>
              <a:rPr lang="ru-RU" dirty="0" smtClean="0"/>
              <a:t>По инициативе работника</a:t>
            </a:r>
          </a:p>
          <a:p>
            <a:r>
              <a:rPr lang="ru-RU" dirty="0" smtClean="0"/>
              <a:t>(ст. 80 ТК РФ)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По собственному желанию</a:t>
            </a:r>
          </a:p>
          <a:p>
            <a:r>
              <a:rPr lang="ru-RU" dirty="0" smtClean="0"/>
              <a:t>Предупредить за две недели работодателя</a:t>
            </a:r>
          </a:p>
          <a:p>
            <a:r>
              <a:rPr lang="ru-RU" dirty="0" smtClean="0"/>
              <a:t>Отозвать заявление до срока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648200" y="2348880"/>
            <a:ext cx="4100264" cy="968995"/>
          </a:xfrm>
        </p:spPr>
        <p:txBody>
          <a:bodyPr>
            <a:normAutofit/>
          </a:bodyPr>
          <a:lstStyle/>
          <a:p>
            <a:r>
              <a:rPr lang="ru-RU" dirty="0" smtClean="0"/>
              <a:t>По инициативе работодателя (ст. 81 ТК РФ)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4645024" y="3429001"/>
            <a:ext cx="4247455" cy="2160240"/>
          </a:xfrm>
        </p:spPr>
        <p:txBody>
          <a:bodyPr/>
          <a:lstStyle/>
          <a:p>
            <a:r>
              <a:rPr lang="ru-RU" dirty="0" smtClean="0"/>
              <a:t>Нарушение дисциплины</a:t>
            </a:r>
          </a:p>
          <a:p>
            <a:r>
              <a:rPr lang="ru-RU" dirty="0" smtClean="0"/>
              <a:t>Прогул </a:t>
            </a:r>
          </a:p>
          <a:p>
            <a:r>
              <a:rPr lang="ru-RU" dirty="0" smtClean="0"/>
              <a:t>Алкогольное, токсическое или наркотическое опьянение</a:t>
            </a:r>
          </a:p>
          <a:p>
            <a:r>
              <a:rPr lang="ru-RU" dirty="0" smtClean="0"/>
              <a:t>Нарушение требований по охране труда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827584" y="5661248"/>
            <a:ext cx="77048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Запись об увольнении и его причинах вносится в трудовую книжку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2457182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Занятость 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251520" y="2348880"/>
            <a:ext cx="8640959" cy="4320479"/>
          </a:xfrm>
        </p:spPr>
        <p:txBody>
          <a:bodyPr/>
          <a:lstStyle/>
          <a:p>
            <a:r>
              <a:rPr lang="ru-RU" dirty="0" smtClean="0"/>
              <a:t>Деятельность , связанная с удовлетворением потребностей, не противоречащая законодательству, приносящая заработок, </a:t>
            </a:r>
            <a:r>
              <a:rPr lang="ru-RU" dirty="0" err="1" smtClean="0"/>
              <a:t>тудовой</a:t>
            </a:r>
            <a:r>
              <a:rPr lang="ru-RU" dirty="0" smtClean="0"/>
              <a:t> доход</a:t>
            </a:r>
          </a:p>
          <a:p>
            <a:r>
              <a:rPr lang="ru-RU" b="1" dirty="0" smtClean="0"/>
              <a:t>Занятые</a:t>
            </a:r>
            <a:r>
              <a:rPr lang="ru-RU" dirty="0" smtClean="0"/>
              <a:t> – это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Работники по трудовому договору (контракту)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Работники по гражданско-правовому договору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Учащиеся и студенты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Предприниматели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Военнослужащие и проходящие альтернативную службу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Служащие органов внутренних дел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5487922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Социальное обеспечение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420888"/>
            <a:ext cx="7408333" cy="4176463"/>
          </a:xfrm>
        </p:spPr>
        <p:txBody>
          <a:bodyPr>
            <a:normAutofit/>
          </a:bodyPr>
          <a:lstStyle/>
          <a:p>
            <a:r>
              <a:rPr lang="ru-RU" dirty="0" smtClean="0"/>
              <a:t>Форма распределения материальных благ с учетом незащищенных слоев населения:</a:t>
            </a:r>
          </a:p>
          <a:p>
            <a:r>
              <a:rPr lang="ru-RU" dirty="0" smtClean="0"/>
              <a:t>Стариков</a:t>
            </a:r>
          </a:p>
          <a:p>
            <a:r>
              <a:rPr lang="ru-RU" dirty="0" smtClean="0"/>
              <a:t>Больных </a:t>
            </a:r>
          </a:p>
          <a:p>
            <a:r>
              <a:rPr lang="ru-RU" dirty="0" smtClean="0"/>
              <a:t>Детей </a:t>
            </a:r>
          </a:p>
          <a:p>
            <a:r>
              <a:rPr lang="ru-RU" dirty="0" smtClean="0"/>
              <a:t>Иждивенцев </a:t>
            </a:r>
          </a:p>
          <a:p>
            <a:r>
              <a:rPr lang="ru-RU" dirty="0" smtClean="0"/>
              <a:t>Инвалидов </a:t>
            </a:r>
          </a:p>
          <a:p>
            <a:r>
              <a:rPr lang="ru-RU" dirty="0" smtClean="0"/>
              <a:t>Безработных </a:t>
            </a:r>
          </a:p>
          <a:p>
            <a:r>
              <a:rPr lang="ru-RU" dirty="0" smtClean="0"/>
              <a:t>Потерявших кормильца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2005439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Пенсионное обеспечение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67544" y="4725144"/>
            <a:ext cx="3822192" cy="639762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Пенсия по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инвалидности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half" idx="2"/>
          </p:nvPr>
        </p:nvSpPr>
        <p:spPr>
          <a:xfrm>
            <a:off x="683568" y="3140969"/>
            <a:ext cx="3820055" cy="1656184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Женщины с 55 лет</a:t>
            </a:r>
          </a:p>
          <a:p>
            <a:r>
              <a:rPr lang="ru-RU" dirty="0" smtClean="0"/>
              <a:t>Мужчины с 60 лет при наличии трудового стажа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008" y="2830514"/>
            <a:ext cx="3822192" cy="639762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Пенсия по выслуге лет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Работники вредных и опасных производств</a:t>
            </a:r>
          </a:p>
          <a:p>
            <a:r>
              <a:rPr lang="ru-RU" dirty="0" smtClean="0"/>
              <a:t>Работающие в неблагоприятных климатических условиях (космос, Крайний Север)</a:t>
            </a:r>
          </a:p>
          <a:p>
            <a:r>
              <a:rPr lang="ru-RU" dirty="0" smtClean="0"/>
              <a:t>Военнослужащие</a:t>
            </a:r>
          </a:p>
          <a:p>
            <a:r>
              <a:rPr lang="ru-RU" dirty="0" smtClean="0"/>
              <a:t>Госслужащие</a:t>
            </a:r>
          </a:p>
          <a:p>
            <a:r>
              <a:rPr lang="ru-RU" dirty="0" smtClean="0"/>
              <a:t>Учителя</a:t>
            </a:r>
          </a:p>
          <a:p>
            <a:endParaRPr lang="ru-RU" dirty="0"/>
          </a:p>
        </p:txBody>
      </p:sp>
      <p:sp>
        <p:nvSpPr>
          <p:cNvPr id="7" name="Текст 3"/>
          <p:cNvSpPr txBox="1">
            <a:spLocks/>
          </p:cNvSpPr>
          <p:nvPr/>
        </p:nvSpPr>
        <p:spPr>
          <a:xfrm>
            <a:off x="467544" y="2830514"/>
            <a:ext cx="3822192" cy="63976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4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Пенсия по старости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Текст 3"/>
          <p:cNvSpPr txBox="1">
            <a:spLocks/>
          </p:cNvSpPr>
          <p:nvPr/>
        </p:nvSpPr>
        <p:spPr>
          <a:xfrm>
            <a:off x="467544" y="5733256"/>
            <a:ext cx="3822192" cy="63976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91440" tIns="45720" rIns="91440" bIns="45720" rtlCol="0" anchor="ctr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4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Пенсия по потере кормильца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736120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Социальные пособия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 временной нетрудоспособности (больничный лист)</a:t>
            </a:r>
          </a:p>
          <a:p>
            <a:r>
              <a:rPr lang="ru-RU" dirty="0" smtClean="0"/>
              <a:t>По беременности и родам</a:t>
            </a:r>
          </a:p>
          <a:p>
            <a:r>
              <a:rPr lang="ru-RU" dirty="0" smtClean="0"/>
              <a:t>По уходу за ребенком</a:t>
            </a:r>
          </a:p>
          <a:p>
            <a:r>
              <a:rPr lang="ru-RU" dirty="0" smtClean="0"/>
              <a:t>По безработице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159019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</a:rPr>
              <a:t>Профессинальное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образование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568127740"/>
              </p:ext>
            </p:extLst>
          </p:nvPr>
        </p:nvGraphicFramePr>
        <p:xfrm>
          <a:off x="323528" y="2132856"/>
          <a:ext cx="3484438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067944" y="270892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Формы  обучения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294018" y="3211697"/>
            <a:ext cx="23762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Очная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Заочная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Очно-заочная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Вечерняя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Экстернат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Дистанционная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190443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/>
              <a:t>Тематический тест</a:t>
            </a:r>
            <a:endParaRPr lang="ru-RU" sz="3600" b="1" dirty="0"/>
          </a:p>
        </p:txBody>
      </p:sp>
      <p:sp>
        <p:nvSpPr>
          <p:cNvPr id="5" name="Рисунок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Критерий  оценки– коэффициент усвоения</a:t>
            </a:r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786314" y="3500438"/>
            <a:ext cx="38576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Чтобы получилось «5» надо 85%;</a:t>
            </a:r>
            <a:br>
              <a:rPr lang="ru-RU" sz="2400" b="1" dirty="0" smtClean="0"/>
            </a:br>
            <a:r>
              <a:rPr lang="ru-RU" sz="2400" b="1" dirty="0" smtClean="0"/>
              <a:t>на «4» – 75%;</a:t>
            </a:r>
            <a:br>
              <a:rPr lang="ru-RU" sz="2400" b="1" dirty="0" smtClean="0"/>
            </a:br>
            <a:r>
              <a:rPr lang="ru-RU" sz="2400" b="1" dirty="0" smtClean="0"/>
              <a:t>«3» - не меньше 40%,</a:t>
            </a:r>
            <a:br>
              <a:rPr lang="ru-RU" sz="2400" b="1" dirty="0" smtClean="0"/>
            </a:br>
            <a:r>
              <a:rPr lang="ru-RU" sz="2400" b="1" dirty="0" smtClean="0"/>
              <a:t>всем удачи и пока!</a:t>
            </a:r>
            <a:endParaRPr lang="ru-RU" sz="2400" b="1" dirty="0"/>
          </a:p>
        </p:txBody>
      </p:sp>
      <p:pic>
        <p:nvPicPr>
          <p:cNvPr id="9" name="Picture 2" descr="http://im2-tub-ru.yandex.net/i?id=509133242-65-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500174"/>
            <a:ext cx="2571768" cy="214314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214414" y="3643314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Вот и сказочке конец, а кто слушал – молодец!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1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 правам работника относят</a:t>
            </a:r>
          </a:p>
          <a:p>
            <a:pPr marL="457200" indent="-457200">
              <a:buFont typeface="+mj-lt"/>
              <a:buAutoNum type="arabicParenR"/>
            </a:pPr>
            <a:r>
              <a:rPr lang="ru-RU" dirty="0" smtClean="0"/>
              <a:t>Добросовестное выполнение обязанностей</a:t>
            </a:r>
          </a:p>
          <a:p>
            <a:pPr marL="457200" indent="-457200">
              <a:buFont typeface="+mj-lt"/>
              <a:buAutoNum type="arabicParenR"/>
            </a:pPr>
            <a:r>
              <a:rPr lang="ru-RU" dirty="0" smtClean="0"/>
              <a:t>Соблюдение трудовой дисциплины</a:t>
            </a:r>
          </a:p>
          <a:p>
            <a:pPr marL="457200" indent="-457200">
              <a:buFont typeface="+mj-lt"/>
              <a:buAutoNum type="arabicParenR"/>
            </a:pPr>
            <a:r>
              <a:rPr lang="ru-RU" dirty="0" smtClean="0"/>
              <a:t>Выполнение установленных производственных норм</a:t>
            </a:r>
          </a:p>
          <a:p>
            <a:pPr marL="457200" indent="-457200">
              <a:buFont typeface="+mj-lt"/>
              <a:buAutoNum type="arabicParenR"/>
            </a:pPr>
            <a:r>
              <a:rPr lang="ru-RU" dirty="0" smtClean="0"/>
              <a:t>Заключение трудового договора с работодателем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Трудовые правоотношения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675466"/>
            <a:ext cx="8712967" cy="3993893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Труд</a:t>
            </a:r>
            <a:r>
              <a:rPr lang="ru-RU" dirty="0" smtClean="0"/>
              <a:t> – любая сознательная деятельность, направленная на создание каких-либо материальных или духовных ценностей</a:t>
            </a:r>
          </a:p>
          <a:p>
            <a:endParaRPr lang="ru-RU" dirty="0"/>
          </a:p>
          <a:p>
            <a:r>
              <a:rPr lang="ru-RU" dirty="0" smtClean="0"/>
              <a:t>Конституция РФ закрепляет право на </a:t>
            </a:r>
            <a:r>
              <a:rPr lang="ru-RU" b="1" dirty="0" smtClean="0"/>
              <a:t>свободный труд</a:t>
            </a:r>
            <a:r>
              <a:rPr lang="ru-RU" dirty="0" smtClean="0"/>
              <a:t>: «Каждый имеет право свободно распоряжаться способностями к труду, выбирать род деятельности и профессию»</a:t>
            </a:r>
          </a:p>
          <a:p>
            <a:r>
              <a:rPr lang="ru-RU" b="1" dirty="0" smtClean="0"/>
              <a:t>Трудовые правоотношения </a:t>
            </a:r>
            <a:r>
              <a:rPr lang="ru-RU" dirty="0" smtClean="0"/>
              <a:t>– это отношения между работником и работодателем, основанные на трудовом договоре и урегулированные нормами трудового права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155486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2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 обязанностям работника относят</a:t>
            </a:r>
          </a:p>
          <a:p>
            <a:pPr marL="457200" indent="-457200">
              <a:buFont typeface="+mj-lt"/>
              <a:buAutoNum type="arabicParenR"/>
            </a:pPr>
            <a:r>
              <a:rPr lang="ru-RU" dirty="0" smtClean="0"/>
              <a:t>Своевременное получение зарплаты</a:t>
            </a:r>
          </a:p>
          <a:p>
            <a:pPr marL="457200" indent="-457200">
              <a:buFont typeface="+mj-lt"/>
              <a:buAutoNum type="arabicParenR"/>
            </a:pPr>
            <a:r>
              <a:rPr lang="ru-RU" dirty="0" smtClean="0"/>
              <a:t>Бережное отношение к имуществу предприятия</a:t>
            </a:r>
          </a:p>
          <a:p>
            <a:pPr marL="457200" indent="-457200">
              <a:buFont typeface="+mj-lt"/>
              <a:buAutoNum type="arabicParenR"/>
            </a:pPr>
            <a:r>
              <a:rPr lang="ru-RU" dirty="0" smtClean="0"/>
              <a:t>Участие в управлении предприятием</a:t>
            </a:r>
          </a:p>
          <a:p>
            <a:pPr marL="457200" indent="-457200">
              <a:buFont typeface="+mj-lt"/>
              <a:buAutoNum type="arabicParenR"/>
            </a:pPr>
            <a:r>
              <a:rPr lang="ru-RU" dirty="0" smtClean="0"/>
              <a:t>Вступление в профсоюзную организацию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3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Согласно ТК РФ, физическое или юридическое лицо, вступившее в трудовые правоотношения  с работником, называют</a:t>
            </a:r>
          </a:p>
          <a:p>
            <a:pPr marL="457200" indent="-457200">
              <a:buFont typeface="+mj-lt"/>
              <a:buAutoNum type="arabicParenR"/>
            </a:pPr>
            <a:r>
              <a:rPr lang="ru-RU" dirty="0" smtClean="0"/>
              <a:t>Управляющим</a:t>
            </a:r>
          </a:p>
          <a:p>
            <a:pPr marL="457200" indent="-457200">
              <a:buFont typeface="+mj-lt"/>
              <a:buAutoNum type="arabicParenR"/>
            </a:pPr>
            <a:r>
              <a:rPr lang="ru-RU" dirty="0" smtClean="0"/>
              <a:t>Директором</a:t>
            </a:r>
          </a:p>
          <a:p>
            <a:pPr marL="457200" indent="-457200">
              <a:buFont typeface="+mj-lt"/>
              <a:buAutoNum type="arabicParenR"/>
            </a:pPr>
            <a:r>
              <a:rPr lang="ru-RU" dirty="0" smtClean="0"/>
              <a:t>Владельцем</a:t>
            </a:r>
          </a:p>
          <a:p>
            <a:pPr marL="457200" indent="-457200">
              <a:buFont typeface="+mj-lt"/>
              <a:buAutoNum type="arabicParenR"/>
            </a:pPr>
            <a:r>
              <a:rPr lang="ru-RU" dirty="0" smtClean="0"/>
              <a:t>Работодателем 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4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2428868"/>
            <a:ext cx="8715435" cy="4286280"/>
          </a:xfrm>
        </p:spPr>
        <p:txBody>
          <a:bodyPr/>
          <a:lstStyle/>
          <a:p>
            <a:r>
              <a:rPr lang="ru-RU" dirty="0" smtClean="0"/>
              <a:t>Укажите ситуацию, в которой администрация предприятия осуществила незаконное увольнение работника</a:t>
            </a:r>
          </a:p>
          <a:p>
            <a:pPr marL="457200" indent="-457200">
              <a:buFont typeface="+mj-lt"/>
              <a:buAutoNum type="arabicParenR"/>
            </a:pPr>
            <a:r>
              <a:rPr lang="ru-RU" dirty="0" smtClean="0"/>
              <a:t>Работник был уволен за систематическое  неисполнение правил трудового распорядка</a:t>
            </a:r>
          </a:p>
          <a:p>
            <a:pPr marL="457200" indent="-457200">
              <a:buFont typeface="+mj-lt"/>
              <a:buAutoNum type="arabicParenR"/>
            </a:pPr>
            <a:r>
              <a:rPr lang="ru-RU" dirty="0" smtClean="0"/>
              <a:t>Работник, оформивший больничный лист и не вышедший на работу, был уволен по статье за прогул</a:t>
            </a:r>
          </a:p>
          <a:p>
            <a:pPr marL="457200" indent="-457200">
              <a:buFont typeface="+mj-lt"/>
              <a:buAutoNum type="arabicParenR"/>
            </a:pPr>
            <a:r>
              <a:rPr lang="ru-RU" dirty="0" smtClean="0"/>
              <a:t>Работник был уволен в связи с истечением срока трудового договора и решением администрации его не продлевать</a:t>
            </a:r>
          </a:p>
          <a:p>
            <a:pPr marL="457200" indent="-457200">
              <a:buFont typeface="+mj-lt"/>
              <a:buAutoNum type="arabicParenR"/>
            </a:pPr>
            <a:r>
              <a:rPr lang="ru-RU" dirty="0" smtClean="0"/>
              <a:t>Работник был уволен по сокращению штата в связи с реорганизацией предприятия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Трудовое право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4536504"/>
          </a:xfrm>
        </p:spPr>
        <p:txBody>
          <a:bodyPr/>
          <a:lstStyle/>
          <a:p>
            <a:r>
              <a:rPr lang="ru-RU" dirty="0" smtClean="0"/>
              <a:t>Конституция РФ</a:t>
            </a:r>
          </a:p>
          <a:p>
            <a:r>
              <a:rPr lang="ru-RU" dirty="0" smtClean="0"/>
              <a:t>Трудовой кодекс РФ</a:t>
            </a:r>
          </a:p>
          <a:p>
            <a:r>
              <a:rPr lang="ru-RU" dirty="0" smtClean="0"/>
              <a:t>ФЗ «О занятости населения»</a:t>
            </a:r>
          </a:p>
          <a:p>
            <a:r>
              <a:rPr lang="ru-RU" dirty="0" smtClean="0"/>
              <a:t>ФЗ «О правах инвалидов»</a:t>
            </a:r>
          </a:p>
          <a:p>
            <a:r>
              <a:rPr lang="ru-RU" dirty="0" smtClean="0"/>
              <a:t>ФЗ «Об охране труда»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75546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Субъекты трудового права:</a:t>
            </a:r>
            <a:br>
              <a:rPr lang="ru-RU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работник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420888"/>
            <a:ext cx="7408333" cy="4176464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Работник </a:t>
            </a:r>
            <a:r>
              <a:rPr lang="ru-RU" dirty="0" smtClean="0"/>
              <a:t>– физическое лицо, которое обладает правом и возможностью трудиться по трудовому договору. В РФ граждане имеют право работать с </a:t>
            </a:r>
            <a:r>
              <a:rPr lang="ru-RU" b="1" dirty="0" smtClean="0"/>
              <a:t>16 лет</a:t>
            </a:r>
            <a:r>
              <a:rPr lang="ru-RU" dirty="0" smtClean="0"/>
              <a:t>, а при наличии основного общего образования (9 классов) и с </a:t>
            </a:r>
            <a:r>
              <a:rPr lang="ru-RU" b="1" dirty="0" smtClean="0"/>
              <a:t>15 лет</a:t>
            </a:r>
            <a:r>
              <a:rPr lang="ru-RU" dirty="0" smtClean="0"/>
              <a:t>. Трудовые отношения предполагают </a:t>
            </a:r>
            <a:r>
              <a:rPr lang="ru-RU" i="1" dirty="0" smtClean="0"/>
              <a:t>личное участие и длящийся характер.</a:t>
            </a:r>
          </a:p>
          <a:p>
            <a:r>
              <a:rPr lang="ru-RU" dirty="0" smtClean="0"/>
              <a:t>С </a:t>
            </a:r>
            <a:r>
              <a:rPr lang="ru-RU" b="1" dirty="0" smtClean="0"/>
              <a:t>14 лет </a:t>
            </a:r>
            <a:r>
              <a:rPr lang="ru-RU" dirty="0" smtClean="0"/>
              <a:t>можно работать с </a:t>
            </a:r>
            <a:r>
              <a:rPr lang="ru-RU" i="1" dirty="0"/>
              <a:t>р</a:t>
            </a:r>
            <a:r>
              <a:rPr lang="ru-RU" i="1" dirty="0" smtClean="0"/>
              <a:t>азрешения</a:t>
            </a:r>
            <a:r>
              <a:rPr lang="ru-RU" dirty="0" smtClean="0"/>
              <a:t> родителей в </a:t>
            </a:r>
            <a:r>
              <a:rPr lang="ru-RU" i="1" dirty="0" smtClean="0"/>
              <a:t>свободное </a:t>
            </a:r>
            <a:r>
              <a:rPr lang="ru-RU" dirty="0" smtClean="0"/>
              <a:t>от учебы время, но при условии, что работа </a:t>
            </a:r>
            <a:r>
              <a:rPr lang="ru-RU" i="1" dirty="0" smtClean="0"/>
              <a:t>легкая</a:t>
            </a:r>
            <a:r>
              <a:rPr lang="ru-RU" dirty="0" smtClean="0"/>
              <a:t>, не причинит вреда здоровью.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26359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60648"/>
            <a:ext cx="8892480" cy="201622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Особенности труда несовершеннолетних (ТК РФ ст.265-272)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4392487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Запрещено </a:t>
            </a:r>
          </a:p>
          <a:p>
            <a:r>
              <a:rPr lang="ru-RU" dirty="0" smtClean="0"/>
              <a:t>работать на тяжелых, вредных и опасных работах</a:t>
            </a:r>
          </a:p>
          <a:p>
            <a:r>
              <a:rPr lang="ru-RU" dirty="0" smtClean="0"/>
              <a:t>работать на табачных и спиртовых производствах</a:t>
            </a:r>
          </a:p>
          <a:p>
            <a:r>
              <a:rPr lang="ru-RU" dirty="0"/>
              <a:t>т</a:t>
            </a:r>
            <a:r>
              <a:rPr lang="ru-RU" dirty="0" smtClean="0"/>
              <a:t>рудиться  в игорном бизнесе, в ночное время</a:t>
            </a:r>
          </a:p>
          <a:p>
            <a:r>
              <a:rPr lang="ru-RU" dirty="0" smtClean="0"/>
              <a:t>работать на подземных работах</a:t>
            </a:r>
          </a:p>
          <a:p>
            <a:r>
              <a:rPr lang="ru-RU" dirty="0"/>
              <a:t>н</a:t>
            </a:r>
            <a:r>
              <a:rPr lang="ru-RU" dirty="0" smtClean="0"/>
              <a:t>аправлять в служебные командировки</a:t>
            </a:r>
          </a:p>
          <a:p>
            <a:r>
              <a:rPr lang="ru-RU" dirty="0"/>
              <a:t>п</a:t>
            </a:r>
            <a:r>
              <a:rPr lang="ru-RU" dirty="0" smtClean="0"/>
              <a:t>ривлекать к сверхурочным работам и к работе в выходные и нерабочие дни</a:t>
            </a:r>
          </a:p>
          <a:p>
            <a:r>
              <a:rPr lang="ru-RU" dirty="0"/>
              <a:t>у</a:t>
            </a:r>
            <a:r>
              <a:rPr lang="ru-RU" dirty="0" smtClean="0"/>
              <a:t>станавливать испытательный срок</a:t>
            </a:r>
          </a:p>
          <a:p>
            <a:r>
              <a:rPr lang="ru-RU" dirty="0"/>
              <a:t>р</a:t>
            </a:r>
            <a:r>
              <a:rPr lang="ru-RU" dirty="0" smtClean="0"/>
              <a:t>асторгать трудовой договор 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42342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Права и обязанности работника</a:t>
            </a:r>
            <a:br>
              <a:rPr lang="ru-RU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(ст. 21-22 ТК РФ)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11560" y="2276872"/>
            <a:ext cx="3822192" cy="639762"/>
          </a:xfrm>
        </p:spPr>
        <p:txBody>
          <a:bodyPr/>
          <a:lstStyle/>
          <a:p>
            <a:r>
              <a:rPr lang="ru-RU" b="1" dirty="0" smtClean="0"/>
              <a:t>Права </a:t>
            </a:r>
            <a:endParaRPr lang="ru-RU" b="1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77332" y="2996952"/>
            <a:ext cx="3820055" cy="3129211"/>
          </a:xfrm>
        </p:spPr>
        <p:txBody>
          <a:bodyPr/>
          <a:lstStyle/>
          <a:p>
            <a:r>
              <a:rPr lang="ru-RU" dirty="0"/>
              <a:t>Н</a:t>
            </a:r>
            <a:r>
              <a:rPr lang="ru-RU" dirty="0" smtClean="0"/>
              <a:t>а безопасные условия труда и гигиену</a:t>
            </a:r>
          </a:p>
          <a:p>
            <a:r>
              <a:rPr lang="ru-RU" dirty="0" smtClean="0"/>
              <a:t>На своевременную и полную выплату зарплаты</a:t>
            </a:r>
          </a:p>
          <a:p>
            <a:r>
              <a:rPr lang="ru-RU" dirty="0" smtClean="0"/>
              <a:t>На защиту своих прав</a:t>
            </a:r>
          </a:p>
          <a:p>
            <a:r>
              <a:rPr lang="ru-RU" dirty="0" smtClean="0"/>
              <a:t>На отдых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572000" y="2348880"/>
            <a:ext cx="3822192" cy="639762"/>
          </a:xfrm>
        </p:spPr>
        <p:txBody>
          <a:bodyPr/>
          <a:lstStyle/>
          <a:p>
            <a:r>
              <a:rPr lang="ru-RU" b="1" dirty="0" smtClean="0"/>
              <a:t>Обязанности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4645025" y="2996952"/>
            <a:ext cx="3822192" cy="3129211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Добросовестное выполнение трудовых функций</a:t>
            </a:r>
          </a:p>
          <a:p>
            <a:r>
              <a:rPr lang="ru-RU" dirty="0" smtClean="0"/>
              <a:t>Соблюдение трудовой дисциплины</a:t>
            </a:r>
          </a:p>
          <a:p>
            <a:r>
              <a:rPr lang="ru-RU" dirty="0" smtClean="0"/>
              <a:t>Бережное отношение к имуществу предприятия</a:t>
            </a:r>
          </a:p>
          <a:p>
            <a:r>
              <a:rPr lang="ru-RU" dirty="0" smtClean="0"/>
              <a:t>, выполнение норм труда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34647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Нарушения и ответственность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Правонарушения </a:t>
            </a:r>
            <a:endParaRPr lang="ru-RU" sz="32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Опоздание, прогул</a:t>
            </a:r>
          </a:p>
          <a:p>
            <a:r>
              <a:rPr lang="ru-RU" sz="2800" dirty="0" smtClean="0"/>
              <a:t>Порча имущества</a:t>
            </a:r>
          </a:p>
          <a:p>
            <a:r>
              <a:rPr lang="ru-RU" sz="2800" dirty="0" smtClean="0"/>
              <a:t>Хищение</a:t>
            </a:r>
            <a:endParaRPr lang="ru-RU" sz="28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Ответственность</a:t>
            </a:r>
            <a:endParaRPr lang="ru-RU" sz="3200" b="1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Дисциплинарная </a:t>
            </a:r>
          </a:p>
          <a:p>
            <a:r>
              <a:rPr lang="ru-RU" sz="2800" dirty="0" smtClean="0"/>
              <a:t>Материальная </a:t>
            </a:r>
          </a:p>
          <a:p>
            <a:r>
              <a:rPr lang="ru-RU" sz="2800" dirty="0" smtClean="0"/>
              <a:t>Уголовная 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2338178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Субъекты трудового права:</a:t>
            </a:r>
            <a:br>
              <a:rPr lang="ru-RU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работодатель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Работодатель – физическое или юридическое лицо, вступившее в правоотношения с работником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73136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Права и обязанности работодателя</a:t>
            </a:r>
            <a:br>
              <a:rPr lang="ru-RU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(ст.21-22 ТК РФ)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Права </a:t>
            </a:r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sz="half" idx="2"/>
          </p:nvPr>
        </p:nvSpPr>
        <p:spPr>
          <a:xfrm>
            <a:off x="323528" y="3429000"/>
            <a:ext cx="4173859" cy="2697163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Требовать от работника исполнения обязанностей</a:t>
            </a:r>
          </a:p>
          <a:p>
            <a:r>
              <a:rPr lang="ru-RU" dirty="0" smtClean="0"/>
              <a:t>Поощрять работников</a:t>
            </a:r>
          </a:p>
          <a:p>
            <a:r>
              <a:rPr lang="ru-RU" dirty="0" smtClean="0"/>
              <a:t>Отбирать персонал для работы</a:t>
            </a:r>
          </a:p>
          <a:p>
            <a:r>
              <a:rPr lang="ru-RU" dirty="0" smtClean="0"/>
              <a:t>Привлекать к дисциплинарной и материальной ответственности</a:t>
            </a:r>
          </a:p>
          <a:p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Обязанности </a:t>
            </a:r>
            <a:endParaRPr lang="ru-RU" dirty="0"/>
          </a:p>
        </p:txBody>
      </p:sp>
      <p:sp>
        <p:nvSpPr>
          <p:cNvPr id="12" name="Объект 11"/>
          <p:cNvSpPr>
            <a:spLocks noGrp="1"/>
          </p:cNvSpPr>
          <p:nvPr>
            <p:ph sz="quarter" idx="4"/>
          </p:nvPr>
        </p:nvSpPr>
        <p:spPr>
          <a:xfrm>
            <a:off x="4860032" y="3429000"/>
            <a:ext cx="3888431" cy="2697163"/>
          </a:xfrm>
        </p:spPr>
        <p:txBody>
          <a:bodyPr/>
          <a:lstStyle/>
          <a:p>
            <a:r>
              <a:rPr lang="ru-RU" dirty="0" smtClean="0"/>
              <a:t>Соблюдение законов и норм трудового права</a:t>
            </a:r>
          </a:p>
          <a:p>
            <a:r>
              <a:rPr lang="ru-RU" dirty="0" smtClean="0"/>
              <a:t>Справедливая оплата труда работников</a:t>
            </a:r>
          </a:p>
          <a:p>
            <a:r>
              <a:rPr lang="ru-RU" dirty="0" smtClean="0"/>
              <a:t>Создание безопасных условий труда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734862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</TotalTime>
  <Words>899</Words>
  <Application>Microsoft Office PowerPoint</Application>
  <PresentationFormat>Экран (4:3)</PresentationFormat>
  <Paragraphs>192</Paragraphs>
  <Slides>22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Правовое регулирование занятости и трудоустройства</vt:lpstr>
      <vt:lpstr>Трудовые правоотношения</vt:lpstr>
      <vt:lpstr>Трудовое право</vt:lpstr>
      <vt:lpstr>Субъекты трудового права: работник</vt:lpstr>
      <vt:lpstr>Особенности труда несовершеннолетних (ТК РФ ст.265-272)</vt:lpstr>
      <vt:lpstr>Права и обязанности работника (ст. 21-22 ТК РФ)</vt:lpstr>
      <vt:lpstr>Нарушения и ответственность</vt:lpstr>
      <vt:lpstr>Субъекты трудового права: работодатель</vt:lpstr>
      <vt:lpstr>Права и обязанности работодателя (ст.21-22 ТК РФ)</vt:lpstr>
      <vt:lpstr>Оформление трудовых правоотношений (ст. 57, 65 ТК РФ)</vt:lpstr>
      <vt:lpstr>Трудовой договор ст.65 ТК РФ</vt:lpstr>
      <vt:lpstr>Расторжение трудового договора </vt:lpstr>
      <vt:lpstr>Занятость </vt:lpstr>
      <vt:lpstr>Социальное обеспечение</vt:lpstr>
      <vt:lpstr>Пенсионное обеспечение</vt:lpstr>
      <vt:lpstr>Социальные пособия</vt:lpstr>
      <vt:lpstr>Профессинальное образование</vt:lpstr>
      <vt:lpstr>Тематический тест</vt:lpstr>
      <vt:lpstr>Вопрос 1</vt:lpstr>
      <vt:lpstr>Вопрос 2</vt:lpstr>
      <vt:lpstr>Вопрос 3</vt:lpstr>
      <vt:lpstr>Вопрос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Правовое регулирование занятости и трудоустройства</dc:title>
  <dc:creator>Larisa</dc:creator>
  <cp:lastModifiedBy>1</cp:lastModifiedBy>
  <cp:revision>35</cp:revision>
  <dcterms:created xsi:type="dcterms:W3CDTF">2013-05-13T17:54:40Z</dcterms:created>
  <dcterms:modified xsi:type="dcterms:W3CDTF">2014-04-03T07:20:49Z</dcterms:modified>
</cp:coreProperties>
</file>