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4" r:id="rId4"/>
    <p:sldId id="280" r:id="rId5"/>
    <p:sldId id="279" r:id="rId6"/>
    <p:sldId id="278" r:id="rId7"/>
    <p:sldId id="276" r:id="rId8"/>
    <p:sldId id="277" r:id="rId9"/>
    <p:sldId id="281" r:id="rId10"/>
    <p:sldId id="283" r:id="rId11"/>
    <p:sldId id="284" r:id="rId12"/>
    <p:sldId id="285" r:id="rId13"/>
    <p:sldId id="286" r:id="rId14"/>
    <p:sldId id="288" r:id="rId15"/>
    <p:sldId id="287" r:id="rId16"/>
    <p:sldId id="291" r:id="rId17"/>
    <p:sldId id="273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www.fipi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mathege.ru/" TargetMode="External"/><Relationship Id="rId9" Type="http://schemas.openxmlformats.org/officeDocument/2006/relationships/hyperlink" Target="http://www.edu.ru/abitur/act.39/index.ph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chebnik_po_stenografiya_3719_1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55664" cy="725407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</a:rPr>
              <a:t>    </a:t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>                               Классная работа.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8)</a:t>
            </a:r>
            <a:r>
              <a:rPr lang="ru-RU" sz="2800" dirty="0" smtClean="0"/>
              <a:t>Треугольник </a:t>
            </a:r>
            <a:r>
              <a:rPr lang="ru-RU" sz="2800" i="1" dirty="0" smtClean="0"/>
              <a:t>ABC </a:t>
            </a:r>
            <a:r>
              <a:rPr lang="ru-RU" sz="2800" dirty="0" smtClean="0"/>
              <a:t>вписан в окружность с центром </a:t>
            </a:r>
            <a:r>
              <a:rPr lang="ru-RU" sz="2800" i="1" dirty="0" smtClean="0"/>
              <a:t>O</a:t>
            </a:r>
            <a:r>
              <a:rPr lang="ru-RU" sz="2800" dirty="0" smtClean="0"/>
              <a:t>. Найдите угол </a:t>
            </a:r>
            <a:r>
              <a:rPr lang="ru-RU" sz="2800" i="1" dirty="0" smtClean="0"/>
              <a:t>BOC</a:t>
            </a:r>
            <a:r>
              <a:rPr lang="ru-RU" sz="2800" dirty="0" smtClean="0"/>
              <a:t>, если угол </a:t>
            </a:r>
            <a:r>
              <a:rPr lang="ru-RU" sz="2800" i="1" dirty="0" smtClean="0"/>
              <a:t>BAC </a:t>
            </a:r>
            <a:r>
              <a:rPr lang="ru-RU" sz="2800" dirty="0" smtClean="0"/>
              <a:t>равен 32°. Ответ дайте в градусах.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5631904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sz="2000" dirty="0" smtClean="0"/>
              <a:t>Строительный подрядчик планирует купить 15 тонн облицовочного кирпича у одного из трёх поставщиков. Один кирпич весит 5 кг. Цена кирпича и условия доставки всей покупки приведены в таблице.</a:t>
            </a:r>
          </a:p>
          <a:p>
            <a:pPr>
              <a:buNone/>
            </a:pPr>
            <a:r>
              <a:rPr lang="ru-RU" sz="2000" dirty="0" smtClean="0"/>
              <a:t>Во сколько рублей обойдётся наиболее дешёвый вариант покупки с учётом</a:t>
            </a:r>
          </a:p>
          <a:p>
            <a:pPr>
              <a:buNone/>
            </a:pPr>
            <a:r>
              <a:rPr lang="ru-RU" sz="2000" dirty="0" smtClean="0"/>
              <a:t>доставки?</a:t>
            </a:r>
          </a:p>
          <a:p>
            <a:pPr marL="457200" indent="-457200">
              <a:buAutoNum type="arabicParenR"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348880"/>
          <a:ext cx="8712969" cy="3931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1342"/>
                <a:gridCol w="1802683"/>
                <a:gridCol w="2264527"/>
                <a:gridCol w="3744417"/>
              </a:tblGrid>
              <a:tr h="111026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Поставщик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кирпича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(руб.за 1 шт.)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доставки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(рублей)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 условия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16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854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Доставка бесплатная, если сумма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заказа превышает 50 000 рублей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664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заказе товара на сумму свыше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50 000 рублей скидка на доставку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№2. </a:t>
            </a:r>
            <a:r>
              <a:rPr lang="ru-RU" sz="3200" dirty="0" smtClean="0"/>
              <a:t>Найдите </a:t>
            </a:r>
            <a:r>
              <a:rPr lang="ru-RU" sz="3200" dirty="0" err="1" smtClean="0"/>
              <a:t>sinα </a:t>
            </a:r>
            <a:r>
              <a:rPr lang="ru-RU" sz="3200" dirty="0" smtClean="0"/>
              <a:t>, если </a:t>
            </a:r>
            <a:r>
              <a:rPr lang="ru-RU" sz="3200" dirty="0" err="1" smtClean="0"/>
              <a:t>cosα </a:t>
            </a:r>
            <a:r>
              <a:rPr lang="ru-RU" sz="3200" dirty="0" smtClean="0"/>
              <a:t>= 0,6 </a:t>
            </a:r>
          </a:p>
          <a:p>
            <a:pPr>
              <a:buNone/>
            </a:pPr>
            <a:r>
              <a:rPr lang="ru-RU" sz="3200" dirty="0" smtClean="0"/>
              <a:t>и </a:t>
            </a:r>
            <a:r>
              <a:rPr lang="ru-RU" sz="3200" dirty="0" err="1" smtClean="0"/>
              <a:t>π </a:t>
            </a:r>
            <a:r>
              <a:rPr lang="ru-RU" sz="3200" dirty="0" smtClean="0"/>
              <a:t>&lt; </a:t>
            </a:r>
            <a:r>
              <a:rPr lang="ru-RU" sz="3200" dirty="0" err="1" smtClean="0"/>
              <a:t>α </a:t>
            </a:r>
            <a:r>
              <a:rPr lang="ru-RU" sz="3200" dirty="0" smtClean="0"/>
              <a:t>&lt; 2π.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№3. </a:t>
            </a:r>
            <a:r>
              <a:rPr lang="ru-RU" sz="3600" dirty="0" smtClean="0"/>
              <a:t>Найдите корень уравнения 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475656" y="4437112"/>
          <a:ext cx="2880320" cy="682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Формула" r:id="rId3" imgW="965160" imgH="228600" progId="Equation.3">
                  <p:embed/>
                </p:oleObj>
              </mc:Choice>
              <mc:Fallback>
                <p:oleObj name="Формула" r:id="rId3" imgW="965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437112"/>
                        <a:ext cx="2880320" cy="682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4) </a:t>
            </a:r>
            <a:r>
              <a:rPr lang="ru-RU" sz="3600" dirty="0" smtClean="0"/>
              <a:t>Найдите наибольшее значение функции </a:t>
            </a:r>
          </a:p>
          <a:p>
            <a:pPr>
              <a:buNone/>
            </a:pPr>
            <a:r>
              <a:rPr lang="ru-RU" sz="3600" i="1" dirty="0" err="1" smtClean="0"/>
              <a:t>y</a:t>
            </a:r>
            <a:r>
              <a:rPr lang="ru-RU" sz="3600" dirty="0" err="1" smtClean="0"/>
              <a:t>=</a:t>
            </a: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sz="3600" dirty="0" smtClean="0"/>
              <a:t>на отрезке [0; 3].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31640" y="2420888"/>
          <a:ext cx="2734946" cy="53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1" name="Формула" r:id="rId3" imgW="1041120" imgH="203040" progId="Equation.3">
                  <p:embed/>
                </p:oleObj>
              </mc:Choice>
              <mc:Fallback>
                <p:oleObj name="Формула" r:id="rId3" imgW="10411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2734946" cy="533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741363" y="0"/>
            <a:ext cx="756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Алгоритм нахождения наибольшего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и наименьшего значения функции на отрезке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14313" y="3357563"/>
            <a:ext cx="40719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Если критических точек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 отрезке нет, значит функция на этом отрезке монотонна, и своего наибольшего и наименьшего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значения функция достигает на концах отрезка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929188" y="3357563"/>
            <a:ext cx="40735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Если критические точки на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отрезке есть, значит нужно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вычислить значения функции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во всех критических точках и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на концах отрезка, и выбрать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из полученных чисел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наибольшее и наименьшее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4313" y="3286125"/>
            <a:ext cx="38576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714625" y="4643438"/>
            <a:ext cx="2714625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143000" y="4643438"/>
            <a:ext cx="2714625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4313" y="6000750"/>
            <a:ext cx="3857625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57750" y="3286125"/>
            <a:ext cx="4071938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500437" y="4643438"/>
            <a:ext cx="2714625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572375" y="4643438"/>
            <a:ext cx="2714625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857750" y="6000750"/>
            <a:ext cx="4071938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2143125" y="2714625"/>
            <a:ext cx="1357313" cy="571500"/>
          </a:xfrm>
          <a:prstGeom prst="straightConnector1">
            <a:avLst/>
          </a:prstGeom>
          <a:ln w="381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27"/>
          <p:cNvSpPr txBox="1">
            <a:spLocks noChangeArrowheads="1"/>
          </p:cNvSpPr>
          <p:nvPr/>
        </p:nvSpPr>
        <p:spPr bwMode="auto">
          <a:xfrm>
            <a:off x="1714500" y="1857375"/>
            <a:ext cx="55610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Найти критические точки функции</a:t>
            </a:r>
          </a:p>
          <a:p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964406" y="2393157"/>
            <a:ext cx="642937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85875" y="2071688"/>
            <a:ext cx="5715000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679406" y="2393157"/>
            <a:ext cx="642937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285875" y="2714625"/>
            <a:ext cx="5715000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2000250" y="1071563"/>
            <a:ext cx="4070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Найти производную функции</a:t>
            </a:r>
          </a:p>
          <a:p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964406" y="1393032"/>
            <a:ext cx="642937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285875" y="1071563"/>
            <a:ext cx="5715000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6679406" y="1393032"/>
            <a:ext cx="642937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285875" y="1714500"/>
            <a:ext cx="5715000" cy="0"/>
          </a:xfrm>
          <a:prstGeom prst="line">
            <a:avLst/>
          </a:prstGeom>
          <a:ln w="381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286375" y="2714625"/>
            <a:ext cx="1357313" cy="571500"/>
          </a:xfrm>
          <a:prstGeom prst="straightConnector1">
            <a:avLst/>
          </a:prstGeom>
          <a:ln w="381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4106863" y="1892300"/>
            <a:ext cx="357188" cy="1587"/>
          </a:xfrm>
          <a:prstGeom prst="straightConnector1">
            <a:avLst/>
          </a:prstGeom>
          <a:ln w="381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Найдите наименьшее значение функции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en-US" sz="3600" dirty="0" smtClean="0"/>
              <a:t>y</a:t>
            </a:r>
            <a:r>
              <a:rPr lang="ru-RU" sz="3600" dirty="0" smtClean="0"/>
              <a:t>=</a:t>
            </a:r>
            <a:r>
              <a:rPr lang="en-US" sz="3600" dirty="0" err="1" smtClean="0"/>
              <a:t>cos</a:t>
            </a:r>
            <a:r>
              <a:rPr lang="en-US" sz="3600" dirty="0" smtClean="0"/>
              <a:t> x</a:t>
            </a:r>
            <a:r>
              <a:rPr lang="ru-RU" sz="3600" dirty="0" smtClean="0"/>
              <a:t>-6</a:t>
            </a:r>
            <a:r>
              <a:rPr lang="en-US" sz="3600" dirty="0" smtClean="0"/>
              <a:t>x</a:t>
            </a:r>
            <a:r>
              <a:rPr lang="ru-RU" sz="3600" dirty="0" smtClean="0"/>
              <a:t>+4 на отрезке</a:t>
            </a:r>
          </a:p>
          <a:p>
            <a:pPr>
              <a:buNone/>
            </a:pPr>
            <a:r>
              <a:rPr lang="ru-RU" sz="3600" dirty="0" smtClean="0"/>
              <a:t> [-     ; 0]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43608" y="3789040"/>
          <a:ext cx="576064" cy="704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5" name="Формула" r:id="rId3" imgW="241200" imgH="393480" progId="Equation.3">
                  <p:embed/>
                </p:oleObj>
              </mc:Choice>
              <mc:Fallback>
                <p:oleObj name="Формула" r:id="rId3" imgW="241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789040"/>
                        <a:ext cx="576064" cy="704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chebnik_po_stenografiya_3719_1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42438" y="0"/>
            <a:ext cx="9409318" cy="703861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err="1" smtClean="0">
                <a:solidFill>
                  <a:schemeClr val="bg1"/>
                </a:solidFill>
              </a:rPr>
              <a:t>Интрнет</a:t>
            </a:r>
            <a:r>
              <a:rPr lang="ru-RU" sz="3200" i="1" dirty="0" smtClean="0">
                <a:solidFill>
                  <a:schemeClr val="bg1"/>
                </a:solidFill>
              </a:rPr>
              <a:t> –ресурсы для подготовки к ЕГЭ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492896"/>
            <a:ext cx="3481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endParaRPr lang="ru-RU" sz="28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52736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3"/>
              </a:rPr>
              <a:t>www.fipi.ru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4"/>
              </a:rPr>
              <a:t>http://mathege.ru</a:t>
            </a:r>
            <a:r>
              <a:rPr lang="ru-RU" sz="2400" dirty="0" smtClean="0">
                <a:solidFill>
                  <a:schemeClr val="bg1"/>
                </a:solidFill>
              </a:rPr>
              <a:t> -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5"/>
              </a:rPr>
              <a:t>http://egetrener.ru/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6"/>
              </a:rPr>
              <a:t>http://ege-trener.ru/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err="1" smtClean="0">
                <a:solidFill>
                  <a:schemeClr val="bg1"/>
                </a:solidFill>
                <a:hlinkClick r:id="rId7"/>
              </a:rPr>
              <a:t>uztest.ru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err="1" smtClean="0">
                <a:solidFill>
                  <a:schemeClr val="bg1"/>
                </a:solidFill>
                <a:hlinkClick r:id="rId8"/>
              </a:rPr>
              <a:t>www.ege.edu.ru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err="1" smtClean="0">
                <a:solidFill>
                  <a:schemeClr val="bg1"/>
                </a:solidFill>
                <a:hlinkClick r:id="rId9"/>
              </a:rPr>
              <a:t>On-line</a:t>
            </a:r>
            <a:r>
              <a:rPr lang="ru-RU" sz="2400" dirty="0" smtClean="0">
                <a:solidFill>
                  <a:schemeClr val="bg1"/>
                </a:solidFill>
                <a:hlinkClick r:id="rId9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hlinkClick r:id="rId9"/>
              </a:rPr>
              <a:t>видеолекции</a:t>
            </a:r>
            <a:r>
              <a:rPr lang="ru-RU" sz="2400" dirty="0" smtClean="0">
                <a:solidFill>
                  <a:schemeClr val="bg1"/>
                </a:solidFill>
                <a:hlinkClick r:id="rId9"/>
              </a:rPr>
              <a:t> "Консультации по ЕГЭ" по всем предметам.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10"/>
              </a:rPr>
              <a:t>Ролики категории ЕГЭ. Лекции по математике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11"/>
              </a:rPr>
              <a:t>http://www.alexlarin.narod.ru/ege.html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12"/>
              </a:rPr>
              <a:t>http://www.diary.ru/~eek/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solidFill>
                  <a:schemeClr val="bg1"/>
                </a:solidFill>
                <a:hlinkClick r:id="rId13"/>
              </a:rPr>
              <a:t>http://4ege.ru/</a:t>
            </a:r>
            <a:r>
              <a:rPr lang="ru-RU" sz="2400" dirty="0" smtClean="0">
                <a:solidFill>
                  <a:schemeClr val="bg1"/>
                </a:solidFill>
              </a:rPr>
              <a:t> - </a:t>
            </a:r>
            <a:r>
              <a:rPr lang="ru-RU" sz="2400" dirty="0" smtClean="0">
                <a:solidFill>
                  <a:schemeClr val="bg1"/>
                </a:solidFill>
                <a:hlinkClick r:id="rId13"/>
              </a:rPr>
              <a:t>ЕГЭ портал, всё последнее к ЕГЭ. Вся информация о </a:t>
            </a:r>
            <a:r>
              <a:rPr lang="ru-RU" sz="2400" dirty="0" err="1" smtClean="0">
                <a:solidFill>
                  <a:schemeClr val="bg1"/>
                </a:solidFill>
                <a:hlinkClick r:id="rId13"/>
              </a:rPr>
              <a:t>егэ</a:t>
            </a:r>
            <a:r>
              <a:rPr lang="ru-RU" sz="2400" dirty="0" smtClean="0">
                <a:solidFill>
                  <a:schemeClr val="bg1"/>
                </a:solidFill>
                <a:hlinkClick r:id="rId13"/>
              </a:rPr>
              <a:t>. ЕГЭ 2010.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chebnik_po_stenografiya_3719_1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42438" y="0"/>
            <a:ext cx="9409318" cy="703861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Домашнее задание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492896"/>
            <a:ext cx="3481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endParaRPr lang="ru-RU" sz="28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105835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Пройти тестирование на сайте </a:t>
            </a:r>
            <a:r>
              <a:rPr lang="en-US" sz="2800" dirty="0" err="1" smtClean="0">
                <a:solidFill>
                  <a:schemeClr val="bg1"/>
                </a:solidFill>
              </a:rPr>
              <a:t>alexlarin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net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успехов на экзаменах!</a:t>
            </a:r>
          </a:p>
          <a:p>
            <a:endParaRPr lang="ru-RU" dirty="0"/>
          </a:p>
        </p:txBody>
      </p:sp>
      <p:pic>
        <p:nvPicPr>
          <p:cNvPr id="4" name="Рисунок 3" descr="487769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284984"/>
            <a:ext cx="3806552" cy="2854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576" y="3140968"/>
            <a:ext cx="144016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735303" cy="1256928"/>
          </a:xfrm>
          <a:prstGeom prst="rect">
            <a:avLst/>
          </a:prstGeom>
        </p:spPr>
      </p:pic>
      <p:pic>
        <p:nvPicPr>
          <p:cNvPr id="9" name="Рисунок 8" descr="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356992"/>
            <a:ext cx="1004831" cy="1240532"/>
          </a:xfrm>
          <a:prstGeom prst="rect">
            <a:avLst/>
          </a:prstGeom>
        </p:spPr>
      </p:pic>
      <p:pic>
        <p:nvPicPr>
          <p:cNvPr id="10" name="Рисунок 9" descr="78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1556792"/>
            <a:ext cx="1238250" cy="1905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43808" y="37890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К= В</a:t>
            </a:r>
            <a:endParaRPr lang="ru-RU" sz="2400" b="1" dirty="0"/>
          </a:p>
        </p:txBody>
      </p:sp>
      <p:pic>
        <p:nvPicPr>
          <p:cNvPr id="13" name="Рисунок 12" descr="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1268760"/>
            <a:ext cx="1872208" cy="24083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5157192"/>
            <a:ext cx="522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5" name="Рисунок 14" descr="koma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7" y="4725144"/>
            <a:ext cx="144015" cy="1584176"/>
          </a:xfrm>
          <a:prstGeom prst="rect">
            <a:avLst/>
          </a:prstGeom>
        </p:spPr>
      </p:pic>
      <p:pic>
        <p:nvPicPr>
          <p:cNvPr id="17" name="Рисунок 16" descr="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4653136"/>
            <a:ext cx="1371600" cy="1905000"/>
          </a:xfrm>
          <a:prstGeom prst="rect">
            <a:avLst/>
          </a:prstGeom>
        </p:spPr>
      </p:pic>
      <p:pic>
        <p:nvPicPr>
          <p:cNvPr id="18" name="Рисунок 17" descr="koma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4725144"/>
            <a:ext cx="144015" cy="1584176"/>
          </a:xfrm>
          <a:prstGeom prst="rect">
            <a:avLst/>
          </a:prstGeom>
        </p:spPr>
      </p:pic>
      <p:pic>
        <p:nvPicPr>
          <p:cNvPr id="19" name="Рисунок 18" descr="6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87824" y="4653136"/>
            <a:ext cx="1905000" cy="1800225"/>
          </a:xfrm>
          <a:prstGeom prst="rect">
            <a:avLst/>
          </a:prstGeom>
        </p:spPr>
      </p:pic>
      <p:pic>
        <p:nvPicPr>
          <p:cNvPr id="16" name="Рисунок 15" descr="im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67944" y="1484784"/>
            <a:ext cx="223224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19985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1)</a:t>
            </a:r>
            <a:r>
              <a:rPr lang="ru-RU" sz="2000" dirty="0" smtClean="0"/>
              <a:t>На рисунке жирными точками показана цена никеля на момент закрытия биржевых торгов во все рабочие дни с 10 по 26 ноября 2008 года. По  горизонтали указываются числа месяца, по вертикали </a:t>
            </a:r>
          </a:p>
          <a:p>
            <a:r>
              <a:rPr lang="ru-RU" sz="2000" dirty="0" smtClean="0"/>
              <a:t> цена тонны никеля в долларах США. Для наглядности жирные точки на рисунке соединены линией. Определите по рисунку наибольшую цену никеля на момент закрытия торгов в указанный период (в долларах США за тонну).</a:t>
            </a:r>
          </a:p>
          <a:p>
            <a:endParaRPr lang="ru-RU" dirty="0"/>
          </a:p>
        </p:txBody>
      </p:sp>
      <p:pic>
        <p:nvPicPr>
          <p:cNvPr id="4" name="Рисунок 3" descr="img740455n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3689648"/>
            <a:ext cx="5184576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1998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2) </a:t>
            </a:r>
            <a:r>
              <a:rPr lang="ru-RU" sz="2400" dirty="0" smtClean="0"/>
              <a:t>Найдите площадь трапеции, изображённой на клетчатой бумаге с размером клетки 1 см × 1 см (</a:t>
            </a:r>
            <a:r>
              <a:rPr lang="ru-RU" sz="2400" dirty="0" err="1" smtClean="0"/>
              <a:t>см</a:t>
            </a:r>
            <a:r>
              <a:rPr lang="ru-RU" sz="2400" dirty="0" smtClean="0"/>
              <a:t>. рис.). Ответ дайте в квадратных сантиметрах.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5" name="Рисунок 4" descr="img740441n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2636912"/>
            <a:ext cx="5544616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983832"/>
          </a:xfrm>
        </p:spPr>
        <p:txBody>
          <a:bodyPr/>
          <a:lstStyle/>
          <a:p>
            <a:r>
              <a:rPr lang="ru-RU" dirty="0" smtClean="0"/>
              <a:t>3)Найдите площадь треугольника, изображённого на клетчатой бумаге с размером клетки 1 см × 1 см </a:t>
            </a:r>
          </a:p>
          <a:p>
            <a:r>
              <a:rPr lang="ru-RU" dirty="0" smtClean="0"/>
              <a:t>(см. рис.). Ответ дайте в квадратных сантиметрах.</a:t>
            </a:r>
          </a:p>
          <a:p>
            <a:endParaRPr lang="ru-RU" dirty="0"/>
          </a:p>
        </p:txBody>
      </p:sp>
      <p:pic>
        <p:nvPicPr>
          <p:cNvPr id="4" name="Рисунок 3" descr="img740479n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664" y="2852936"/>
            <a:ext cx="4464495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1998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4) Найдите корень уравнения 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3568" y="2132856"/>
          <a:ext cx="5256584" cy="1360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Формула" r:id="rId3" imgW="838080" imgH="228600" progId="Equation.3">
                  <p:embed/>
                </p:oleObj>
              </mc:Choice>
              <mc:Fallback>
                <p:oleObj name="Формула" r:id="rId3" imgW="838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132856"/>
                        <a:ext cx="5256584" cy="1360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ru-RU" b="1" dirty="0" smtClean="0"/>
              <a:t>5) </a:t>
            </a:r>
            <a:r>
              <a:rPr lang="ru-RU" dirty="0" smtClean="0"/>
              <a:t>В среднем из 900 садовых насосов, поступивших в продажу, 27 подтекают. Найдите вероятность того, что один случайно выбранный для контроля насос не подтекает.</a:t>
            </a:r>
          </a:p>
          <a:p>
            <a:endParaRPr lang="ru-RU" dirty="0"/>
          </a:p>
        </p:txBody>
      </p:sp>
      <p:pic>
        <p:nvPicPr>
          <p:cNvPr id="4" name="Рисунок 3" descr="_vyrp11_380gp_cerpadla_karcher_www-rein3-karcher-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5487" y="3645024"/>
            <a:ext cx="5153025" cy="1656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6)На рисунке изображён график дифференцируемой функции </a:t>
            </a:r>
            <a:r>
              <a:rPr lang="en-US" i="1" dirty="0" smtClean="0"/>
              <a:t>y</a:t>
            </a:r>
            <a:r>
              <a:rPr lang="ru-RU" dirty="0" err="1" smtClean="0"/>
              <a:t>=</a:t>
            </a:r>
            <a:r>
              <a:rPr lang="ru-RU" i="1" dirty="0" err="1" smtClean="0"/>
              <a:t>f</a:t>
            </a:r>
            <a:r>
              <a:rPr lang="ru-RU" dirty="0" smtClean="0"/>
              <a:t>(</a:t>
            </a:r>
            <a:r>
              <a:rPr lang="ru-RU" i="1" dirty="0" err="1" smtClean="0"/>
              <a:t>x</a:t>
            </a:r>
            <a:r>
              <a:rPr lang="ru-RU" dirty="0" smtClean="0"/>
              <a:t>) и отмечены семь точек на оси абсцисс. В скольких из этих точек производная функции </a:t>
            </a:r>
            <a:r>
              <a:rPr lang="en-US" i="1" dirty="0" smtClean="0"/>
              <a:t>f</a:t>
            </a:r>
            <a:r>
              <a:rPr lang="ru-RU" dirty="0" smtClean="0"/>
              <a:t>(</a:t>
            </a:r>
            <a:r>
              <a:rPr lang="ru-RU" i="1" dirty="0" err="1" smtClean="0"/>
              <a:t>x</a:t>
            </a:r>
            <a:r>
              <a:rPr lang="ru-RU" dirty="0" smtClean="0"/>
              <a:t>) положительна?</a:t>
            </a:r>
          </a:p>
          <a:p>
            <a:endParaRPr lang="ru-RU" dirty="0"/>
          </a:p>
        </p:txBody>
      </p:sp>
      <p:pic>
        <p:nvPicPr>
          <p:cNvPr id="4" name="Рисунок 3" descr="xs3qstsrc21C0FD3D3E019B0A4FC97E95CF5AF6BD_1_132689655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3140968"/>
            <a:ext cx="489654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+mj-lt"/>
              </a:rPr>
              <a:t>7)</a:t>
            </a:r>
            <a:r>
              <a:rPr lang="ru-RU" sz="2000" dirty="0" smtClean="0">
                <a:latin typeface="+mj-lt"/>
              </a:rPr>
              <a:t>Установите соответствие между величинами и их возможными </a:t>
            </a:r>
            <a:r>
              <a:rPr lang="ru-RU" sz="2000" dirty="0" err="1" smtClean="0">
                <a:latin typeface="+mj-lt"/>
              </a:rPr>
              <a:t>значениями:к</a:t>
            </a:r>
            <a:r>
              <a:rPr lang="ru-RU" sz="2000" dirty="0" smtClean="0">
                <a:latin typeface="+mj-lt"/>
              </a:rPr>
              <a:t> каждому элементу первого столбца подберите соответствующий элемент из второго столбца.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ВЕЛИЧИНЫ ВОЗМОЖНЫЕ ЗНАЧЕНИЯ </a:t>
            </a: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А)рост ребёнка                                                                 </a:t>
            </a:r>
            <a:r>
              <a:rPr lang="ru-RU" sz="1800" b="1" dirty="0" smtClean="0"/>
              <a:t>1) 32 км</a:t>
            </a:r>
            <a:endParaRPr lang="ru-RU" sz="1800" b="1" dirty="0" smtClean="0">
              <a:latin typeface="+mj-lt"/>
            </a:endParaRP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Б)толщина листа бумаги                                                </a:t>
            </a:r>
            <a:r>
              <a:rPr lang="ru-RU" sz="1800" b="1" dirty="0" smtClean="0"/>
              <a:t>2) 30 м</a:t>
            </a:r>
            <a:endParaRPr lang="ru-RU" sz="1800" b="1" dirty="0" smtClean="0">
              <a:latin typeface="+mj-lt"/>
            </a:endParaRP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В)длина автобусного маршрута                                   </a:t>
            </a:r>
            <a:r>
              <a:rPr lang="ru-RU" sz="1800" b="1" dirty="0" smtClean="0"/>
              <a:t>3) 0,2 мм</a:t>
            </a:r>
            <a:endParaRPr lang="ru-RU" sz="1800" b="1" dirty="0" smtClean="0">
              <a:latin typeface="+mj-lt"/>
            </a:endParaRPr>
          </a:p>
          <a:p>
            <a:pPr>
              <a:buNone/>
            </a:pPr>
            <a:r>
              <a:rPr lang="ru-RU" sz="1800" b="1" dirty="0" smtClean="0">
                <a:latin typeface="+mj-lt"/>
              </a:rPr>
              <a:t>Г)высота жилого дома                                                    </a:t>
            </a:r>
            <a:r>
              <a:rPr lang="ru-RU" sz="1800" b="1" dirty="0" smtClean="0"/>
              <a:t>4) 110 см</a:t>
            </a:r>
            <a:endParaRPr lang="ru-RU" sz="1800" b="1" dirty="0" smtClean="0">
              <a:latin typeface="+mj-lt"/>
            </a:endParaRPr>
          </a:p>
          <a:p>
            <a:pPr>
              <a:buNone/>
            </a:pPr>
            <a:endParaRPr lang="ru-RU" sz="2000" dirty="0" smtClean="0">
              <a:latin typeface="+mj-lt"/>
            </a:endParaRPr>
          </a:p>
          <a:p>
            <a:pPr>
              <a:buNone/>
            </a:pPr>
            <a:r>
              <a:rPr lang="ru-RU" sz="2000" dirty="0" smtClean="0">
                <a:latin typeface="+mj-lt"/>
              </a:rPr>
              <a:t>В таблице под каждой буквой, соответствующей величине, укажите номер её возможного значения.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endParaRPr lang="ru-RU" sz="1800" dirty="0"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5157192"/>
          <a:ext cx="244827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612068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632</TotalTime>
  <Words>504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Поток</vt:lpstr>
      <vt:lpstr>Формула</vt:lpstr>
      <vt:lpstr>                                    Классная работа.</vt:lpstr>
      <vt:lpstr>Тема урока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№1</vt:lpstr>
      <vt:lpstr>Презентация PowerPoint</vt:lpstr>
      <vt:lpstr>Презентация PowerPoint</vt:lpstr>
      <vt:lpstr>Презентация PowerPoint</vt:lpstr>
      <vt:lpstr>Презентация PowerPoint</vt:lpstr>
      <vt:lpstr>Интрнет –ресурсы для подготовки к ЕГЭ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user</cp:lastModifiedBy>
  <cp:revision>61</cp:revision>
  <dcterms:created xsi:type="dcterms:W3CDTF">2013-12-16T10:43:01Z</dcterms:created>
  <dcterms:modified xsi:type="dcterms:W3CDTF">2014-12-15T05:22:06Z</dcterms:modified>
</cp:coreProperties>
</file>