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7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3" r:id="rId15"/>
    <p:sldId id="274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BEE701-7960-4BCD-8BD1-CFEA6BB4335D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FB61A5-77F8-4FB9-92A3-EC75DFF6001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32856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Портфолио -  важнейший элемент практико-ориентированного подхода к образованию.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dirty="0"/>
              <a:t>По результатам накопленной </a:t>
            </a:r>
            <a:r>
              <a:rPr lang="ru-RU" dirty="0" smtClean="0"/>
              <a:t>оценки делаются </a:t>
            </a:r>
            <a:r>
              <a:rPr lang="ru-RU" dirty="0"/>
              <a:t>выводы 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  <a:r>
              <a:rPr lang="ru-RU" dirty="0"/>
              <a:t>у обучающегося универсальных и предметных способов действий, а также опорной системы знаний, обеспечивающих ему возможность продолжения образования на ступени основного общего образования.</a:t>
            </a:r>
          </a:p>
          <a:p>
            <a:pPr lvl="0"/>
            <a:r>
              <a:rPr lang="ru-RU" dirty="0" err="1"/>
              <a:t>Сформированности</a:t>
            </a:r>
            <a:r>
              <a:rPr lang="ru-RU" dirty="0"/>
              <a:t> основ умения учиться, понимаемой как способность к самоорганизации с целью постановки и решения учебно-познавательных и учебно-практических задач</a:t>
            </a:r>
          </a:p>
          <a:p>
            <a:pPr lvl="0"/>
            <a:r>
              <a:rPr lang="ru-RU" dirty="0"/>
              <a:t>Индивидуальном процессе в основных сферах развития личности: мотивационно-смысловой, познавательной, эмоциональной, волевой, </a:t>
            </a:r>
            <a:r>
              <a:rPr lang="ru-RU" dirty="0" err="1"/>
              <a:t>саморегуляции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8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Использование </a:t>
            </a:r>
            <a:r>
              <a:rPr lang="ru-RU" b="1" dirty="0" smtClean="0"/>
              <a:t>технологии портфолио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 </a:t>
            </a:r>
            <a:r>
              <a:rPr lang="ru-RU" b="1" dirty="0"/>
              <a:t>уроках английского языка.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Цели:</a:t>
            </a:r>
          </a:p>
          <a:p>
            <a:pPr lvl="0"/>
            <a:r>
              <a:rPr lang="ru-RU" dirty="0" smtClean="0"/>
              <a:t>Развить </a:t>
            </a:r>
            <a:r>
              <a:rPr lang="ru-RU" dirty="0"/>
              <a:t>интерес к изучаемому предмету</a:t>
            </a:r>
          </a:p>
          <a:p>
            <a:pPr lvl="0"/>
            <a:r>
              <a:rPr lang="ru-RU" dirty="0"/>
              <a:t>Реализовать потребность ребенка в самовыражении и развитии</a:t>
            </a:r>
          </a:p>
          <a:p>
            <a:pPr lvl="0"/>
            <a:r>
              <a:rPr lang="ru-RU" dirty="0"/>
              <a:t>Развить креативность личности ученика</a:t>
            </a:r>
          </a:p>
          <a:p>
            <a:pPr lvl="0"/>
            <a:r>
              <a:rPr lang="ru-RU" dirty="0"/>
              <a:t>Научить ученика планировать, ценить и критически оценивать свой труд</a:t>
            </a:r>
          </a:p>
          <a:p>
            <a:pPr lvl="0"/>
            <a:r>
              <a:rPr lang="ru-RU" dirty="0"/>
              <a:t>Закрепить навыки мыслительных операций</a:t>
            </a:r>
          </a:p>
          <a:p>
            <a:pPr lvl="0"/>
            <a:r>
              <a:rPr lang="ru-RU" dirty="0"/>
              <a:t>Отработать навыки оформления различных творческих работ</a:t>
            </a:r>
          </a:p>
          <a:p>
            <a:pPr lvl="0"/>
            <a:r>
              <a:rPr lang="ru-RU" dirty="0"/>
              <a:t>Отследить динамику выработки учебных, креативных и критичных навыков</a:t>
            </a:r>
          </a:p>
          <a:p>
            <a:pPr lvl="0"/>
            <a:r>
              <a:rPr lang="ru-RU" dirty="0"/>
              <a:t>Реализовать принцип индивидуального подхода в обучении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9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Структура «языкового» портфолио следующая: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портрет </a:t>
            </a:r>
            <a:r>
              <a:rPr lang="ru-RU" dirty="0"/>
              <a:t>учащегося</a:t>
            </a:r>
          </a:p>
          <a:p>
            <a:pPr lvl="0"/>
            <a:r>
              <a:rPr lang="ru-RU" dirty="0"/>
              <a:t>языковой паспорт</a:t>
            </a:r>
          </a:p>
          <a:p>
            <a:pPr lvl="0"/>
            <a:r>
              <a:rPr lang="ru-RU" dirty="0"/>
              <a:t>биография языка</a:t>
            </a:r>
          </a:p>
          <a:p>
            <a:pPr lvl="0"/>
            <a:r>
              <a:rPr lang="ru-RU" dirty="0"/>
              <a:t>досье</a:t>
            </a:r>
          </a:p>
          <a:p>
            <a:pPr lvl="0"/>
            <a:r>
              <a:rPr lang="ru-RU" dirty="0"/>
              <a:t>дополнительный материал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6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dirty="0"/>
              <a:t>Отличный пример такого портфолио предлагается авторами УМК «Английский в фокусе»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4" y="2420888"/>
            <a:ext cx="3204331" cy="37052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34" y="2492896"/>
            <a:ext cx="3204331" cy="3633267"/>
          </a:xfrm>
        </p:spPr>
      </p:pic>
    </p:spTree>
    <p:extLst>
      <p:ext uri="{BB962C8B-B14F-4D97-AF65-F5344CB8AC3E}">
        <p14:creationId xmlns:p14="http://schemas.microsoft.com/office/powerpoint/2010/main" val="15912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Демонстрационный портфолио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2" y="1600200"/>
            <a:ext cx="3392396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10296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62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56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Технология портфолио способствует повышению мотивации, поскольку она даёт возможность ученикам и учителю провести анализ и самоанализ учебной деятельности, увидеть результаты и поставить новые цели в изучении иностранного языка.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Autofit/>
          </a:bodyPr>
          <a:lstStyle/>
          <a:p>
            <a:r>
              <a:rPr lang="ru-RU" sz="4800" b="1" dirty="0"/>
              <a:t>Технология Развития Критического </a:t>
            </a:r>
            <a:r>
              <a:rPr lang="ru-RU" sz="4800" b="1" dirty="0" smtClean="0"/>
              <a:t>Мышления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Цель </a:t>
            </a:r>
            <a:r>
              <a:rPr lang="ru-RU" dirty="0"/>
              <a:t>-</a:t>
            </a:r>
            <a:r>
              <a:rPr lang="ru-RU" dirty="0" smtClean="0"/>
              <a:t>развитие интеллектуальных способностей ученика, позволяющих ему учиться самостоятельно.</a:t>
            </a:r>
          </a:p>
          <a:p>
            <a:pPr marL="0" indent="0">
              <a:buNone/>
            </a:pPr>
            <a:r>
              <a:rPr lang="ru-RU" dirty="0"/>
              <a:t>ТРКМ предлагает систему конкретных методических  приёмов, которые успешно используются на уроках английского языка с целью решения актуальных образовательных и воспитательных </a:t>
            </a:r>
            <a:r>
              <a:rPr lang="ru-RU" dirty="0" smtClean="0"/>
              <a:t>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7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Портфолио </a:t>
            </a:r>
            <a:r>
              <a:rPr lang="ru-RU" dirty="0"/>
              <a:t>является технологией сбора и анализа информации о процессе обучения и результатах учебной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учащегося – это организатор его учебной деятельности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учителя – </a:t>
            </a:r>
            <a:r>
              <a:rPr lang="ru-RU" dirty="0" smtClean="0"/>
              <a:t>средство </a:t>
            </a:r>
            <a:r>
              <a:rPr lang="ru-RU" dirty="0"/>
              <a:t>обратной связи и инструмент оценочной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885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Ученик </a:t>
            </a:r>
            <a:r>
              <a:rPr lang="ru-RU" dirty="0"/>
              <a:t>в рамках данной работы по данной технологии является субъектом своей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это положение рассматривается не как окончательная цель, а как обязательное условие.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924944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Портфолио – нечто большее, чем просто папка работ, это – спланированная заранее индивидуальная подборка достижений учащихся.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Портфолио </a:t>
            </a:r>
            <a:r>
              <a:rPr lang="ru-RU" dirty="0"/>
              <a:t>позволяет выйти на развитие интеллектуальных умений более высокого порядка: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Отбору </a:t>
            </a:r>
            <a:r>
              <a:rPr lang="ru-RU" dirty="0"/>
              <a:t>информации и  оценке</a:t>
            </a:r>
          </a:p>
          <a:p>
            <a:pPr lvl="0"/>
            <a:r>
              <a:rPr lang="ru-RU" dirty="0"/>
              <a:t>Целеполаганию и планированию собственной деятельности</a:t>
            </a:r>
          </a:p>
          <a:p>
            <a:pPr lvl="0"/>
            <a:r>
              <a:rPr lang="ru-RU" dirty="0"/>
              <a:t>Оценки и самооценки</a:t>
            </a:r>
          </a:p>
          <a:p>
            <a:pPr lvl="0"/>
            <a:r>
              <a:rPr lang="ru-RU" dirty="0"/>
              <a:t>Отслеживанию собственных ошибок и их исправлению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3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Портфолио не только является современной эффективной формой оценивания, но и помогает решать важные педагогические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ситуации успеха у каждого ученика, повышение самооценки и уверенности в собственных возможностях</a:t>
            </a:r>
          </a:p>
          <a:p>
            <a:pPr lvl="0"/>
            <a:r>
              <a:rPr lang="ru-RU" dirty="0"/>
              <a:t>Максимальное раскрытие индивидуальных способностей каждого ребенка, создание условий для его самореализации и само - актуализации в разных областях школьной и нешкольной жизни</a:t>
            </a:r>
          </a:p>
          <a:p>
            <a:pPr lvl="0"/>
            <a:r>
              <a:rPr lang="ru-RU" dirty="0"/>
              <a:t>Развитие познавательных интересов и формирование готовности к самостоятельному познанию</a:t>
            </a:r>
          </a:p>
          <a:p>
            <a:pPr lvl="0"/>
            <a:r>
              <a:rPr lang="ru-RU" dirty="0"/>
              <a:t>Формирование установки на творческую деятельность, развитие мотивации для дальнейшего творческого роста</a:t>
            </a:r>
          </a:p>
          <a:p>
            <a:pPr lvl="0"/>
            <a:r>
              <a:rPr lang="ru-RU" dirty="0"/>
              <a:t>Формирование положительных моральных и нравственных качеств личности</a:t>
            </a:r>
          </a:p>
          <a:p>
            <a:pPr lvl="0"/>
            <a:r>
              <a:rPr lang="ru-RU" dirty="0"/>
              <a:t>Развитие навыков само - рефлексии, формирование умения анализировать собственные интересы, склонности, потребности и соотносить их с имеющимися возможностями</a:t>
            </a:r>
          </a:p>
          <a:p>
            <a:pPr lvl="0"/>
            <a:r>
              <a:rPr lang="ru-RU" dirty="0"/>
              <a:t>Формирование жизненных идеалов, стимулирование стремления к самосовершенствованию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Портфолио преследует три цели: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Оценочная составляющая портфолио – показать все, на что способен ученик</a:t>
            </a:r>
          </a:p>
          <a:p>
            <a:pPr lvl="0"/>
            <a:r>
              <a:rPr lang="ru-RU" dirty="0"/>
              <a:t>Инструментальная составляющая портфолио – создание места для накопления способов и средств действия («инструментов») учащихся и изготовление с их помощью различных «справочников», «помощников», которые бы позволяли школьникам решать большой класс частных и практических задач.</a:t>
            </a:r>
          </a:p>
          <a:p>
            <a:pPr lvl="0"/>
            <a:r>
              <a:rPr lang="ru-RU" dirty="0"/>
              <a:t>Рефлексивная составляющая портфолио – создание места для построения «пути» (маршрута)  движения класса и отдельного ученика в учебном материале с обязательной оценкой пройденного пути и места на этом пути, как всего класса, так и отдельных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7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Ученики </a:t>
            </a:r>
            <a:r>
              <a:rPr lang="ru-RU" dirty="0"/>
              <a:t>работают, придерживаясь основных правил обучения письменной рефлексии по ТРКМ: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Системность </a:t>
            </a:r>
            <a:r>
              <a:rPr lang="ru-RU" dirty="0"/>
              <a:t>в работе</a:t>
            </a:r>
          </a:p>
          <a:p>
            <a:pPr lvl="0"/>
            <a:r>
              <a:rPr lang="ru-RU" dirty="0"/>
              <a:t>Выбор интересных для ученика приемов</a:t>
            </a:r>
          </a:p>
          <a:p>
            <a:pPr lvl="0"/>
            <a:r>
              <a:rPr lang="ru-RU" dirty="0"/>
              <a:t>Наличие методики выполнения работ</a:t>
            </a:r>
          </a:p>
          <a:p>
            <a:pPr lvl="0"/>
            <a:r>
              <a:rPr lang="ru-RU" dirty="0"/>
              <a:t>Востребованность работ одноклассниками</a:t>
            </a:r>
          </a:p>
          <a:p>
            <a:pPr lvl="0"/>
            <a:r>
              <a:rPr lang="ru-RU" dirty="0"/>
              <a:t>Привычка править (понимание того факта, что любая работа может быть скорректирована)</a:t>
            </a:r>
          </a:p>
          <a:p>
            <a:pPr lvl="0"/>
            <a:r>
              <a:rPr lang="ru-RU" dirty="0"/>
              <a:t>Обмен информацией и своими достижениями</a:t>
            </a:r>
          </a:p>
          <a:p>
            <a:pPr lvl="0"/>
            <a:r>
              <a:rPr lang="ru-RU" dirty="0"/>
              <a:t>Самооценка и </a:t>
            </a:r>
            <a:r>
              <a:rPr lang="ru-RU" dirty="0" err="1" smtClean="0"/>
              <a:t>взаимооценка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571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Портфолио -  важнейший элемент практико-ориентированного подхода к образованию. </vt:lpstr>
      <vt:lpstr>Технология Развития Критического Мышления </vt:lpstr>
      <vt:lpstr>  Портфолио является технологией сбора и анализа информации о процессе обучения и результатах учебной деятельности</vt:lpstr>
      <vt:lpstr>Ученик в рамках данной работы по данной технологии является субъектом своей деятельности</vt:lpstr>
      <vt:lpstr>Портфолио – нечто большее, чем просто папка работ, это – спланированная заранее индивидуальная подборка достижений учащихся.</vt:lpstr>
      <vt:lpstr>Портфолио позволяет выйти на развитие интеллектуальных умений более высокого порядка: </vt:lpstr>
      <vt:lpstr>  Портфолио не только является современной эффективной формой оценивания, но и помогает решать важные педагогические задачи:</vt:lpstr>
      <vt:lpstr>Портфолио преследует три цели: </vt:lpstr>
      <vt:lpstr>Ученики работают, придерживаясь основных правил обучения письменной рефлексии по ТРКМ: </vt:lpstr>
      <vt:lpstr>По результатам накопленной оценки делаются выводы о: </vt:lpstr>
      <vt:lpstr> Использование технологии портфолио  на уроках английского языка.</vt:lpstr>
      <vt:lpstr> Структура «языкового» портфолио следующая:</vt:lpstr>
      <vt:lpstr>Отличный пример такого портфолио предлагается авторами УМК «Английский в фокусе» </vt:lpstr>
      <vt:lpstr>Демонстрационный портфолио</vt:lpstr>
      <vt:lpstr>Презентация PowerPoint</vt:lpstr>
      <vt:lpstr>  </vt:lpstr>
      <vt:lpstr>Технология портфолио способствует повышению мотивации, поскольку она даёт возможность ученикам и учителю провести анализ и самоанализ учебной деятельности, увидеть результаты и поставить новые цели в изучении иностранного языка.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-  важнейший элемент практико-ориентированного подхода к образованию.</dc:title>
  <dc:creator>Наталья</dc:creator>
  <cp:lastModifiedBy>Наталья</cp:lastModifiedBy>
  <cp:revision>10</cp:revision>
  <dcterms:created xsi:type="dcterms:W3CDTF">2014-08-26T15:06:31Z</dcterms:created>
  <dcterms:modified xsi:type="dcterms:W3CDTF">2014-08-26T16:53:24Z</dcterms:modified>
</cp:coreProperties>
</file>