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9" r:id="rId4"/>
    <p:sldId id="260" r:id="rId5"/>
    <p:sldId id="262" r:id="rId6"/>
    <p:sldId id="261" r:id="rId7"/>
    <p:sldId id="266" r:id="rId8"/>
    <p:sldId id="269" r:id="rId9"/>
    <p:sldId id="267" r:id="rId10"/>
    <p:sldId id="268" r:id="rId11"/>
    <p:sldId id="263" r:id="rId12"/>
    <p:sldId id="284" r:id="rId13"/>
    <p:sldId id="285" r:id="rId14"/>
    <p:sldId id="286" r:id="rId15"/>
    <p:sldId id="282" r:id="rId16"/>
    <p:sldId id="278" r:id="rId17"/>
    <p:sldId id="279" r:id="rId18"/>
    <p:sldId id="280" r:id="rId19"/>
    <p:sldId id="281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64;&#1082;&#1086;&#1083;&#1072;\&#1055;&#1077;&#1088;&#1077;&#1076;&#1077;&#1083;&#1072;&#1090;&#1100;%20&#1076;&#1080;&#1072;&#1075;&#1088;&#1072;&#1084;&#1084;&#1099;\&#1054;&#1040;&#1048;&#1069;%20+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&#1064;&#1082;&#1086;&#1083;&#1072;\&#1055;&#1077;&#1088;&#1077;&#1076;&#1077;&#1083;&#1072;&#1090;&#1100;%20&#1076;&#1080;&#1072;&#1075;&#1088;&#1072;&#1084;&#1084;&#1099;\&#1054;&#1040;&#1048;&#1069;%20+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&#1064;&#1082;&#1086;&#1083;&#1072;\&#1055;&#1077;&#1088;&#1077;&#1076;&#1077;&#1083;&#1072;&#1090;&#1100;%20&#1076;&#1080;&#1072;&#1075;&#1088;&#1072;&#1084;&#1084;&#1099;\&#1054;&#1040;&#1048;&#1069;%20+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4520146787207928E-2"/>
          <c:y val="0.15321720429410712"/>
          <c:w val="0.63550277836892011"/>
          <c:h val="0.79528985507246353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2400" b="1" dirty="0" smtClean="0">
                        <a:solidFill>
                          <a:srgbClr val="002060"/>
                        </a:solidFill>
                      </a:rPr>
                      <a:t>34</a:t>
                    </a:r>
                    <a:endParaRPr lang="en-US" sz="2400" b="1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17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13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2.2305455061360602E-2"/>
                  <c:y val="-1.728859979459101E-3"/>
                </c:manualLayout>
              </c:layout>
              <c:showVal val="1"/>
            </c:dLbl>
            <c:dLbl>
              <c:idx val="4"/>
              <c:layout>
                <c:manualLayout>
                  <c:x val="-1.7125724149346298E-2"/>
                  <c:y val="-4.6889763779527555E-2"/>
                </c:manualLayout>
              </c:layout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7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2400" b="1" dirty="0" smtClean="0">
                        <a:solidFill>
                          <a:srgbClr val="002060"/>
                        </a:solidFill>
                      </a:rPr>
                      <a:t>7</a:t>
                    </a:r>
                    <a:endParaRPr lang="en-US" sz="2400" b="1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Г.Аша</c:v>
                </c:pt>
                <c:pt idx="1">
                  <c:v>Г.Минъяр</c:v>
                </c:pt>
                <c:pt idx="2">
                  <c:v>Г.Сим</c:v>
                </c:pt>
                <c:pt idx="3">
                  <c:v>П.Ук</c:v>
                </c:pt>
                <c:pt idx="4">
                  <c:v>Усть-Курышка</c:v>
                </c:pt>
                <c:pt idx="5">
                  <c:v>п.Кропачево</c:v>
                </c:pt>
                <c:pt idx="6">
                  <c:v>Миньяр, д/дом</c:v>
                </c:pt>
                <c:pt idx="7">
                  <c:v>г.Сим,д/дом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</c:v>
                </c:pt>
                <c:pt idx="1">
                  <c:v>16</c:v>
                </c:pt>
                <c:pt idx="2">
                  <c:v>11</c:v>
                </c:pt>
                <c:pt idx="3">
                  <c:v>2</c:v>
                </c:pt>
                <c:pt idx="4">
                  <c:v>3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>
              <a:solidFill>
                <a:schemeClr val="accent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5.3775613574618963E-2"/>
          <c:y val="7.850973429205188E-2"/>
          <c:w val="0.85405638439931852"/>
          <c:h val="0.42946116171141457"/>
        </c:manualLayout>
      </c:layout>
      <c:bar3DChart>
        <c:barDir val="col"/>
        <c:grouping val="stacked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26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14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25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</a:rPr>
                      <a:t>1</a:t>
                    </a:r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4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10</a:t>
                    </a:r>
                    <a:endParaRPr lang="en-US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Лист4!$A$1:$A$6</c:f>
              <c:strCache>
                <c:ptCount val="6"/>
                <c:pt idx="0">
                  <c:v>Семейные условия</c:v>
                </c:pt>
                <c:pt idx="1">
                  <c:v>Дети живут в семье, где есть отец и мать</c:v>
                </c:pt>
                <c:pt idx="2">
                  <c:v>Мать и отчим</c:v>
                </c:pt>
                <c:pt idx="3">
                  <c:v>Дети живут в неполной семье (матери-одиночки, отцы-одиночки)</c:v>
                </c:pt>
                <c:pt idx="4">
                  <c:v>Дети-сироты</c:v>
                </c:pt>
                <c:pt idx="5">
                  <c:v>Опекаемые</c:v>
                </c:pt>
              </c:strCache>
            </c:strRef>
          </c:cat>
          <c:val>
            <c:numRef>
              <c:f>Лист4!$B$1:$B$6</c:f>
              <c:numCache>
                <c:formatCode>General</c:formatCode>
                <c:ptCount val="6"/>
                <c:pt idx="1">
                  <c:v>27</c:v>
                </c:pt>
                <c:pt idx="2">
                  <c:v>15</c:v>
                </c:pt>
                <c:pt idx="3">
                  <c:v>27</c:v>
                </c:pt>
                <c:pt idx="4">
                  <c:v>12</c:v>
                </c:pt>
                <c:pt idx="5">
                  <c:v>8</c:v>
                </c:pt>
              </c:numCache>
            </c:numRef>
          </c:val>
        </c:ser>
        <c:gapWidth val="43"/>
        <c:shape val="cylinder"/>
        <c:axId val="59476992"/>
        <c:axId val="59482880"/>
        <c:axId val="0"/>
      </c:bar3DChart>
      <c:catAx>
        <c:axId val="59476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1">
                <a:solidFill>
                  <a:srgbClr val="C00000"/>
                </a:solidFill>
              </a:defRPr>
            </a:pPr>
            <a:endParaRPr lang="ru-RU"/>
          </a:p>
        </c:txPr>
        <c:crossAx val="59482880"/>
        <c:crosses val="autoZero"/>
        <c:auto val="1"/>
        <c:lblAlgn val="ctr"/>
        <c:lblOffset val="100"/>
      </c:catAx>
      <c:valAx>
        <c:axId val="59482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ru-RU"/>
          </a:p>
        </c:txPr>
        <c:crossAx val="59476992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858970321017567E-2"/>
          <c:y val="0.14485064366954117"/>
          <c:w val="0.54727055253359569"/>
          <c:h val="0.81333418000169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6,9%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2231584898041624"/>
                  <c:y val="-0.11893438320209974"/>
                </c:manualLayout>
              </c:layout>
              <c:showVal val="1"/>
            </c:dLbl>
            <c:dLbl>
              <c:idx val="2"/>
              <c:layout>
                <c:manualLayout>
                  <c:x val="9.186989703210173E-2"/>
                  <c:y val="-0.180006499187602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18,1%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1611863517060367"/>
                  <c:y val="5.90536182977129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52%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Лист5!$A$1:$A$4</c:f>
              <c:strCache>
                <c:ptCount val="4"/>
                <c:pt idx="0">
                  <c:v>Оба родителя</c:v>
                </c:pt>
                <c:pt idx="1">
                  <c:v>Только отец</c:v>
                </c:pt>
                <c:pt idx="2">
                  <c:v>Только мать</c:v>
                </c:pt>
                <c:pt idx="3">
                  <c:v>Семей, в которых не работают ни отец, ни мать</c:v>
                </c:pt>
              </c:strCache>
            </c:strRef>
          </c:cat>
          <c:val>
            <c:numRef>
              <c:f>Лист5!$B$1:$B$4</c:f>
              <c:numCache>
                <c:formatCode>0%</c:formatCode>
                <c:ptCount val="4"/>
                <c:pt idx="0">
                  <c:v>0.23</c:v>
                </c:pt>
                <c:pt idx="1">
                  <c:v>0.23</c:v>
                </c:pt>
                <c:pt idx="2">
                  <c:v>0.2</c:v>
                </c:pt>
                <c:pt idx="3">
                  <c:v>0.34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часто произносишь бранные слова?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Лист1!$A$1:$A$4</c:f>
              <c:strCache>
                <c:ptCount val="4"/>
                <c:pt idx="0">
                  <c:v>всегда</c:v>
                </c:pt>
                <c:pt idx="1">
                  <c:v>редко</c:v>
                </c:pt>
                <c:pt idx="2">
                  <c:v>очень 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 formatCode="0.00%">
                  <c:v>0.18750000000000033</c:v>
                </c:pt>
                <c:pt idx="1">
                  <c:v>0.5</c:v>
                </c:pt>
                <c:pt idx="2" formatCode="0.00%">
                  <c:v>0.18750000000000033</c:v>
                </c:pt>
                <c:pt idx="3" formatCode="0.00%">
                  <c:v>0.125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11801857208612"/>
          <c:y val="0.24715004364804039"/>
          <c:w val="0.2148535748119958"/>
          <c:h val="0.52845010019665006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Как скверно сквернословие влияет на твое здоровье?</a:t>
            </a:r>
          </a:p>
        </c:rich>
      </c:tx>
      <c:layout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Лист1!$A$33:$A$35</c:f>
              <c:strCache>
                <c:ptCount val="3"/>
                <c:pt idx="0">
                  <c:v>плохо</c:v>
                </c:pt>
                <c:pt idx="1">
                  <c:v>никак</c:v>
                </c:pt>
                <c:pt idx="2">
                  <c:v>не знаю</c:v>
                </c:pt>
              </c:strCache>
            </c:strRef>
          </c:cat>
          <c:val>
            <c:numRef>
              <c:f>Лист1!$B$33:$B$35</c:f>
              <c:numCache>
                <c:formatCode>0%</c:formatCode>
                <c:ptCount val="3"/>
                <c:pt idx="0" formatCode="0.00%">
                  <c:v>0.125</c:v>
                </c:pt>
                <c:pt idx="1">
                  <c:v>0.5</c:v>
                </c:pt>
                <c:pt idx="2" formatCode="0.00%">
                  <c:v>0.37500000000000072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1857155272809625"/>
          <c:y val="0.47259317585301835"/>
          <c:w val="0.25493838104673999"/>
          <c:h val="0.31334645669291411"/>
        </c:manualLayout>
      </c:layout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/>
              <a:t>Откого ты чаще всего слышишь подобные слова?</a:t>
            </a:r>
          </a:p>
        </c:rich>
      </c:tx>
      <c:layout>
        <c:manualLayout>
          <c:xMode val="edge"/>
          <c:yMode val="edge"/>
          <c:x val="0.15571166885389326"/>
          <c:y val="3.0555555555555555E-2"/>
        </c:manualLayout>
      </c:layout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title>
    <c:plotArea>
      <c:layout>
        <c:manualLayout>
          <c:layoutTarget val="inner"/>
          <c:xMode val="edge"/>
          <c:yMode val="edge"/>
          <c:x val="0.10845888013998251"/>
          <c:y val="0.18287037037037041"/>
          <c:w val="0.46388888888889096"/>
          <c:h val="0.77314814814815036"/>
        </c:manualLayout>
      </c:layout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Лист1!$A$19:$A$22</c:f>
              <c:strCache>
                <c:ptCount val="4"/>
                <c:pt idx="0">
                  <c:v>сверстников </c:v>
                </c:pt>
                <c:pt idx="1">
                  <c:v>одноклассников</c:v>
                </c:pt>
                <c:pt idx="2">
                  <c:v>родных</c:v>
                </c:pt>
                <c:pt idx="3">
                  <c:v>от себя</c:v>
                </c:pt>
              </c:strCache>
            </c:strRef>
          </c:cat>
          <c:val>
            <c:numRef>
              <c:f>Лист1!$B$19:$B$22</c:f>
              <c:numCache>
                <c:formatCode>0.00%</c:formatCode>
                <c:ptCount val="4"/>
                <c:pt idx="0">
                  <c:v>0.8125</c:v>
                </c:pt>
                <c:pt idx="1">
                  <c:v>6.25E-2</c:v>
                </c:pt>
                <c:pt idx="2">
                  <c:v>6.25E-2</c:v>
                </c:pt>
                <c:pt idx="3">
                  <c:v>6.25E-2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ты чувствуешь, когда ты ругаешься матом?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Лист1!$A$50:$A$53</c:f>
              <c:strCache>
                <c:ptCount val="4"/>
                <c:pt idx="0">
                  <c:v>эмоциональную разрядку</c:v>
                </c:pt>
                <c:pt idx="1">
                  <c:v>принадлежность к своим</c:v>
                </c:pt>
                <c:pt idx="2">
                  <c:v> оскорбление, унижение </c:v>
                </c:pt>
                <c:pt idx="3">
                  <c:v>ничего</c:v>
                </c:pt>
              </c:strCache>
            </c:strRef>
          </c:cat>
          <c:val>
            <c:numRef>
              <c:f>Лист1!$B$50:$B$53</c:f>
              <c:numCache>
                <c:formatCode>0.00%</c:formatCode>
                <c:ptCount val="4"/>
                <c:pt idx="0">
                  <c:v>0.43750000000000072</c:v>
                </c:pt>
                <c:pt idx="1">
                  <c:v>0.21250000000000024</c:v>
                </c:pt>
                <c:pt idx="2">
                  <c:v>0.22500000000000001</c:v>
                </c:pt>
                <c:pt idx="3">
                  <c:v>0.125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16114790286976"/>
          <c:y val="0.27357112860892374"/>
          <c:w val="0.38189845474613676"/>
          <c:h val="0.675590551181104"/>
        </c:manualLayout>
      </c:layout>
      <c:txPr>
        <a:bodyPr/>
        <a:lstStyle/>
        <a:p>
          <a:pPr>
            <a:defRPr sz="1200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ты ругаешься матом?  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2271434820647416E-2"/>
          <c:y val="0.22708333333333333"/>
          <c:w val="0.49208032589676293"/>
          <c:h val="0.69138888888888894"/>
        </c:manualLayout>
      </c:layout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Лист1!$A$64:$A$67</c:f>
              <c:strCache>
                <c:ptCount val="4"/>
                <c:pt idx="0">
                  <c:v>чтоб казаться взрослым</c:v>
                </c:pt>
                <c:pt idx="1">
                  <c:v>не хочу быть "белой вороной"</c:v>
                </c:pt>
                <c:pt idx="2">
                  <c:v>это норма речи</c:v>
                </c:pt>
                <c:pt idx="3">
                  <c:v>другие варианты</c:v>
                </c:pt>
              </c:strCache>
            </c:strRef>
          </c:cat>
          <c:val>
            <c:numRef>
              <c:f>Лист1!$B$64:$B$67</c:f>
              <c:numCache>
                <c:formatCode>0.00%</c:formatCode>
                <c:ptCount val="4"/>
                <c:pt idx="0">
                  <c:v>6.25E-2</c:v>
                </c:pt>
                <c:pt idx="1">
                  <c:v>0.125</c:v>
                </c:pt>
                <c:pt idx="2">
                  <c:v>0.62500000000000155</c:v>
                </c:pt>
                <c:pt idx="3">
                  <c:v>0.18750000000000039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967875109361328"/>
          <c:y val="0.22763079615048118"/>
          <c:w val="0.32948791557305335"/>
          <c:h val="0.49862729658792648"/>
        </c:manualLayout>
      </c:layout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0.10937</cdr:x>
      <cdr:y>0.01286</cdr:y>
    </cdr:from>
    <cdr:to>
      <cdr:x>0.88775</cdr:x>
      <cdr:y>0.11884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0090" y="71438"/>
          <a:ext cx="6405756" cy="588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По месту жительства</a:t>
          </a:r>
        </a:p>
        <a:p xmlns:a="http://schemas.openxmlformats.org/drawingml/2006/main">
          <a:endParaRPr lang="ru-RU" sz="2800" i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0.23279</cdr:x>
      <cdr:y>0.04565</cdr:y>
    </cdr:from>
    <cdr:to>
      <cdr:x>0.82728</cdr:x>
      <cdr:y>0.11957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71651" y="200025"/>
          <a:ext cx="452437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0.30099</cdr:x>
      <cdr:y>0</cdr:y>
    </cdr:from>
    <cdr:to>
      <cdr:x>0.79786</cdr:x>
      <cdr:y>0.1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14602" y="0"/>
          <a:ext cx="4316211" cy="584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Социальное положение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0.09662</cdr:x>
      <cdr:y>0.05108</cdr:y>
    </cdr:from>
    <cdr:to>
      <cdr:x>0.96875</cdr:x>
      <cdr:y>0.17473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5144" y="291031"/>
          <a:ext cx="7177308" cy="704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Количество</a:t>
          </a:r>
          <a:r>
            <a:rPr lang="ru-RU" sz="2800" b="1" i="1" baseline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1" baseline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семей, </a:t>
          </a:r>
          <a:r>
            <a:rPr lang="ru-RU" sz="2800" b="1" i="1" baseline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rPr>
            <a:t>в которых работают:</a:t>
          </a:r>
        </a:p>
        <a:p xmlns:a="http://schemas.openxmlformats.org/drawingml/2006/main">
          <a:endParaRPr lang="ru-RU" sz="1100" i="1" dirty="0">
            <a:solidFill>
              <a:schemeClr val="accent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3;&#1086;&#1074;&#1072;&#1103;%20&#1087;&#1072;&#1087;&#1082;&#1072;%20(2)\GAMES\&#1064;&#1082;&#1086;&#1083;&#1072;\&#1042;&#1057;&#1045;%20&#1055;&#1056;&#1045;&#1053;&#1047;&#1045;&#1053;&#1058;&#1040;&#1062;&#1048;&#1048;2\&#1053;&#1086;&#1074;&#1072;&#1103;%20&#1087;&#1072;&#1087;&#1082;&#1072;%20(3)\100_R.Clayderman%20-%20A%20comme%20amour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Школа\С РАБОЧЕГО СТОЛАААА\АНИМАЦИИ\91601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010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572428" cy="57864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учете в КДН состоят - 3 ученика.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педучете состоят - 39 учащихся.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50% учащихся с агрессивным поведением.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Курение – 22% детей курят.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Из них девочки -11 (50%). Есть среди них курильщики с большим стажем, которые не могут  выдержать более  часа.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Н-р: Воспитанник детского дома утверждает (поступил  в октябре), что курит с 3-х лет.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Употребляют алкоголь (33%) учащихся, даже в начальных классах. Есть среди них учащиеся, которые со своими родителями пьют самогон, брагу и другие спиртные напитки.</a:t>
            </a:r>
          </a:p>
          <a:p>
            <a:pPr>
              <a:buFont typeface="Courier New" pitchFamily="49" charset="0"/>
              <a:buChar char="o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214414" y="2571744"/>
          <a:ext cx="6643734" cy="374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642910" y="500042"/>
            <a:ext cx="7572428" cy="15716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Мат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нецензурную брань, грязные, оскорбительные слова - раньше их употребляли только в низших слоях общества, сейчас мы слышим  эти слова у наших детей.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357686" y="1357298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85720" y="642918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214810" y="164305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5715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жизни школы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дети пропускают уроки  с целью зарабатывания денег. 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Н-р: Молодая женщина выходит замуж с маленькой дочкой на руках. В семье появляются общие дети. Подрастает девочка. Мать и отец нигде не работают. В результате девочка вынуждена была идти на трассу. Со слов девочки, если она приносила мало денег то ее выгонял отчим из дома. В итоге она попала в кожно-венерологическую больницу.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Н-р: Девочка совершила кражу телефона. Со слов девочки, телефон передан матери, которая продала неизвестному, чтоб купить спиртное.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Н-р: Родители девочки «Н» живут в гражданском браке. Мать ведет аморальный образ жизни, систематически употребляет алкоголь, нигде не работает. Не выдержав все это, отец женится на другой. Девочка до этого времени живет с отцом, ходит в школу, учится не плохо, но…. Мать назло бывшему мужу уводит девочку у отца, не пускает в школу, бродяжничают по неизвестному на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правлению.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715304" cy="578647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Итак, воспитание детей- самая важная область нашей жизни. Наши дети -будущие отцы и матери, они тоже будут воспитывать своих детей. Прежде всего, мы должны помнить о великой зависимости этого дела, о большой ответственности за него. Совсем другое - перевоспитание.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часто бывают случаи, когда родители не могут справиться с трудностями перевоспитания. Они приходят в школу и прямо заявляют: «Ничего с ним не могу поделать, не слушается, в школу не хочет, отправляю в школу, а он где-то бродит». Многие дети систематически пропускают уроки, опаздывают на уроки.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школу приходят грязные, не причесанные, без второй обуви.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Наблюдения показывают, что многие родители не занимаются воспитанием детей, злоупотребляют алкоголь, нигде не работают.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уходят из дома? 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Бродяжничают, ночуют в подвалах. Почему?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показывают, что детям надоело смотреть на пьяных родителей, домашние ссоры, разводы родителей и т.д.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живущие в деспотических семьях, где царствует лицемерие, пресмыкательство перед сильными, холуйство и ложь, почти всегда обречены на то, чтобы быть в психологическом отношении рабами, т.е холуйствовать, пресмыкаться, а когда появится возможность, получить власть, пусть самую незначительную, превратиться в еще более злобных и жестоких, чем их родители. Каждый ребенок нуждается в надежной опоре, защите, ласке. </a:t>
            </a:r>
          </a:p>
          <a:p>
            <a:pPr algn="just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67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 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первая дистанция на пути ребенка в жизнь.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Социологические исследования показывают, что на воспитание ребенка влияют: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 -50%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СМИ, телевидение -30%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 -10%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Улица -10%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не может в полной мере заменить семью, особенно мать, но если ребенок лишен дома ласки, сердечности.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Они часто скрывают свое горе, переживая боль и стыд И мне хочется сказать всем: отцам, матерям: «Берегите же детскую любовь к человеку, укрепляйте веру в человека». Стиль жизни семьи, моральный облик родителей полностью отражается в детях. По поведению, самочувствию ребенка можно понять атмосферу в семье, нравственный облик отца и матери, их взаимоотношения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– свидетели. Они учатся жить у жизни.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1800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постоянно критикуют, он учится ненавидеть.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живет во вражде, он учится быть агрессивным.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живет в упреках, он учится жить с чувством вины.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растет в терпимости, он учится понимать других.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хвалят, он учится быть благородным.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растет в честности, он учится быть справедливым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растет в безопасности, он учится верить в людей.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поддерживают, он учится ценить себя.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высмеивают, он учится быть замкнутым.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Живет в понимании и дружбе, он учится находить любовь в мире.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эти законы выполняются в семье, значит ребенок состоится как личность.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100_R.Clayderman - A comme amou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01024" y="50006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 showWhenStopped="0">
                <p:cTn id="7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Documents and Settings\777\Рабочий стол\630960701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52"/>
            <a:ext cx="1571628" cy="12858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1428736"/>
            <a:ext cx="664373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Обязанности родителей, законных представителей по отношению к школе. </a:t>
            </a:r>
            <a:b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по подготовке детей к школе, к обучению на занятиях»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4214818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4500570"/>
            <a:ext cx="57046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(общешкольное родительское собрание)</a:t>
            </a:r>
            <a:endParaRPr lang="ru-RU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643306" y="5572140"/>
            <a:ext cx="5243522" cy="11572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педагог-психолог  Зарипова Р.С. </a:t>
            </a:r>
            <a:endParaRPr lang="ru-RU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МКС(К)ОУ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школа-интернат №5</a:t>
            </a:r>
            <a:endParaRPr lang="ru-RU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Счастья, удачи в воспитании детей!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Крепкого здоровья!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G:\Школа\С РАБОЧЕГО СТОЛАААА\АНИМАЦИИ\593479733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93887"/>
            <a:ext cx="7358114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7972452" cy="5429288"/>
          </a:xfrm>
        </p:spPr>
        <p:txBody>
          <a:bodyPr>
            <a:normAutofit fontScale="25000" lnSpcReduction="20000"/>
          </a:bodyPr>
          <a:lstStyle/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 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Обеспечивать своевременное появление ребенка в школе, не допускать пропуска занятий без уважительной причины.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Контролировать внешний вид ребенка (учитывая требования школы к внешнему виду учащихся)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Обеспечивать ребенка необходимыми учебными пособиями, канцелярскими принадлежностями.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учебы и подготовки домашних заданий: режим дня. Хорошее питание, полноценный сон.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Контролировать успеваемость своего ребенка и помогать ему преодолевать трудности, которые возникают у него в изучении предметов.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Контролировать выполнение школьных заданий, поручений учителя.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Контролировать выполнение ребенком домашних заданий.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Решать с ребенком возникающие в процессе учебы проблемы.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Нести ответственность за поведение детей в школе.</a:t>
            </a:r>
          </a:p>
          <a:p>
            <a:pPr lvl="0" algn="just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 реагировать на требования учителей и администрации школы.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357166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Обязанности родителей по отношению к школе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758138" cy="590247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Укреплять здоровье ребенка.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Организовывать внеучебную, досуговую деятельность ребенка.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Информировать педагогов о проблемах и трудностях ребенка, осложнениях в здоровье.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Посещать родительские собрания.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Участвовать в планировании и организации учебно-воспитательного процесса, в жизни школы.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Помогать школе и классному руководителю в проведении совместных мероприятий, экскурсий, походов, школьных вечеров, благотворительных акций.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Систематически встречаться с  педагогами, интересоваться успехами и трудностями своего ребенка, по желанию и согласованию с учителями посещать учебные занятия.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Не обсуждать действия педагогов в присутствии детей.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Учитывать рекомендации педагогов и классного руководителя в воспитании ребенка.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По возможности оказывать помощь в ремонте школы.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endParaRPr lang="ru-RU" sz="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Учащимся школы запрещается: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1.1.Приносить, передавать, или использовать в Школе оружие, огне- и взрывоопасные вещества, спиртные напитки, токсические и наркотические вещества, табачные изделия.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1.2. Применять физическую силу для выяснения отношений, запугивание, вымогательство.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1.3.Предпринимать любые действия, заведомо влекущие за собой опасные последствия для окружающих.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1.4.Предоставлять, фальсифицированные справки, записки от родителей и другие документы, исправлять отметки в журналах и другой школьной документации.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1.5. Курить в школе и на территории школы.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58204" cy="58310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C00000"/>
                </a:solidFill>
              </a:rPr>
              <a:t>За неисполнение или ненадлежащее исполнение обязанностей по воспитанию детей родители могут быть привлечены к различным видам юридической ответственности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административной (статья 5.35 Кодекса Российской Федерации об административных правонарушениях («Неисполнение родителями или иными законными представителями несовершеннолетних обязанностей по содержанию и воспитанию несовершеннолетних»);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гражданско – правовой (статьи 1073 – 1075 Гражданского кодекса Российской Федерации);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семейно – правовой (статьи 69 («Лишение родительских прав»), 73 («Ограничение родительских прав») Семейного кодекса Российской Федерации);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уголовной  (статья 156  Уголовного   кодекса Российской   Федерации  («Неисполнение обязанностей по воспитанию несовершеннолетнего»)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988" name="Object 4"/>
          <p:cNvGraphicFramePr>
            <a:graphicFrameLocks noChangeAspect="1"/>
          </p:cNvGraphicFramePr>
          <p:nvPr/>
        </p:nvGraphicFramePr>
        <p:xfrm>
          <a:off x="214282" y="2071678"/>
          <a:ext cx="8643999" cy="4572032"/>
        </p:xfrm>
        <a:graphic>
          <a:graphicData uri="http://schemas.openxmlformats.org/presentationml/2006/ole">
            <p:oleObj spid="_x0000_s1026" name="Worksheet" r:id="rId3" imgW="3924390" imgH="2305005" progId="Excel.Sheet.8">
              <p:embed/>
            </p:oleObj>
          </a:graphicData>
        </a:graphic>
      </p:graphicFrame>
      <p:sp>
        <p:nvSpPr>
          <p:cNvPr id="426000" name="Rectangle 16"/>
          <p:cNvSpPr>
            <a:spLocks noChangeArrowheads="1"/>
          </p:cNvSpPr>
          <p:nvPr/>
        </p:nvSpPr>
        <p:spPr bwMode="auto">
          <a:xfrm>
            <a:off x="539750" y="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ru-RU" b="1" dirty="0"/>
              <a:t>                                     </a:t>
            </a:r>
            <a:r>
              <a:rPr lang="ru-RU" sz="2800" b="1" dirty="0">
                <a:solidFill>
                  <a:srgbClr val="0070C0"/>
                </a:solidFill>
              </a:rPr>
              <a:t>Аналитическая часть</a:t>
            </a:r>
          </a:p>
        </p:txBody>
      </p:sp>
      <p:sp>
        <p:nvSpPr>
          <p:cNvPr id="426001" name="Rectangle 17"/>
          <p:cNvSpPr>
            <a:spLocks noChangeArrowheads="1"/>
          </p:cNvSpPr>
          <p:nvPr/>
        </p:nvSpPr>
        <p:spPr bwMode="auto">
          <a:xfrm>
            <a:off x="214282" y="642918"/>
            <a:ext cx="87868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ru-RU" sz="1600" b="1" dirty="0">
                <a:solidFill>
                  <a:srgbClr val="002060"/>
                </a:solidFill>
              </a:rPr>
              <a:t>Специальная (коррекционная) общеобразовательная  школа - интернат №</a:t>
            </a:r>
            <a:r>
              <a:rPr lang="ru-RU" sz="1600" b="1" dirty="0" smtClean="0">
                <a:solidFill>
                  <a:srgbClr val="002060"/>
                </a:solidFill>
              </a:rPr>
              <a:t>5  </a:t>
            </a:r>
            <a:r>
              <a:rPr lang="en-US" sz="1600" b="1" dirty="0" smtClean="0">
                <a:solidFill>
                  <a:srgbClr val="002060"/>
                </a:solidFill>
              </a:rPr>
              <a:t>VIII </a:t>
            </a:r>
            <a:r>
              <a:rPr lang="ru-RU" sz="1600" b="1" dirty="0">
                <a:solidFill>
                  <a:srgbClr val="002060"/>
                </a:solidFill>
              </a:rPr>
              <a:t>вида г. АШИ  основана  в  1967  году</a:t>
            </a:r>
            <a:r>
              <a:rPr lang="ru-RU" sz="1600" b="1" dirty="0" smtClean="0">
                <a:solidFill>
                  <a:srgbClr val="002060"/>
                </a:solidFill>
              </a:rPr>
              <a:t>.  В  </a:t>
            </a:r>
            <a:r>
              <a:rPr lang="ru-RU" sz="1600" b="1" dirty="0">
                <a:solidFill>
                  <a:srgbClr val="002060"/>
                </a:solidFill>
              </a:rPr>
              <a:t>настоящее  время  в  школе – интернате №5 -  </a:t>
            </a:r>
            <a:r>
              <a:rPr lang="ru-RU" sz="1600" b="1" dirty="0" smtClean="0">
                <a:solidFill>
                  <a:srgbClr val="002060"/>
                </a:solidFill>
              </a:rPr>
              <a:t>89 </a:t>
            </a:r>
            <a:r>
              <a:rPr lang="ru-RU" sz="1600" b="1" dirty="0">
                <a:solidFill>
                  <a:srgbClr val="002060"/>
                </a:solidFill>
              </a:rPr>
              <a:t>учащихся  в  </a:t>
            </a:r>
            <a:r>
              <a:rPr lang="ru-RU" sz="1600" b="1" dirty="0" smtClean="0">
                <a:solidFill>
                  <a:srgbClr val="002060"/>
                </a:solidFill>
              </a:rPr>
              <a:t>возрасте  </a:t>
            </a:r>
            <a:r>
              <a:rPr lang="ru-RU" sz="1600" b="1" dirty="0">
                <a:solidFill>
                  <a:srgbClr val="002060"/>
                </a:solidFill>
              </a:rPr>
              <a:t>от 7 до  17 лет.</a:t>
            </a:r>
          </a:p>
          <a:p>
            <a:pPr algn="l" eaLnBrk="1" hangingPunct="1"/>
            <a:r>
              <a:rPr lang="ru-RU" sz="1600" b="1" dirty="0">
                <a:solidFill>
                  <a:srgbClr val="002060"/>
                </a:solidFill>
              </a:rPr>
              <a:t>        Из них: девочек – </a:t>
            </a:r>
            <a:r>
              <a:rPr lang="ru-RU" sz="1600" b="1" dirty="0" smtClean="0">
                <a:solidFill>
                  <a:srgbClr val="002060"/>
                </a:solidFill>
              </a:rPr>
              <a:t>37;          Начальное звено – 32:   М. – 20;   Д. – 9.</a:t>
            </a:r>
            <a:endParaRPr lang="ru-RU" sz="1600" b="1" dirty="0">
              <a:solidFill>
                <a:srgbClr val="002060"/>
              </a:solidFill>
            </a:endParaRPr>
          </a:p>
          <a:p>
            <a:pPr algn="l" eaLnBrk="1" hangingPunct="1"/>
            <a:r>
              <a:rPr lang="ru-RU" sz="1600" b="1" dirty="0">
                <a:solidFill>
                  <a:srgbClr val="002060"/>
                </a:solidFill>
              </a:rPr>
              <a:t>                      мальчиков – </a:t>
            </a:r>
            <a:r>
              <a:rPr lang="ru-RU" sz="1600" b="1" dirty="0" smtClean="0">
                <a:solidFill>
                  <a:srgbClr val="002060"/>
                </a:solidFill>
              </a:rPr>
              <a:t>52.      Старшее звено – 60:        М. – 32;  Д. – 28.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26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26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00" grpId="0" autoUpdateAnimBg="0"/>
      <p:bldP spid="4260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85728"/>
          <a:ext cx="885828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00562" y="4000504"/>
            <a:ext cx="38576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Вывод:</a:t>
            </a: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Высоким остается число детей сирот и опекаемых.</a:t>
            </a: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Увеличивается число детей инвалидов.</a:t>
            </a: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 Число детей обучающихся на дому – 9 человек.</a:t>
            </a: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Стабильным остается число малообеспеченных семей и число семей безработных. </a:t>
            </a:r>
          </a:p>
          <a:p>
            <a:r>
              <a:rPr lang="ru-RU" sz="1200" b="1" i="1" dirty="0" smtClean="0">
                <a:solidFill>
                  <a:srgbClr val="002060"/>
                </a:solidFill>
              </a:rPr>
              <a:t> Стабильным остается число семей, в которых употребляют алкогол</a:t>
            </a:r>
            <a:r>
              <a:rPr lang="ru-RU" sz="1400" b="1" i="1" dirty="0" smtClean="0">
                <a:solidFill>
                  <a:srgbClr val="002060"/>
                </a:solidFill>
              </a:rPr>
              <a:t>ь.</a:t>
            </a:r>
          </a:p>
          <a:p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1297</Words>
  <Application>Microsoft Office PowerPoint</Application>
  <PresentationFormat>Экран (4:3)</PresentationFormat>
  <Paragraphs>121</Paragraphs>
  <Slides>20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Эркер</vt:lpstr>
      <vt:lpstr>Worksheet</vt:lpstr>
      <vt:lpstr>Слайд 1</vt:lpstr>
      <vt:lpstr>Слайд 2</vt:lpstr>
      <vt:lpstr> </vt:lpstr>
      <vt:lpstr>Слайд 4</vt:lpstr>
      <vt:lpstr>Учащимся школы запрещается: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Из жизни школы:</vt:lpstr>
      <vt:lpstr>Слайд 16</vt:lpstr>
      <vt:lpstr>Слайд 17</vt:lpstr>
      <vt:lpstr>Слайд 18</vt:lpstr>
      <vt:lpstr>Дети – свидетели. Они учатся жить у жизни.</vt:lpstr>
      <vt:lpstr>Счастья, удачи в воспитании детей! Крепкого здоровья!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</dc:title>
  <cp:lastModifiedBy>777</cp:lastModifiedBy>
  <cp:revision>48</cp:revision>
  <dcterms:modified xsi:type="dcterms:W3CDTF">2014-01-04T17:36:47Z</dcterms:modified>
</cp:coreProperties>
</file>