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6" r:id="rId4"/>
    <p:sldId id="260" r:id="rId5"/>
    <p:sldId id="262" r:id="rId6"/>
    <p:sldId id="261" r:id="rId7"/>
    <p:sldId id="263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6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Эпилептоидные</c:v>
                </c:pt>
                <c:pt idx="1">
                  <c:v>Астеники</c:v>
                </c:pt>
                <c:pt idx="2">
                  <c:v>Эмоц.неустойчивые</c:v>
                </c:pt>
                <c:pt idx="3">
                  <c:v>Гипертимные</c:v>
                </c:pt>
                <c:pt idx="4">
                  <c:v>Истероидные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21</c:v>
                </c:pt>
                <c:pt idx="2">
                  <c:v>47</c:v>
                </c:pt>
                <c:pt idx="3">
                  <c:v>42</c:v>
                </c:pt>
                <c:pt idx="4">
                  <c:v>57</c:v>
                </c:pt>
              </c:numCache>
            </c:numRef>
          </c:val>
        </c:ser>
        <c:axId val="71156480"/>
        <c:axId val="71158016"/>
      </c:barChart>
      <c:catAx>
        <c:axId val="71156480"/>
        <c:scaling>
          <c:orientation val="minMax"/>
        </c:scaling>
        <c:axPos val="b"/>
        <c:tickLblPos val="nextTo"/>
        <c:crossAx val="71158016"/>
        <c:crosses val="autoZero"/>
        <c:auto val="1"/>
        <c:lblAlgn val="ctr"/>
        <c:lblOffset val="100"/>
      </c:catAx>
      <c:valAx>
        <c:axId val="71158016"/>
        <c:scaling>
          <c:orientation val="minMax"/>
        </c:scaling>
        <c:axPos val="l"/>
        <c:majorGridlines/>
        <c:numFmt formatCode="General" sourceLinked="1"/>
        <c:tickLblPos val="nextTo"/>
        <c:crossAx val="71156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высокое внимание</c:v>
                </c:pt>
                <c:pt idx="1">
                  <c:v>среднее внимание</c:v>
                </c:pt>
                <c:pt idx="2">
                  <c:v>низкое внимание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0"/>
            <a:ext cx="70407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Современные типы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семейного воспитания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99"/>
                </a:solidFill>
              </a:rPr>
              <a:t>Социально-психологической служба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6248" y="1285860"/>
            <a:ext cx="4038600" cy="2357455"/>
          </a:xfrm>
        </p:spPr>
        <p:txBody>
          <a:bodyPr>
            <a:normAutofit fontScale="92500" lnSpcReduction="10000"/>
          </a:bodyPr>
          <a:lstStyle/>
          <a:p>
            <a:pPr marL="0" indent="89376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000066"/>
              </a:solidFill>
            </a:endParaRPr>
          </a:p>
          <a:p>
            <a:pPr marL="0" indent="89376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0066"/>
                </a:solidFill>
              </a:rPr>
              <a:t>Психолог</a:t>
            </a:r>
          </a:p>
          <a:p>
            <a:pPr marL="0" indent="89376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00006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0066"/>
                </a:solidFill>
              </a:rPr>
              <a:t>Народная Наталья Юрьевна</a:t>
            </a:r>
          </a:p>
          <a:p>
            <a:pPr marL="0" indent="893763" eaLnBrk="1" hangingPunct="1">
              <a:spcBef>
                <a:spcPct val="0"/>
              </a:spcBef>
              <a:defRPr/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89376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0066"/>
                </a:solidFill>
              </a:rPr>
              <a:t>Социальные педагоги</a:t>
            </a:r>
          </a:p>
          <a:p>
            <a:pPr marL="0" indent="89376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0066"/>
                </a:solidFill>
              </a:rPr>
              <a:t>Маслова Людмила Владимировна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893763">
              <a:spcBef>
                <a:spcPct val="0"/>
              </a:spcBef>
              <a:buNone/>
              <a:defRPr/>
            </a:pPr>
            <a:r>
              <a:rPr lang="ru-RU" sz="1600" b="1" dirty="0" smtClean="0">
                <a:solidFill>
                  <a:srgbClr val="000066"/>
                </a:solidFill>
              </a:rPr>
              <a:t>Медицинский работник, логопед</a:t>
            </a:r>
          </a:p>
          <a:p>
            <a:pPr marL="0" indent="893763">
              <a:spcBef>
                <a:spcPct val="0"/>
              </a:spcBef>
              <a:buNone/>
              <a:defRPr/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600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3929066"/>
            <a:ext cx="7972452" cy="2400303"/>
          </a:xfrm>
        </p:spPr>
        <p:txBody>
          <a:bodyPr>
            <a:noAutofit/>
          </a:bodyPr>
          <a:lstStyle/>
          <a:p>
            <a:pPr marL="533400" indent="-5334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500" dirty="0" smtClean="0">
                <a:solidFill>
                  <a:srgbClr val="000099"/>
                </a:solidFill>
              </a:rPr>
              <a:t>Цель деятельности службы:</a:t>
            </a:r>
            <a:endParaRPr lang="ru-RU" sz="2500" dirty="0" smtClean="0"/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500" dirty="0" smtClean="0"/>
              <a:t>-психологическое сопровождение личности 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500" dirty="0" smtClean="0"/>
              <a:t>-социальная адаптация каждого ребенка в процессе обучения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500" dirty="0" smtClean="0"/>
              <a:t>-оказание помощи родителям в процессе обучения и </a:t>
            </a:r>
            <a:r>
              <a:rPr lang="ru-RU" sz="2500" dirty="0" smtClean="0"/>
              <a:t>воспитания </a:t>
            </a:r>
            <a:endParaRPr lang="ru-RU" sz="2500" dirty="0" smtClean="0"/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500" dirty="0" smtClean="0"/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500" dirty="0" smtClean="0"/>
          </a:p>
          <a:p>
            <a:pPr marL="533400" indent="-533400" eaLnBrk="1" hangingPunct="1">
              <a:defRPr/>
            </a:pPr>
            <a:endParaRPr lang="ru-RU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0"/>
            <a:ext cx="7358114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Параметры психолого-педагогического статуса учащегося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1214422"/>
            <a:ext cx="2000264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Особенности поведения и общения школьников</a:t>
            </a:r>
          </a:p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1928826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Познавательная сфера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214422"/>
            <a:ext cx="2000264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Особенности мотивационной сферы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1214422"/>
            <a:ext cx="2000264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Особенности системы отношений к миру и самому себе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2928934"/>
            <a:ext cx="2071702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500" b="1" dirty="0" smtClean="0"/>
              <a:t>1.Проивольность психических процессов</a:t>
            </a:r>
          </a:p>
          <a:p>
            <a:pPr marL="342900" indent="-342900"/>
            <a:r>
              <a:rPr lang="ru-RU" sz="1500" b="1" dirty="0" smtClean="0"/>
              <a:t>2.Развитие мышления</a:t>
            </a:r>
          </a:p>
          <a:p>
            <a:pPr marL="342900" indent="-342900"/>
            <a:r>
              <a:rPr lang="ru-RU" sz="1500" b="1" dirty="0" smtClean="0"/>
              <a:t>3.Сформированность важнейших учебных действий</a:t>
            </a:r>
          </a:p>
          <a:p>
            <a:pPr marL="342900" indent="-342900"/>
            <a:r>
              <a:rPr lang="ru-RU" sz="1500" b="1" dirty="0" smtClean="0"/>
              <a:t>4.Развитие речи</a:t>
            </a:r>
          </a:p>
          <a:p>
            <a:pPr marL="342900" indent="-342900"/>
            <a:r>
              <a:rPr lang="ru-RU" sz="1500" b="1" dirty="0" smtClean="0"/>
              <a:t>5.Развитие тонкой моторики</a:t>
            </a:r>
          </a:p>
          <a:p>
            <a:pPr marL="342900" indent="-342900"/>
            <a:r>
              <a:rPr lang="ru-RU" sz="1500" b="1" dirty="0" smtClean="0"/>
              <a:t>6.Умственная работоспособность и темп учебной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2928934"/>
            <a:ext cx="2071702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500" b="1" dirty="0" smtClean="0"/>
              <a:t>1.Взаимодействие со сверстниками</a:t>
            </a:r>
          </a:p>
          <a:p>
            <a:pPr marL="342900" indent="-342900"/>
            <a:r>
              <a:rPr lang="ru-RU" sz="1500" b="1" dirty="0" smtClean="0"/>
              <a:t>2.Взаимодействие с педагогами</a:t>
            </a:r>
          </a:p>
          <a:p>
            <a:pPr marL="342900" indent="-342900"/>
            <a:r>
              <a:rPr lang="ru-RU" sz="1500" b="1" dirty="0" smtClean="0"/>
              <a:t>3.Соблюдение социальных и этических норм</a:t>
            </a:r>
          </a:p>
          <a:p>
            <a:pPr marL="342900" indent="-342900"/>
            <a:r>
              <a:rPr lang="ru-RU" sz="1500" b="1" dirty="0" smtClean="0"/>
              <a:t>4.Поведенческая </a:t>
            </a:r>
            <a:r>
              <a:rPr lang="ru-RU" sz="1500" b="1" dirty="0" err="1" smtClean="0"/>
              <a:t>саморегуляция</a:t>
            </a:r>
            <a:endParaRPr lang="ru-RU" sz="1500" b="1" dirty="0" smtClean="0"/>
          </a:p>
          <a:p>
            <a:pPr marL="342900" indent="-342900"/>
            <a:r>
              <a:rPr lang="ru-RU" sz="1500" b="1" dirty="0" smtClean="0"/>
              <a:t>5.Активность и независимость</a:t>
            </a:r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928934"/>
            <a:ext cx="2071702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500" b="1" dirty="0" smtClean="0"/>
              <a:t>1.Наличие и характер учебной мотивации</a:t>
            </a:r>
          </a:p>
          <a:p>
            <a:pPr marL="342900" indent="-342900"/>
            <a:r>
              <a:rPr lang="ru-RU" sz="1500" b="1" dirty="0" smtClean="0"/>
              <a:t>2.Устойчивое эмоциональное состояние</a:t>
            </a:r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2928934"/>
            <a:ext cx="2071702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500" b="1" dirty="0" smtClean="0"/>
              <a:t>1.Отношение со сверстниками</a:t>
            </a:r>
          </a:p>
          <a:p>
            <a:pPr marL="342900" indent="-342900"/>
            <a:r>
              <a:rPr lang="ru-RU" sz="1500" b="1" dirty="0" smtClean="0"/>
              <a:t>2.Отношения с педагогами</a:t>
            </a:r>
          </a:p>
          <a:p>
            <a:pPr marL="342900" indent="-342900"/>
            <a:r>
              <a:rPr lang="ru-RU" sz="1500" b="1" dirty="0" smtClean="0"/>
              <a:t>3.Отношение к значимой деятельности</a:t>
            </a:r>
          </a:p>
          <a:p>
            <a:pPr marL="342900" indent="-342900"/>
            <a:r>
              <a:rPr lang="ru-RU" sz="1500" b="1" dirty="0" smtClean="0"/>
              <a:t>4.Отношение к себе</a:t>
            </a:r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  <a:p>
            <a:pPr marL="342900" indent="-342900"/>
            <a:endParaRPr lang="ru-RU" sz="1500" b="1" dirty="0" smtClean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071538" y="857232"/>
            <a:ext cx="357190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7500958" y="857232"/>
            <a:ext cx="357190" cy="21431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143240" y="1000108"/>
            <a:ext cx="285752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287174" y="999314"/>
            <a:ext cx="285752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429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Психологического тестирования</a:t>
            </a:r>
            <a:endParaRPr lang="ru-RU" sz="2500" b="1" dirty="0"/>
          </a:p>
        </p:txBody>
      </p:sp>
      <p:pic>
        <p:nvPicPr>
          <p:cNvPr id="1026" name="Picture 2" descr="C:\Users\джИЛИ\Desktop\фото с фотика\уроки\DSC02791.JPG"/>
          <p:cNvPicPr>
            <a:picLocks noChangeAspect="1" noChangeArrowheads="1"/>
          </p:cNvPicPr>
          <p:nvPr/>
        </p:nvPicPr>
        <p:blipFill>
          <a:blip r:embed="rId2" cstate="print"/>
          <a:srcRect l="5053" r="20410"/>
          <a:stretch>
            <a:fillRect/>
          </a:stretch>
        </p:blipFill>
        <p:spPr bwMode="auto">
          <a:xfrm>
            <a:off x="214282" y="1142984"/>
            <a:ext cx="4214842" cy="4240755"/>
          </a:xfrm>
          <a:prstGeom prst="rect">
            <a:avLst/>
          </a:prstGeom>
          <a:noFill/>
        </p:spPr>
      </p:pic>
      <p:pic>
        <p:nvPicPr>
          <p:cNvPr id="1027" name="Picture 3" descr="C:\Users\джИЛИ\Desktop\фото с фотика\уроки\DSC02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357298"/>
            <a:ext cx="5001974" cy="3751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Методики (анкетирование и тестирование):</a:t>
            </a:r>
          </a:p>
          <a:p>
            <a:endParaRPr lang="ru-RU" sz="4000" b="1" dirty="0" smtClean="0"/>
          </a:p>
          <a:p>
            <a:pPr>
              <a:buFontTx/>
              <a:buChar char="-"/>
            </a:pPr>
            <a:r>
              <a:rPr lang="ru-RU" sz="2500" dirty="0" smtClean="0"/>
              <a:t>готовность к школьному обучению  </a:t>
            </a:r>
          </a:p>
          <a:p>
            <a:pPr>
              <a:buFontTx/>
              <a:buChar char="-"/>
            </a:pPr>
            <a:r>
              <a:rPr lang="ru-RU" sz="2500" dirty="0" smtClean="0"/>
              <a:t>социометрия </a:t>
            </a:r>
          </a:p>
          <a:p>
            <a:pPr>
              <a:buFontTx/>
              <a:buChar char="-"/>
            </a:pPr>
            <a:r>
              <a:rPr lang="ru-RU" sz="2500" dirty="0" smtClean="0"/>
              <a:t>корректурная проба (тест на внимание) </a:t>
            </a:r>
          </a:p>
          <a:p>
            <a:pPr>
              <a:buFontTx/>
              <a:buChar char="-"/>
            </a:pPr>
            <a:r>
              <a:rPr lang="ru-RU" sz="2500" dirty="0" smtClean="0"/>
              <a:t> самооценка  </a:t>
            </a:r>
          </a:p>
          <a:p>
            <a:pPr>
              <a:buFontTx/>
              <a:buChar char="-"/>
            </a:pPr>
            <a:r>
              <a:rPr lang="ru-RU" sz="2500" dirty="0" smtClean="0"/>
              <a:t>тревожность   </a:t>
            </a:r>
          </a:p>
          <a:p>
            <a:pPr>
              <a:buFontTx/>
              <a:buChar char="-"/>
            </a:pPr>
            <a:r>
              <a:rPr lang="ru-RU" sz="2500" dirty="0" smtClean="0"/>
              <a:t>анкетирование </a:t>
            </a:r>
            <a:r>
              <a:rPr lang="ru-RU" sz="2500" dirty="0" smtClean="0"/>
              <a:t>родителей</a:t>
            </a:r>
          </a:p>
          <a:p>
            <a:pPr>
              <a:buFontTx/>
              <a:buChar char="-"/>
            </a:pPr>
            <a:r>
              <a:rPr lang="ru-RU" sz="2500" smtClean="0"/>
              <a:t> </a:t>
            </a:r>
            <a:r>
              <a:rPr lang="ru-RU" sz="2500" smtClean="0"/>
              <a:t>«Моя семья»</a:t>
            </a:r>
            <a:endParaRPr lang="ru-RU" sz="2500" dirty="0" smtClean="0"/>
          </a:p>
          <a:p>
            <a:pPr>
              <a:buFontTx/>
              <a:buChar char="-"/>
            </a:pPr>
            <a:endParaRPr lang="ru-RU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0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Результаты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Всего: 19 учащихся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78579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1. Акцентуация характера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00166" y="1643050"/>
          <a:ext cx="6405586" cy="45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42860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2. </a:t>
            </a:r>
            <a:r>
              <a:rPr lang="ru-RU" sz="2000" b="1" dirty="0" smtClean="0"/>
              <a:t>Тест на внимание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Всего: 23 учащихся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428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3.Социометрия</a:t>
            </a:r>
            <a:endParaRPr lang="ru-RU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64291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Всего: 23 учащихся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071546"/>
            <a:ext cx="75009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Лидер – 1 ученик</a:t>
            </a:r>
          </a:p>
          <a:p>
            <a:r>
              <a:rPr lang="ru-RU" sz="2500" dirty="0" smtClean="0"/>
              <a:t>Конфликтных – 6 учеников</a:t>
            </a:r>
          </a:p>
          <a:p>
            <a:r>
              <a:rPr lang="ru-RU" sz="2500" dirty="0" smtClean="0"/>
              <a:t>Плохо адаптированные – 6 учеников</a:t>
            </a:r>
            <a:endParaRPr lang="ru-RU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2357430"/>
            <a:ext cx="428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4. </a:t>
            </a:r>
            <a:r>
              <a:rPr lang="ru-RU" sz="2500" b="1" dirty="0" smtClean="0"/>
              <a:t>Страхи (тревожность)</a:t>
            </a:r>
            <a:endParaRPr lang="ru-RU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85749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Всего: 19 учащихся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143248"/>
            <a:ext cx="75009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Высокая </a:t>
            </a:r>
            <a:r>
              <a:rPr lang="ru-RU" sz="2500" dirty="0" smtClean="0"/>
              <a:t> </a:t>
            </a:r>
            <a:r>
              <a:rPr lang="ru-RU" sz="2500" dirty="0" err="1" smtClean="0"/>
              <a:t>ш</a:t>
            </a:r>
            <a:r>
              <a:rPr lang="ru-RU" sz="2500" dirty="0" smtClean="0"/>
              <a:t>– </a:t>
            </a:r>
            <a:r>
              <a:rPr lang="ru-RU" sz="2500" dirty="0" smtClean="0"/>
              <a:t>5 учеников</a:t>
            </a:r>
          </a:p>
          <a:p>
            <a:r>
              <a:rPr lang="ru-RU" sz="2500" dirty="0" smtClean="0"/>
              <a:t>Средняя </a:t>
            </a:r>
            <a:r>
              <a:rPr lang="ru-RU" sz="2500" dirty="0" smtClean="0"/>
              <a:t> </a:t>
            </a:r>
            <a:r>
              <a:rPr lang="ru-RU" sz="2500" dirty="0" err="1" smtClean="0"/>
              <a:t>ш</a:t>
            </a:r>
            <a:r>
              <a:rPr lang="ru-RU" sz="2500" dirty="0" smtClean="0"/>
              <a:t>– </a:t>
            </a:r>
            <a:r>
              <a:rPr lang="ru-RU" sz="2500" dirty="0" smtClean="0"/>
              <a:t>9 учеников</a:t>
            </a:r>
          </a:p>
          <a:p>
            <a:r>
              <a:rPr lang="ru-RU" sz="2500" dirty="0" smtClean="0"/>
              <a:t>Низкая </a:t>
            </a:r>
            <a:r>
              <a:rPr lang="ru-RU" sz="2500" dirty="0" err="1" smtClean="0"/>
              <a:t>ш</a:t>
            </a:r>
            <a:r>
              <a:rPr lang="ru-RU" sz="2500" dirty="0" smtClean="0"/>
              <a:t> </a:t>
            </a:r>
            <a:r>
              <a:rPr lang="ru-RU" sz="2500" dirty="0" smtClean="0"/>
              <a:t>– 5 учеников</a:t>
            </a:r>
            <a:endParaRPr lang="ru-RU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4357694"/>
            <a:ext cx="428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5. Память</a:t>
            </a:r>
            <a:endParaRPr lang="ru-RU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478632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Всего: 23 учащихся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5143512"/>
            <a:ext cx="75009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Долговременная– 5 учеников</a:t>
            </a:r>
          </a:p>
          <a:p>
            <a:r>
              <a:rPr lang="ru-RU" sz="2500" dirty="0" smtClean="0"/>
              <a:t>Средняя – 11 учеников</a:t>
            </a:r>
          </a:p>
          <a:p>
            <a:r>
              <a:rPr lang="ru-RU" sz="2500" dirty="0" smtClean="0"/>
              <a:t>Кратковременная – 7 учеников</a:t>
            </a:r>
            <a:endParaRPr lang="ru-RU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7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Расстройства поведения и эмоций у ребенка </a:t>
            </a:r>
            <a:endParaRPr lang="ru-RU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748635"/>
            <a:ext cx="742955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300" dirty="0" smtClean="0"/>
              <a:t>Агрессивность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Вспыльчивость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Негативизм</a:t>
            </a:r>
          </a:p>
          <a:p>
            <a:pPr marL="342900" indent="-342900">
              <a:buAutoNum type="arabicPeriod"/>
            </a:pPr>
            <a:r>
              <a:rPr lang="ru-RU" sz="2300" dirty="0" err="1" smtClean="0"/>
              <a:t>Демонстративность</a:t>
            </a: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Обидчивость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Конфликтность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Дурашливость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Страхи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Тревога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Заторможенность</a:t>
            </a:r>
          </a:p>
          <a:p>
            <a:pPr marL="342900" indent="-342900">
              <a:buAutoNum type="arabicPeriod"/>
            </a:pPr>
            <a:r>
              <a:rPr lang="ru-RU" sz="2300" dirty="0" err="1" smtClean="0"/>
              <a:t>Эгоцентричность</a:t>
            </a: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Двигательная расторможенность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Работоспособность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Речевая расторможенность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Непонимание словесных инструкций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Скованность</a:t>
            </a:r>
          </a:p>
          <a:p>
            <a:pPr marL="342900" indent="-342900">
              <a:buAutoNum type="arabicPeriod"/>
            </a:pPr>
            <a:r>
              <a:rPr lang="ru-RU" sz="2300" dirty="0" smtClean="0"/>
              <a:t>Нерешительность </a:t>
            </a:r>
            <a:endParaRPr lang="ru-RU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285728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Ребенок – зеркало семьи; как в капле воды отражается солнце, так в детях отражается нравственная чистота матери и отца.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                                         В.А. Сухомлинский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643050"/>
            <a:ext cx="85725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FFFF00"/>
                </a:solidFill>
              </a:rPr>
              <a:t>      Если ребенка сравнить с молодым деревцем, то семья – это почва, на которой оно растет, и тот ландшафт, который его формирует. Одни растут в ухоженном саду, другие – в оранжерее, третьи – на скудной каменистой почве, четвертые – за высокой стеной, пятые – на семи ветрах. 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FFFF00"/>
                </a:solidFill>
              </a:rPr>
              <a:t>      Хорошая семья дает ребенку опору, помогает укорениться в этом мире, позволяет почувствовать прочность бытия.</a:t>
            </a:r>
          </a:p>
          <a:p>
            <a:pPr>
              <a:spcBef>
                <a:spcPts val="600"/>
              </a:spcBef>
            </a:pPr>
            <a:r>
              <a:rPr lang="ru-RU" u="sng" dirty="0" smtClean="0">
                <a:solidFill>
                  <a:srgbClr val="FFFF00"/>
                </a:solidFill>
              </a:rPr>
              <a:t>      Быть опорой и защитой, вселять уверенность и возвращать спокойствие духа – вот первое предназначение семьи.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FFFF00"/>
                </a:solidFill>
              </a:rPr>
              <a:t>      Семья – это питающая, насыщающая почва. В хорошей семье радостей всегда больше, там умеют радоваться всему.</a:t>
            </a:r>
          </a:p>
          <a:p>
            <a:pPr>
              <a:spcBef>
                <a:spcPts val="600"/>
              </a:spcBef>
            </a:pPr>
            <a:r>
              <a:rPr lang="ru-RU" u="sng" dirty="0" smtClean="0">
                <a:solidFill>
                  <a:srgbClr val="FFFF00"/>
                </a:solidFill>
              </a:rPr>
              <a:t>      Хорошая семья дает не только тепло, но и то, что гораздо важнее, - уважение</a:t>
            </a:r>
            <a:r>
              <a:rPr lang="ru-RU" dirty="0" smtClean="0">
                <a:solidFill>
                  <a:srgbClr val="FFFF00"/>
                </a:solidFill>
              </a:rPr>
              <a:t>. Признание непохожести, уважение личных границ. В хорошей семье, как в хорошем саду, из клена не пытаются сделать дуб, а васильку не пытаются доказать, что он – чертополох.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FFFF00"/>
                </a:solidFill>
              </a:rPr>
              <a:t>     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FFFF00"/>
                </a:solidFill>
              </a:rPr>
              <a:t>     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356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 типов семейного воспитания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Documents and Settings\Admin\Рабочий стол\со сканера\Копия Изображение 0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2826"/>
            <a:ext cx="6429420" cy="61451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86446" y="4214818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Потакающее воспитание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2143116"/>
            <a:ext cx="18573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B0F0"/>
                </a:solidFill>
              </a:rPr>
              <a:t>Традиционное воспитание</a:t>
            </a:r>
            <a:endParaRPr lang="ru-RU" sz="19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521495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Развивающее воспитание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4500570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Программирующее воспитание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2285992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Эпизодическое воспитание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1142984"/>
            <a:ext cx="235745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B0F0"/>
                </a:solidFill>
              </a:rPr>
              <a:t>Личностно-ориентированное  воспитание</a:t>
            </a:r>
            <a:endParaRPr lang="ru-RU" sz="19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о сканер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57496"/>
            <a:ext cx="2762250" cy="3790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49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Традиционное воспитание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835824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В современном обществе главная обязанность детей – хорошо учиться в школе, обо обществу нужны грамотные и достаточно образованные граждане.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Второй обязательный момент традиционного воспитания – это теплые эмоциональные отношения родителей с маленькими детьми.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857496"/>
            <a:ext cx="5715040" cy="435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Традиционное воспитание чаще всего фактически заканчивается в подростковом возрасте, когда подросток выходит из-под влияния родителей и внутренне или внешне отстраняется от них. Он начинает ориентироваться на ценности своих сверстников и на тех героев, которым он поклоняется.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Так что традиционное воспитание, веками исправно выполнявшее свои задачи, перестает быть эффективным.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со сканер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71612"/>
            <a:ext cx="3151915" cy="4357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4953" y="214290"/>
            <a:ext cx="8014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Потакающее воспитание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1714488"/>
            <a:ext cx="52864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      Основной принцип потакающего воспитания сводится к тому, что родители стремятся не конфликтовать с ребенком (отсутствие запретов). Из любимца родителей вырастает домашний деспот.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Постоянное потакание ребенку готовит почву для его капризов и последующего манипулирования взрослыми членами семьи.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со сканера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000108"/>
            <a:ext cx="2855912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249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Развивающее воспитание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Для развивающего воспитания главной ценностью является максимально возможное и максимально раннее развитие всех способностей ребенка, чаще всего – интеллектуальных, спортивных и музыкальных.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С ребенком, особенно с его занятиями, начинают считаться в ущерб интересам других членов семьи.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357694"/>
            <a:ext cx="90011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 Поэтому, развивающее воспитание осуществляется в «чистом» виде (без «примеси» личностного или традиционного), то ребенок имеет все шансы стать умным, талантливым и воспитанным эгоистом, добивающимся немалых профессиональных успехов, но не умеющим строить глубоких личностных отношений с другими людьми и неспособным продуктивно переживать разного рода жизненные кризисы.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со сканера\Изображение 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706688" cy="3657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98" y="0"/>
            <a:ext cx="89850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Программирующее воспитание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1071546"/>
            <a:ext cx="59293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      Взрослые целенаправленно готовят ребенка к вполне определенному будущему – чем он должен будет заниматься, какие жизненные цели он должен будет перед собой ставить, как он должен будет строить свою личную жизнь.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      Со временем программирующее воспитание теряет свою популярность, поскольку жизнь, с одной стороны, становится все менее предсказуемой.  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      </a:t>
            </a:r>
            <a:r>
              <a:rPr lang="ru-RU" u="sng" dirty="0" smtClean="0"/>
              <a:t>Наиболее частая проблема, к которой приводит программирующее воспитание, заключается в том, что подросшие дети из-под родительского влияния попадают под чье-то другое.   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5688" y="4857760"/>
            <a:ext cx="8858312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Другой тип проблем – когда выросший «ребенок» продолжает послушно следовать заданной программе и не помышляет ее изменить, но осуществление этой программы, даже самое полное, не приносит ему счастья. Столкнувшись с этим, он оказывается не в состоянии изменить свою жизнь так, чтобы решить возникшие проблемы.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со сканера\Изображение 062.jpg"/>
          <p:cNvPicPr>
            <a:picLocks noChangeAspect="1" noChangeArrowheads="1"/>
          </p:cNvPicPr>
          <p:nvPr/>
        </p:nvPicPr>
        <p:blipFill>
          <a:blip r:embed="rId2" cstate="print"/>
          <a:srcRect t="11509"/>
          <a:stretch>
            <a:fillRect/>
          </a:stretch>
        </p:blipFill>
        <p:spPr bwMode="auto">
          <a:xfrm>
            <a:off x="6357950" y="1000108"/>
            <a:ext cx="2597150" cy="32956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3104" y="0"/>
            <a:ext cx="8658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Эпизодическое воспитание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928670"/>
            <a:ext cx="60722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Это тип воспитания стал наиболее распространенным.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Такое воспитание грешит непоследовательностью: сначала у мамы не хватает времени и сил остановить нежелательное действие ребенка, затем, столкнувшись с результатами этого действия, она возмущается и наказывает ребенка, а потом мирится с ним при помощи ласки и подарков. Такая непоследовательность приводит к тому, что постоянным элементом жизни семьи становятся капризы и истерики ребенка.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4500570"/>
            <a:ext cx="8786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 smtClean="0"/>
              <a:t>      При эпизодическом воспитании ребенку часто не хватает эмоциональной поддержки в сложных для него ситуациях. </a:t>
            </a:r>
            <a:r>
              <a:rPr lang="ru-RU" dirty="0" smtClean="0"/>
              <a:t>В результате у него может сформироваться неуверенность в себе и стремление уклоняться от ответственности.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Еще один типичный итог эпизодического воспитания – интеллектуальная неразвитость ребенка, бедность его внутреннего мира и привязанность к телевизору.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со сканера\Изображение 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2105812" cy="2571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34630" y="0"/>
            <a:ext cx="927863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Личностно-ориентированное воспитание</a:t>
            </a:r>
            <a:endParaRPr lang="ru-RU" sz="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642918"/>
            <a:ext cx="9001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традиционное воспитание ориентировано на то, чтобы ребенок стал «нормальным» членом общества, а развивающее воспитание – на максимальное развитие его возможностей, то ЛИЧНОСТНОЕ воспитание стремится к тому, </a:t>
            </a:r>
            <a:r>
              <a:rPr lang="ru-RU" sz="2000" u="sng" dirty="0" smtClean="0"/>
              <a:t>чтобы ребенок стал самостоятельной личностью 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. </a:t>
            </a:r>
            <a:r>
              <a:rPr lang="ru-RU" sz="2000" dirty="0" smtClean="0"/>
              <a:t>Цель этого воспитание выражается в гармоничном развитии личности в 3 аспектах: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357430"/>
            <a:ext cx="70723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600" dirty="0" smtClean="0"/>
              <a:t>1.Гармоничное равновесие 3-х моментов. Первый – приверженность ценностям, второй – готовность уважать людей, исповедующих иные ценности, третий – способность самостоятельно и осмысленно определять свою позицию по отношению к различным системам ценностей. </a:t>
            </a:r>
            <a:r>
              <a:rPr lang="ru-RU" sz="1600" dirty="0" smtClean="0"/>
              <a:t>\</a:t>
            </a:r>
            <a:endParaRPr lang="ru-RU" sz="1600" dirty="0" smtClean="0"/>
          </a:p>
          <a:p>
            <a:pPr indent="-342900"/>
            <a:r>
              <a:rPr lang="ru-RU" sz="1600" dirty="0" smtClean="0"/>
              <a:t>2.Гармоничное сочетание способности сохранять душевное равновесие и способности к саморазвитию. Это сочетание позволяет человеку решать сложнейшие проблемы, помогает ему справляться со стрессами, преодолевать эмоциональные кризисы, осуществлять свои замыслы, ставить цели и достигать их. </a:t>
            </a:r>
          </a:p>
          <a:p>
            <a:pPr indent="-342900"/>
            <a:r>
              <a:rPr lang="ru-RU" sz="1600" dirty="0" smtClean="0"/>
              <a:t>3. Развитая личность должна уметь отстаивать свой суверенитет и защищать себя от давления разного рода социальных институтов и структур. 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25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      Личностно-ориентированный вариант не приводит к тупиковым проблемам, которые не могут быть решены в рамках данного типа воспитания и для решения которых необходим переход к воспитанию иного типа. Такое воспитание требует от родителей больше времени, сил и размышлений, чем другие виды.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ysClr val="windowText" lastClr="000000"/>
      </a:dk1>
      <a:lt1>
        <a:srgbClr val="FFFF00"/>
      </a:lt1>
      <a:dk2>
        <a:srgbClr val="4590B5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1183</Words>
  <Application>Microsoft Office PowerPoint</Application>
  <PresentationFormat>Экран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Социально-психологической служба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джИЛИ</cp:lastModifiedBy>
  <cp:revision>32</cp:revision>
  <dcterms:modified xsi:type="dcterms:W3CDTF">2011-03-20T20:34:45Z</dcterms:modified>
</cp:coreProperties>
</file>