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345638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</a:rPr>
              <a:t>КРУГЛЫЙ СТОЛ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«НАСИЛИЕ: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МИФЫ И РЕАЛЬНОСТЬ»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5157192"/>
            <a:ext cx="5400600" cy="1584176"/>
          </a:xfrm>
        </p:spPr>
        <p:txBody>
          <a:bodyPr>
            <a:noAutofit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МОУ «Средняя школа №1»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Тверская область, г. Кимры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Педагог-психолог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КОМИССАРОВА ЛАРИСА ВИТОРОВНА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00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132856"/>
            <a:ext cx="8280919" cy="446449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</a:rPr>
              <a:t>«Насилие над детьми» — жестокое обращение с детьми. Может выражаться в форме физического, сексуального, эмоционального насилия или отсутствия заботы. Согласно ВОЗ, насилие над детьми является глобальной проблемой с </a:t>
            </a:r>
            <a:r>
              <a:rPr lang="ru-RU" dirty="0" smtClean="0">
                <a:solidFill>
                  <a:schemeClr val="tx1"/>
                </a:solidFill>
              </a:rPr>
              <a:t>серьезными </a:t>
            </a:r>
            <a:r>
              <a:rPr lang="ru-RU" dirty="0">
                <a:solidFill>
                  <a:schemeClr val="tx1"/>
                </a:solidFill>
              </a:rPr>
              <a:t>пожизненными последствиями.</a:t>
            </a: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“</a:t>
            </a:r>
            <a:r>
              <a:rPr lang="ru-RU" dirty="0">
                <a:solidFill>
                  <a:schemeClr val="tx1"/>
                </a:solidFill>
              </a:rPr>
              <a:t>Жестокое обращение с детьми — действия (или бездействие) родителей, воспитателей и других лиц, </a:t>
            </a:r>
            <a:r>
              <a:rPr lang="ru-RU" dirty="0" smtClean="0">
                <a:solidFill>
                  <a:schemeClr val="tx1"/>
                </a:solidFill>
              </a:rPr>
              <a:t>наносящие </a:t>
            </a:r>
            <a:r>
              <a:rPr lang="ru-RU" dirty="0">
                <a:solidFill>
                  <a:schemeClr val="tx1"/>
                </a:solidFill>
              </a:rPr>
              <a:t>ущерб физическому или психическому здоровью ребенка”.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НАСИЛИЕ: </a:t>
            </a:r>
            <a:r>
              <a:rPr lang="ru-RU" sz="2000" b="1" dirty="0" smtClean="0">
                <a:solidFill>
                  <a:schemeClr val="tx1"/>
                </a:solidFill>
              </a:rPr>
              <a:t>МИФЫ </a:t>
            </a:r>
            <a:r>
              <a:rPr lang="ru-RU" sz="2000" b="1" dirty="0">
                <a:solidFill>
                  <a:schemeClr val="tx1"/>
                </a:solidFill>
              </a:rPr>
              <a:t>И РЕАЛЬНОСТЬ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45760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764704"/>
            <a:ext cx="8640960" cy="5904656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buNone/>
            </a:pPr>
            <a:r>
              <a:rPr lang="ru-RU" sz="5200" dirty="0" smtClean="0">
                <a:solidFill>
                  <a:schemeClr val="tx1"/>
                </a:solidFill>
              </a:rPr>
              <a:t>По </a:t>
            </a:r>
            <a:r>
              <a:rPr lang="ru-RU" sz="5200" dirty="0">
                <a:solidFill>
                  <a:schemeClr val="tx1"/>
                </a:solidFill>
              </a:rPr>
              <a:t>данным ВОЗ, примерно 20 % женщин и 5-10 % мужчин сообщают о том, что в детстве подвергались сексуальному насилию; 25-50 % всех детей сообщают о том, что подвергались физическому насилию.</a:t>
            </a:r>
          </a:p>
          <a:p>
            <a:pPr marL="0" indent="0" algn="just">
              <a:buNone/>
            </a:pPr>
            <a:r>
              <a:rPr lang="ru-RU" sz="5200" dirty="0">
                <a:solidFill>
                  <a:schemeClr val="tx1"/>
                </a:solidFill>
              </a:rPr>
              <a:t>В России, по состоянию на 2012 год, МВД ежегодно фиксирует более 600 тыс. правонарушений в отношении несовершеннолетних, из них 400 тыс. составляют правонарушения, совершенные родителями в отношении собственных детей.</a:t>
            </a:r>
          </a:p>
          <a:p>
            <a:pPr marL="0" indent="0" algn="just">
              <a:buNone/>
            </a:pPr>
            <a:r>
              <a:rPr lang="ru-RU" sz="5200" dirty="0">
                <a:solidFill>
                  <a:schemeClr val="tx1"/>
                </a:solidFill>
              </a:rPr>
              <a:t>Согласно Росстату, в 2010 году в России от преступных посягательств пострадали 100 тыс. несовершеннолетних, из которых погибли 1,7 тыс., получили тяжкий вред здоровью — 2,4 тыс. В последние годы в России наблюдается снижение числа детей, пострадавших от преступлений. </a:t>
            </a:r>
            <a:endParaRPr lang="ru-RU" sz="5200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ru-RU" sz="5200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sz="5200" dirty="0">
                <a:solidFill>
                  <a:schemeClr val="tx1"/>
                </a:solidFill>
              </a:rPr>
              <a:t>«По состоянию на 01.01.2012 на учете в органах социальной защиты населения Тверской области состоят 4403 семьи, находящиеся в социально опасном положении, в которых проживает 7781 ребенок. Дети, растущие в асоциальных, конфликтных семьях, характеризуются широким спектром психических аномалий и отклонений в поведении.</a:t>
            </a:r>
          </a:p>
          <a:p>
            <a:pPr marL="0" indent="0" algn="just">
              <a:buNone/>
            </a:pPr>
            <a:r>
              <a:rPr lang="ru-RU" sz="5200" dirty="0">
                <a:solidFill>
                  <a:schemeClr val="tx1"/>
                </a:solidFill>
              </a:rPr>
              <a:t>Жестокое обращение с детьми в регионе остается наиболее опасной и тревожащей население проблемой: в 2011 году в отношении детей совершено 153 преступления насильственного характера (2010 год - 164), 10 из них связаны с жестокостью со стороны их родителей. Растет число преступлений против половой неприкосновенности несовершеннолетних (2011 год - 116, 2010 год - 83). Ежегодно около 1000 родителей в регионе лишаются родительских прав, </a:t>
            </a:r>
            <a:r>
              <a:rPr lang="ru-RU" sz="5200" dirty="0" smtClean="0">
                <a:solidFill>
                  <a:schemeClr val="tx1"/>
                </a:solidFill>
              </a:rPr>
              <a:t>причиной, </a:t>
            </a:r>
            <a:r>
              <a:rPr lang="ru-RU" sz="5200" dirty="0">
                <a:solidFill>
                  <a:schemeClr val="tx1"/>
                </a:solidFill>
              </a:rPr>
              <a:t>чаще </a:t>
            </a:r>
            <a:r>
              <a:rPr lang="ru-RU" sz="5200" dirty="0" smtClean="0">
                <a:solidFill>
                  <a:schemeClr val="tx1"/>
                </a:solidFill>
              </a:rPr>
              <a:t>всего, </a:t>
            </a:r>
            <a:r>
              <a:rPr lang="ru-RU" sz="5200" dirty="0">
                <a:solidFill>
                  <a:schemeClr val="tx1"/>
                </a:solidFill>
              </a:rPr>
              <a:t>является неисполнение обязанностей по воспитанию, обучению и содержанию детей, в ряде случаев - жестокое обращение с детьми. Ситуация, сложившаяся в сфере профилактики преступлений в отношении детей, защиты их прав, является неудовлетворительной и требует принятия неотложных мер</a:t>
            </a:r>
            <a:r>
              <a:rPr lang="ru-RU" sz="5200" dirty="0" smtClean="0">
                <a:solidFill>
                  <a:schemeClr val="tx1"/>
                </a:solidFill>
              </a:rPr>
              <a:t>». </a:t>
            </a:r>
            <a:endParaRPr lang="ru-RU" sz="52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04056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НАСИЛИЕ: МИФЫ И РЕАЛЬНОСТЬ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82739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276872"/>
            <a:ext cx="7408333" cy="410445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3200" dirty="0" smtClean="0">
                <a:solidFill>
                  <a:schemeClr val="tx1"/>
                </a:solidFill>
              </a:rPr>
              <a:t>физическое 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solidFill>
                  <a:schemeClr val="tx1"/>
                </a:solidFill>
              </a:rPr>
              <a:t>психическое </a:t>
            </a:r>
            <a:r>
              <a:rPr lang="ru-RU" sz="3200" dirty="0">
                <a:solidFill>
                  <a:schemeClr val="tx1"/>
                </a:solidFill>
              </a:rPr>
              <a:t>(</a:t>
            </a:r>
            <a:r>
              <a:rPr lang="ru-RU" sz="3200" dirty="0" smtClean="0">
                <a:solidFill>
                  <a:schemeClr val="tx1"/>
                </a:solidFill>
              </a:rPr>
              <a:t>эмоциональное) насилие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>
                <a:solidFill>
                  <a:schemeClr val="tx1"/>
                </a:solidFill>
              </a:rPr>
              <a:t>пренебрежение основными нуждами ребенка (моральная жесткость)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solidFill>
                  <a:schemeClr val="tx1"/>
                </a:solidFill>
              </a:rPr>
              <a:t>сексуальное (развращение)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1440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Виды </a:t>
            </a:r>
            <a:r>
              <a:rPr lang="ru-RU" sz="2800" b="1" dirty="0">
                <a:solidFill>
                  <a:schemeClr val="tx1"/>
                </a:solidFill>
              </a:rPr>
              <a:t>жестокого обращения с детьми</a:t>
            </a:r>
          </a:p>
        </p:txBody>
      </p:sp>
    </p:spTree>
    <p:extLst>
      <p:ext uri="{BB962C8B-B14F-4D97-AF65-F5344CB8AC3E}">
        <p14:creationId xmlns:p14="http://schemas.microsoft.com/office/powerpoint/2010/main" val="67729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006975"/>
            <a:ext cx="22669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340768"/>
            <a:ext cx="8640959" cy="5256584"/>
          </a:xfrm>
        </p:spPr>
        <p:txBody>
          <a:bodyPr/>
          <a:lstStyle/>
          <a:p>
            <a:pPr marL="342900" lvl="0" indent="-342900" algn="just" fontAlgn="base">
              <a:lnSpc>
                <a:spcPct val="90000"/>
              </a:lnSpc>
              <a:spcAft>
                <a:spcPct val="0"/>
              </a:spcAft>
              <a:buClr>
                <a:srgbClr val="00007D"/>
              </a:buClr>
              <a:buSzPct val="75000"/>
              <a:buNone/>
            </a:pPr>
            <a:r>
              <a:rPr lang="ru-RU" sz="2800" b="1" i="1" kern="0" dirty="0" smtClean="0">
                <a:solidFill>
                  <a:srgbClr val="000000"/>
                </a:solidFill>
                <a:latin typeface="Times New Roman" pitchFamily="18" charset="0"/>
              </a:rPr>
              <a:t>	Физическое </a:t>
            </a:r>
            <a:r>
              <a:rPr lang="ru-RU" sz="2800" b="1" i="1" kern="0" dirty="0">
                <a:solidFill>
                  <a:srgbClr val="000000"/>
                </a:solidFill>
                <a:latin typeface="Times New Roman" pitchFamily="18" charset="0"/>
              </a:rPr>
              <a:t>насилие</a:t>
            </a:r>
            <a:r>
              <a:rPr lang="ru-RU" sz="2800" kern="0" dirty="0">
                <a:solidFill>
                  <a:srgbClr val="000000"/>
                </a:solidFill>
                <a:latin typeface="Times New Roman" pitchFamily="18" charset="0"/>
              </a:rPr>
              <a:t> — нанесение ребенку родителями или лицами, их заменяющими физических травм, различных телесных повреждений. В некоторых семьях в качестве дисциплинарных мер используются различные виды физических наказаний — от подзатыльников и шлепков до порки ремнем. Необходимо сознавать, что физическое насилие — это действительно физическое нападение, оно почти всегда сопровождается словесными </a:t>
            </a:r>
            <a:endParaRPr lang="ru-RU" sz="2800" kern="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342900" lvl="0" indent="-342900" algn="just" fontAlgn="base">
              <a:lnSpc>
                <a:spcPct val="90000"/>
              </a:lnSpc>
              <a:spcAft>
                <a:spcPct val="0"/>
              </a:spcAft>
              <a:buClr>
                <a:srgbClr val="00007D"/>
              </a:buClr>
              <a:buSzPct val="75000"/>
              <a:buNone/>
            </a:pPr>
            <a:r>
              <a:rPr lang="ru-RU" sz="2800" kern="0" dirty="0">
                <a:solidFill>
                  <a:srgbClr val="000000"/>
                </a:solidFill>
                <a:latin typeface="Times New Roman" pitchFamily="18" charset="0"/>
              </a:rPr>
              <a:t>	</a:t>
            </a:r>
            <a:r>
              <a:rPr lang="ru-RU" sz="2800" kern="0" dirty="0" smtClean="0">
                <a:solidFill>
                  <a:srgbClr val="000000"/>
                </a:solidFill>
                <a:latin typeface="Times New Roman" pitchFamily="18" charset="0"/>
              </a:rPr>
              <a:t>оскорблениями </a:t>
            </a:r>
            <a:r>
              <a:rPr lang="ru-RU" sz="2800" kern="0" dirty="0">
                <a:solidFill>
                  <a:srgbClr val="000000"/>
                </a:solidFill>
                <a:latin typeface="Times New Roman" pitchFamily="18" charset="0"/>
              </a:rPr>
              <a:t>и психической травмой.</a:t>
            </a:r>
          </a:p>
          <a:p>
            <a:endParaRPr lang="ru-RU" dirty="0" smtClean="0"/>
          </a:p>
          <a:p>
            <a:pPr marL="0" indent="0" algn="r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14408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Виды жестокого обращения с детьми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09626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340768"/>
            <a:ext cx="8665368" cy="5184576"/>
          </a:xfrm>
        </p:spPr>
        <p:txBody>
          <a:bodyPr>
            <a:normAutofit/>
          </a:bodyPr>
          <a:lstStyle/>
          <a:p>
            <a:pPr marL="342900" lvl="0" indent="-342900" algn="just" fontAlgn="base">
              <a:lnSpc>
                <a:spcPct val="90000"/>
              </a:lnSpc>
              <a:spcAft>
                <a:spcPct val="0"/>
              </a:spcAft>
              <a:buClr>
                <a:srgbClr val="00007D"/>
              </a:buClr>
              <a:buSzPct val="75000"/>
              <a:buNone/>
            </a:pPr>
            <a:r>
              <a:rPr lang="ru-RU" sz="3200" b="1" i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i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Психическое (эмоциональное) </a:t>
            </a:r>
            <a:r>
              <a:rPr lang="ru-RU" sz="2800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насилие</a:t>
            </a:r>
            <a:r>
              <a:rPr lang="ru-RU" sz="28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— постоянное или периодическое словесное оскорбление ребенка, унижение его человеческого достоинства, обвинение его в том, в чем он не виноват, демонстрация нелюбви, неприязни к ребенку. К этому насилию относятся также постоянная ложь, обман ребенка (</a:t>
            </a:r>
            <a:r>
              <a:rPr lang="ru-RU" sz="28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результате </a:t>
            </a:r>
            <a:r>
              <a:rPr lang="ru-RU" sz="28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чего он теряет доверие к взрослому), а также предъявляемые к ребенку требования, не соответствующие его возрастным возможностям.  </a:t>
            </a:r>
          </a:p>
          <a:p>
            <a:pPr algn="r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prstClr val="black"/>
                </a:solidFill>
              </a:rPr>
              <a:t>Виды жестокого обращения с детьми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445224"/>
            <a:ext cx="17526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734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340768"/>
            <a:ext cx="8640959" cy="5184576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chemeClr val="tx1"/>
                </a:solidFill>
              </a:rPr>
              <a:t>Пренебрежение основными потребностями </a:t>
            </a:r>
            <a:r>
              <a:rPr lang="ru-RU" sz="2800" b="1" i="1" dirty="0" smtClean="0">
                <a:solidFill>
                  <a:schemeClr val="tx1"/>
                </a:solidFill>
              </a:rPr>
              <a:t>ребенка </a:t>
            </a:r>
            <a:r>
              <a:rPr lang="ru-RU" sz="2800" dirty="0" smtClean="0">
                <a:solidFill>
                  <a:schemeClr val="tx1"/>
                </a:solidFill>
              </a:rPr>
              <a:t>(моральная жесткость) – постоянное </a:t>
            </a:r>
            <a:r>
              <a:rPr lang="ru-RU" sz="2800" dirty="0">
                <a:solidFill>
                  <a:schemeClr val="tx1"/>
                </a:solidFill>
              </a:rPr>
              <a:t>или периодическое неисполнение родителями или лицами, их заменяющими, своих обязанностей по удовлетворению потребностей ребенка в развитии и заботе, пище и крове, медицинской помощи и безопасности, приводящее к ухудшению состояния здоровья ребенка, нарушению его развития или получению травмы.</a:t>
            </a:r>
          </a:p>
          <a:p>
            <a:pPr marL="0" indent="0" algn="r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424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prstClr val="black"/>
                </a:solidFill>
              </a:rPr>
              <a:t>Виды жестокого обращения с детьми</a:t>
            </a:r>
            <a:endParaRPr lang="ru-RU" sz="2800" dirty="0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739494"/>
            <a:ext cx="1440285" cy="1913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968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750" y="5301208"/>
            <a:ext cx="25431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340768"/>
            <a:ext cx="8640959" cy="5112568"/>
          </a:xfrm>
        </p:spPr>
        <p:txBody>
          <a:bodyPr/>
          <a:lstStyle/>
          <a:p>
            <a:pPr algn="just"/>
            <a:r>
              <a:rPr lang="ru-RU" sz="2800" b="1" i="1" dirty="0">
                <a:solidFill>
                  <a:schemeClr val="tx1"/>
                </a:solidFill>
              </a:rPr>
              <a:t>Сексуальное насилие или развращение </a:t>
            </a:r>
            <a:r>
              <a:rPr lang="ru-RU" sz="2800" dirty="0">
                <a:solidFill>
                  <a:schemeClr val="tx1"/>
                </a:solidFill>
              </a:rPr>
              <a:t>– вовлечение ребенка с его согласия или без такового, осознаваемое или неосознаваемое им в силу функциональной незрелости или других причин в сексуальные </a:t>
            </a:r>
            <a:r>
              <a:rPr lang="ru-RU" sz="2800" dirty="0" smtClean="0">
                <a:solidFill>
                  <a:schemeClr val="tx1"/>
                </a:solidFill>
              </a:rPr>
              <a:t>действия </a:t>
            </a:r>
            <a:r>
              <a:rPr lang="ru-RU" sz="2800" dirty="0">
                <a:solidFill>
                  <a:schemeClr val="tx1"/>
                </a:solidFill>
              </a:rPr>
              <a:t>со взрослыми с целью получения последними </a:t>
            </a:r>
            <a:r>
              <a:rPr lang="ru-RU" sz="2800" dirty="0" smtClean="0">
                <a:solidFill>
                  <a:schemeClr val="tx1"/>
                </a:solidFill>
              </a:rPr>
              <a:t>удовлетворения </a:t>
            </a:r>
            <a:r>
              <a:rPr lang="ru-RU" sz="2800" dirty="0">
                <a:solidFill>
                  <a:schemeClr val="tx1"/>
                </a:solidFill>
              </a:rPr>
              <a:t>или </a:t>
            </a:r>
            <a:r>
              <a:rPr lang="ru-RU" sz="2800" dirty="0" smtClean="0">
                <a:solidFill>
                  <a:schemeClr val="tx1"/>
                </a:solidFill>
              </a:rPr>
              <a:t>выгоды. Согласие </a:t>
            </a:r>
            <a:r>
              <a:rPr lang="ru-RU" sz="2800" dirty="0">
                <a:solidFill>
                  <a:schemeClr val="tx1"/>
                </a:solidFill>
              </a:rPr>
              <a:t>ребенка на сексуальный контакт не дает оснований считать его ненасильственным, поскольку ребенок не обладает свободой воли и не может предвидеть все негативные для себя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   последствия</a:t>
            </a:r>
            <a:r>
              <a:rPr lang="ru-RU" sz="28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2008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prstClr val="black"/>
                </a:solidFill>
              </a:rPr>
              <a:t>Виды жестокого обращения с детьми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125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88840"/>
            <a:ext cx="8229600" cy="266429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i="1" dirty="0" smtClean="0">
                <a:solidFill>
                  <a:schemeClr val="tx1"/>
                </a:solidFill>
              </a:rPr>
              <a:t>СПАСИБО ЗА ВНИМАНИЕ!</a:t>
            </a:r>
            <a:br>
              <a:rPr lang="ru-RU" i="1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</a:rPr>
              <a:t>ЖЕЛАЕМ УСПЕХОВ!</a:t>
            </a:r>
            <a:endParaRPr lang="ru-RU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43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1275</TotalTime>
  <Words>546</Words>
  <Application>Microsoft Office PowerPoint</Application>
  <PresentationFormat>Экран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КРУГЛЫЙ СТОЛ «НАСИЛИЕ:  МИФЫ И РЕАЛЬНОСТЬ»</vt:lpstr>
      <vt:lpstr>НАСИЛИЕ: МИФЫ И РЕАЛЬНОСТЬ</vt:lpstr>
      <vt:lpstr>НАСИЛИЕ: МИФЫ И РЕАЛЬНОСТЬ</vt:lpstr>
      <vt:lpstr>Виды жестокого обращения с детьми</vt:lpstr>
      <vt:lpstr>Виды жестокого обращения с детьми</vt:lpstr>
      <vt:lpstr>Виды жестокого обращения с детьми</vt:lpstr>
      <vt:lpstr>Виды жестокого обращения с детьми</vt:lpstr>
      <vt:lpstr>Виды жестокого обращения с детьми</vt:lpstr>
      <vt:lpstr>СПАСИБО ЗА ВНИМАНИЕ! ЖЕЛАЕМ УСПЕХОВ!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КРУГЛЫЙ СТОЛ «НАСИЛИЕ:  МИФЫ И РЕАЛЬНОСТЬ»</dc:title>
  <dc:creator>GR</dc:creator>
  <cp:lastModifiedBy>GR</cp:lastModifiedBy>
  <cp:revision>26</cp:revision>
  <dcterms:created xsi:type="dcterms:W3CDTF">2013-12-15T13:44:49Z</dcterms:created>
  <dcterms:modified xsi:type="dcterms:W3CDTF">2013-12-22T13:58:39Z</dcterms:modified>
</cp:coreProperties>
</file>