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714752"/>
            <a:ext cx="6400800" cy="1752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биологии и географии МОУ «МСОШ №2»: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Ц.Б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196158" cy="247504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Методические приемы и формы реализации </a:t>
            </a:r>
            <a:r>
              <a:rPr lang="ru-RU" sz="3600" b="1" dirty="0" err="1" smtClean="0"/>
              <a:t>деятельностного</a:t>
            </a:r>
            <a:r>
              <a:rPr lang="ru-RU" sz="3600" b="1" dirty="0" smtClean="0"/>
              <a:t> подхода в обучении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85786" y="1309791"/>
            <a:ext cx="75724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это стихотворение из пяти строк, в котором автор выражает свое отношение к проблеме: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 строка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одно ключевое слово, определяющее содержание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синквейна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 строка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два прилагательных, характеризующих ключевое слово;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 строка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три глагола, показывающие действия понятия;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 строка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короткое предложение, в котором отражено авторское отношение к понятию;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 строка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резюме: одно слово, обычно существительное, через которое автор выражает свои чувства и ассоциации, связанные с понятием.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Синквейн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524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type="body" idx="1"/>
          </p:nvPr>
        </p:nvSpPr>
        <p:spPr>
          <a:xfrm>
            <a:off x="1357290" y="3071810"/>
            <a:ext cx="6480174" cy="2043122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показать использование </a:t>
            </a:r>
            <a:r>
              <a:rPr lang="ru-RU" sz="3200" dirty="0" err="1" smtClean="0"/>
              <a:t>деятельностного</a:t>
            </a:r>
            <a:r>
              <a:rPr lang="ru-RU" sz="3200" dirty="0" smtClean="0"/>
              <a:t> подхода в обучении через методические приемы и формы организации учебно-воспитательного процесса</a:t>
            </a:r>
          </a:p>
          <a:p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мастер-класса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857496"/>
            <a:ext cx="8358246" cy="304325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 smtClean="0"/>
              <a:t>-знакомство молодых педагогов с приемами и формами работы;</a:t>
            </a:r>
          </a:p>
          <a:p>
            <a:pPr lvl="0"/>
            <a:r>
              <a:rPr lang="ru-RU" sz="8000" dirty="0" smtClean="0"/>
              <a:t>-создание условий для профессионального  общения и стимулирование роста творческого потенциала педагогов;</a:t>
            </a:r>
          </a:p>
          <a:p>
            <a:pPr lvl="0"/>
            <a:r>
              <a:rPr lang="ru-RU" sz="8000" dirty="0" smtClean="0"/>
              <a:t>-совместная отработка новых приемов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мастер-класса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214414" y="714356"/>
            <a:ext cx="7215238" cy="428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«Единственный путь, ведущий к знанию – это деятельность»  </a:t>
            </a:r>
          </a:p>
          <a:p>
            <a:pPr algn="ctr">
              <a:buNone/>
            </a:pPr>
            <a:r>
              <a:rPr lang="ru-RU" b="1" dirty="0" smtClean="0"/>
              <a:t>(Бернард Шоу)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«Я слышу – я забываю, я вижу – я запоминаю, я делаю – я усваиваю»                                   </a:t>
            </a:r>
          </a:p>
          <a:p>
            <a:pPr>
              <a:buNone/>
            </a:pPr>
            <a:r>
              <a:rPr lang="ru-RU" b="1" dirty="0" smtClean="0"/>
              <a:t>                       (Китайская мудрость)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58" y="571480"/>
            <a:ext cx="8504238" cy="5429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Деятельность – это форма активности человека, направленная на окружающий его мир.</a:t>
            </a:r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в обучении – это планирование и организация учебного процесса, в котором главное место отводится активной и разносторонней, в максимальной степени самостоятельной познавательной деятельности учащихся, ориентированных на заданный результат»</a:t>
            </a:r>
          </a:p>
          <a:p>
            <a:pPr algn="r">
              <a:buNone/>
            </a:pPr>
            <a:r>
              <a:rPr lang="ru-RU" dirty="0" smtClean="0"/>
              <a:t>             (Л.Н. Алексашкина, доктор педагогических      наук, профессор института содержания и методов обучения РАО)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15404" cy="1096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/>
              <a:t>Собственная  УД школьников – важная составляющая СДП</a:t>
            </a:r>
            <a:endParaRPr lang="en-US" sz="2800" b="1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2875" y="1071563"/>
            <a:ext cx="8786813" cy="5357812"/>
            <a:chOff x="-16" y="927"/>
            <a:chExt cx="5796" cy="2993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gray">
            <a:xfrm>
              <a:off x="2627" y="1969"/>
              <a:ext cx="12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gray">
            <a:xfrm>
              <a:off x="2627" y="2305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gray">
            <a:xfrm>
              <a:off x="2627" y="2641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gray">
            <a:xfrm>
              <a:off x="1872" y="1680"/>
              <a:ext cx="336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-16" y="1344"/>
              <a:ext cx="17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-16" y="1488"/>
              <a:ext cx="1744" cy="1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>
                  <a:solidFill>
                    <a:srgbClr val="001D3A"/>
                  </a:solidFill>
                  <a:latin typeface="Verdana" pitchFamily="34" charset="0"/>
                </a:rPr>
                <a:t>Какова деятельность – такова и личность</a:t>
              </a: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888" y="1344"/>
              <a:ext cx="189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978" y="1788"/>
              <a:ext cx="1796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ru-RU" b="1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b="1">
                  <a:solidFill>
                    <a:srgbClr val="001D3A"/>
                  </a:solidFill>
                  <a:latin typeface="Verdana" pitchFamily="34" charset="0"/>
                </a:rPr>
                <a:t>Вне деятельности нет личности</a:t>
              </a:r>
            </a:p>
          </p:txBody>
        </p:sp>
        <p:sp>
          <p:nvSpPr>
            <p:cNvPr id="45070" name="AutoShape 14"/>
            <p:cNvSpPr>
              <a:spLocks noChangeArrowheads="1"/>
            </p:cNvSpPr>
            <p:nvPr/>
          </p:nvSpPr>
          <p:spPr bwMode="gray">
            <a:xfrm>
              <a:off x="3458" y="1680"/>
              <a:ext cx="334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5071" name="AutoShape 15"/>
            <p:cNvSpPr>
              <a:spLocks noChangeArrowheads="1"/>
            </p:cNvSpPr>
            <p:nvPr/>
          </p:nvSpPr>
          <p:spPr bwMode="gray">
            <a:xfrm>
              <a:off x="1822" y="927"/>
              <a:ext cx="1920" cy="869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5072" name="AutoShape 16"/>
            <p:cNvSpPr>
              <a:spLocks noChangeArrowheads="1"/>
            </p:cNvSpPr>
            <p:nvPr/>
          </p:nvSpPr>
          <p:spPr bwMode="gray">
            <a:xfrm>
              <a:off x="2283" y="1440"/>
              <a:ext cx="1108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gray">
            <a:xfrm>
              <a:off x="1933" y="1314"/>
              <a:ext cx="1755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 dirty="0">
                  <a:solidFill>
                    <a:schemeClr val="bg1"/>
                  </a:solidFill>
                </a:rPr>
                <a:t>деятельность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162" name="AutoShape 18"/>
            <p:cNvSpPr>
              <a:spLocks noChangeArrowheads="1"/>
            </p:cNvSpPr>
            <p:nvPr/>
          </p:nvSpPr>
          <p:spPr bwMode="gray">
            <a:xfrm>
              <a:off x="1786" y="3067"/>
              <a:ext cx="2046" cy="853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rgbClr val="1F571E"/>
                </a:gs>
                <a:gs pos="50000">
                  <a:srgbClr val="44BD41"/>
                </a:gs>
                <a:gs pos="100000">
                  <a:srgbClr val="1F571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gray">
            <a:xfrm>
              <a:off x="2079" y="3459"/>
              <a:ext cx="1328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>
                  <a:solidFill>
                    <a:schemeClr val="bg1"/>
                  </a:solidFill>
                </a:rPr>
                <a:t>личность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45076" name="AutoShape 20"/>
            <p:cNvSpPr>
              <a:spLocks noChangeArrowheads="1"/>
            </p:cNvSpPr>
            <p:nvPr/>
          </p:nvSpPr>
          <p:spPr bwMode="gray">
            <a:xfrm>
              <a:off x="2269" y="2928"/>
              <a:ext cx="1106" cy="333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6149" name="Прямоугольник 22"/>
          <p:cNvSpPr>
            <a:spLocks noChangeArrowheads="1"/>
          </p:cNvSpPr>
          <p:nvPr/>
        </p:nvSpPr>
        <p:spPr bwMode="auto">
          <a:xfrm>
            <a:off x="3071813" y="2643188"/>
            <a:ext cx="2786062" cy="2308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/>
              <a:t>УД становится источником внутреннего развития школьника, формирования его творческих способностей и личностных качеств.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9750" y="1511300"/>
            <a:ext cx="7262813" cy="4822825"/>
            <a:chOff x="874" y="1326"/>
            <a:chExt cx="3596" cy="1939"/>
          </a:xfrm>
        </p:grpSpPr>
        <p:sp>
          <p:nvSpPr>
            <p:cNvPr id="7175" name="Oval 5"/>
            <p:cNvSpPr>
              <a:spLocks noChangeArrowheads="1"/>
            </p:cNvSpPr>
            <p:nvPr/>
          </p:nvSpPr>
          <p:spPr bwMode="gray">
            <a:xfrm rot="-998297">
              <a:off x="874" y="1326"/>
              <a:ext cx="3596" cy="1939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Oval 13"/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1C1C1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Text Box 14"/>
            <p:cNvSpPr txBox="1">
              <a:spLocks noChangeArrowheads="1"/>
            </p:cNvSpPr>
            <p:nvPr/>
          </p:nvSpPr>
          <p:spPr bwMode="gray">
            <a:xfrm>
              <a:off x="1179" y="2258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178" name="Text Box 15"/>
            <p:cNvSpPr txBox="1">
              <a:spLocks noChangeArrowheads="1"/>
            </p:cNvSpPr>
            <p:nvPr/>
          </p:nvSpPr>
          <p:spPr bwMode="gray">
            <a:xfrm>
              <a:off x="2379" y="1490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179" name="Text Box 16"/>
            <p:cNvSpPr txBox="1">
              <a:spLocks noChangeArrowheads="1"/>
            </p:cNvSpPr>
            <p:nvPr/>
          </p:nvSpPr>
          <p:spPr bwMode="gray">
            <a:xfrm>
              <a:off x="3531" y="1682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180" name="Text Box 17"/>
            <p:cNvSpPr txBox="1">
              <a:spLocks noChangeArrowheads="1"/>
            </p:cNvSpPr>
            <p:nvPr/>
          </p:nvSpPr>
          <p:spPr bwMode="gray">
            <a:xfrm>
              <a:off x="3339" y="2450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181" name="Text Box 18"/>
            <p:cNvSpPr txBox="1">
              <a:spLocks noChangeArrowheads="1"/>
            </p:cNvSpPr>
            <p:nvPr/>
          </p:nvSpPr>
          <p:spPr bwMode="gray">
            <a:xfrm>
              <a:off x="1947" y="2882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7182" name="Oval 20"/>
            <p:cNvSpPr>
              <a:spLocks noChangeArrowheads="1"/>
            </p:cNvSpPr>
            <p:nvPr/>
          </p:nvSpPr>
          <p:spPr bwMode="gray">
            <a:xfrm rot="-998297">
              <a:off x="1767" y="1742"/>
              <a:ext cx="1836" cy="1069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678" name="Rectangle 22"/>
          <p:cNvSpPr>
            <a:spLocks noGrp="1" noChangeArrowheads="1"/>
          </p:cNvSpPr>
          <p:nvPr>
            <p:ph type="title"/>
          </p:nvPr>
        </p:nvSpPr>
        <p:spPr>
          <a:xfrm>
            <a:off x="1142976" y="142852"/>
            <a:ext cx="7500990" cy="12144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/>
              <a:t>Старая притча, </a:t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как однажды один мудрец накормил бедняков</a:t>
            </a:r>
            <a:r>
              <a:rPr lang="ru-RU" sz="2200" b="1" dirty="0"/>
              <a:t/>
            </a:r>
            <a:br>
              <a:rPr lang="ru-RU" sz="2200" b="1" dirty="0"/>
            </a:br>
            <a:endParaRPr lang="en-US" sz="2200" b="1" dirty="0"/>
          </a:p>
        </p:txBody>
      </p:sp>
      <p:pic>
        <p:nvPicPr>
          <p:cNvPr id="7173" name="Picture 2" descr="C:\Users\Лиза\Desktop\анимированные картинки\ag00180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3214688"/>
            <a:ext cx="1981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Прямоугольник 23"/>
          <p:cNvSpPr>
            <a:spLocks noChangeArrowheads="1"/>
          </p:cNvSpPr>
          <p:nvPr/>
        </p:nvSpPr>
        <p:spPr bwMode="auto">
          <a:xfrm>
            <a:off x="6143625" y="31432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УУД</a:t>
            </a:r>
            <a:endParaRPr lang="ru-RU" sz="40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1071546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Основная цель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 err="1" smtClean="0"/>
              <a:t>системно-деятельностного</a:t>
            </a:r>
            <a:r>
              <a:rPr lang="ru-RU" sz="3200" dirty="0" smtClean="0"/>
              <a:t> подхода в обучении: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научить не знаниям, а работе, то есть универсальным учебным действиям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www.themegallery.com</a:t>
            </a:r>
          </a:p>
        </p:txBody>
      </p:sp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algn="ctr"/>
            <a:r>
              <a:rPr lang="ru-RU" b="1" dirty="0" smtClean="0"/>
              <a:t>Кластер</a:t>
            </a:r>
            <a:r>
              <a:rPr lang="ru-RU" dirty="0" smtClean="0"/>
              <a:t> 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557338"/>
            <a:ext cx="57594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247</TotalTime>
  <Words>316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             Методические приемы и формы реализации деятельностного подхода в обучении  </vt:lpstr>
      <vt:lpstr>Цель мастер-класса</vt:lpstr>
      <vt:lpstr>Задачи мастер-класса </vt:lpstr>
      <vt:lpstr>Слайд 4</vt:lpstr>
      <vt:lpstr>Слайд 5</vt:lpstr>
      <vt:lpstr>Собственная  УД школьников – важная составляющая СДП</vt:lpstr>
      <vt:lpstr>  Старая притча,        как однажды один мудрец накормил бедняков </vt:lpstr>
      <vt:lpstr>Слайд 8</vt:lpstr>
      <vt:lpstr>Кластер </vt:lpstr>
      <vt:lpstr>Синквейн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Методические приемы реализаци деятелностного  </dc:title>
  <dc:creator>Black Wolf</dc:creator>
  <cp:lastModifiedBy>Black Wolf</cp:lastModifiedBy>
  <cp:revision>19</cp:revision>
  <dcterms:created xsi:type="dcterms:W3CDTF">2014-05-20T12:17:21Z</dcterms:created>
  <dcterms:modified xsi:type="dcterms:W3CDTF">2014-05-20T16:40:57Z</dcterms:modified>
</cp:coreProperties>
</file>