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1" r:id="rId3"/>
    <p:sldId id="290" r:id="rId4"/>
    <p:sldId id="286" r:id="rId5"/>
    <p:sldId id="287" r:id="rId6"/>
    <p:sldId id="288" r:id="rId7"/>
    <p:sldId id="292" r:id="rId8"/>
    <p:sldId id="293" r:id="rId9"/>
    <p:sldId id="294" r:id="rId10"/>
    <p:sldId id="263" r:id="rId11"/>
    <p:sldId id="295" r:id="rId12"/>
    <p:sldId id="285" r:id="rId13"/>
    <p:sldId id="277" r:id="rId14"/>
    <p:sldId id="257" r:id="rId15"/>
    <p:sldId id="258" r:id="rId16"/>
    <p:sldId id="259" r:id="rId17"/>
    <p:sldId id="260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027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6169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511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987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5537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662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282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209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3185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46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4659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5285-37ED-4872-BE5B-4D7EBD8B9EA9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D021-204C-43B0-B07E-2286533F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4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&#1070;&#1076;&#1072;&#1096;&#1082;&#1080;&#1085;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search?q=&#1079;&#1072;&#1081;&#1094;&#1077;&#1074;+&#1084;&#1086;&#1076;&#1072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227908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Шьем платье на тему </a:t>
            </a:r>
          </a:p>
          <a:p>
            <a:pPr marL="0" indent="0" algn="ctr">
              <a:buNone/>
            </a:pPr>
            <a:r>
              <a:rPr lang="ru-RU" sz="96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ФЛОРА</a:t>
            </a:r>
            <a:endParaRPr lang="ru-RU" sz="9600" b="1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60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763222"/>
            <a:ext cx="11765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Снимаем мерки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будущего изделия (от шейного позвонка – до низа подола платья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Полуобхват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груди – (обхват груди поделили на 2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Мерка центра груди – (расстояние между вершинами груди) в вашем обычном 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бюстгалтере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Ширина спины – (на уровне середины лопаток – от руки к руке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Длины спины (от шейного позвонка до талии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плеча – (от боковой точки у основания шеи – до плечевого сустава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Полуобхват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шеи – (обхват шеи поделили на 2) лента проходит у основания шеи, не сжимая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Полуобхват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бедер – (обхват бедер поделили на 2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Полуобхват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талии – (обхват талии поделили на 2)</a:t>
            </a:r>
          </a:p>
          <a:p>
            <a:pPr>
              <a:spcAft>
                <a:spcPts val="0"/>
              </a:spcAft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94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выкройки - основы</a:t>
            </a:r>
            <a:endParaRPr lang="ru-RU" sz="3600" dirty="0"/>
          </a:p>
        </p:txBody>
      </p:sp>
      <p:pic>
        <p:nvPicPr>
          <p:cNvPr id="1026" name="Picture 2" descr="http://www.greenmama.ru/forum_img/01/29/86/13.0.vikroika-osnova_s_vtachnimi_rukavami_dlya_detskoi_figuri_30-go_razm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90688"/>
            <a:ext cx="50292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811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65662"/>
            <a:ext cx="3932237" cy="450332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 ткани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выкройку мы сможем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смоделировать то, что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понравится, в нашем случая платья должны напоминать форму ваших любимых цветов.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ncrypted-tbn1.gstatic.com/images?q=tbn:ANd9GcSIy5iyg1_MPTytz8m2UFpZWBHrUPWwFsRlcvPqPjR4cATnvL4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3241" y="2666938"/>
            <a:ext cx="6021538" cy="16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RauXEqPdHppcfCLaO4eJdCuhO9asYgutO8XXTfJ4Gpr2rH5s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99" y="561955"/>
            <a:ext cx="3533830" cy="24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5183188" y="5861050"/>
            <a:ext cx="6172200" cy="53022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34" name="Picture 10" descr="http://businka32.ru/_fr/7/9391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99" y="3225848"/>
            <a:ext cx="3390954" cy="31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63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3884" y="811832"/>
            <a:ext cx="6450672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Пошив платья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 процессе пошива платья мы будем использовать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А) Стачной шов в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разутюжку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 Шов в подгибку с закрытым срезом.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В) Окантовочный с закрытым срезом.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Г) Шов в подгибку с обметанным срезом.</a:t>
            </a:r>
          </a:p>
        </p:txBody>
      </p:sp>
      <p:pic>
        <p:nvPicPr>
          <p:cNvPr id="4" name="Picture 7" descr="прв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98" y="1301039"/>
            <a:ext cx="5199371" cy="407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9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2152"/>
            <a:ext cx="10979940" cy="5735528"/>
          </a:xfrm>
        </p:spPr>
      </p:pic>
    </p:spTree>
    <p:extLst>
      <p:ext uri="{BB962C8B-B14F-4D97-AF65-F5344CB8AC3E}">
        <p14:creationId xmlns:p14="http://schemas.microsoft.com/office/powerpoint/2010/main" val="648282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data:image/jpeg;base64,/9j/4AAQSkZJRgABAQAAAQABAAD/2wCEAAkGBxQSEhUTEhQUFRUWFxgVFBcUFBQUFRcUFRQXFxUXFRUYHCggGBolHBQUITEhJSkrLi4uFx8zODMsNygtLiwBCgoKDg0OGxAQGywkICQsLCwsLCwsLCwsLCwsLCwsLCwsLCwsLCwsLCwsLCwsLCwsLCwsLCwsLCwsLCwsLCwsLP/AABEIALcBEwMBEQACEQEDEQH/xAAbAAACAwEBAQAAAAAAAAAAAAAEBQIDBgEHAP/EADkQAAEDAwMCBAQEBAYDAQAAAAEAAhEDBCEFEjFBUQYiYXETgZGhMrHR8BQjQsEVUlNi4fEzcpIk/8QAGwEAAgMBAQEAAAAAAAAAAAAAAgMAAQQFBgf/xAA1EQACAgEDAgQDCAEEAwEAAAAAAQIRAwQSITFBBRMiUWFxgQYykaGxwdHwFCNC4fEVM1KS/9oADAMBAAIRAxEAPwDN21pOVz55DWpMsqacgi7NOOFgVXRiZKbuobKFATdOg5RKYkdWdAAQi3hKdFr6QVOYueWwy0orPKRkbHVpSSmQZUrclRIlhX8IOqKgWwauwBUyhVXutpVoKLo7S1JRjNxa68JQpA2BV3ynxRdBNgMLNqCmI9c/GkaZiX1C9PPlC0yYaTfQbW1YdSEpvgcsU66FPiCuCyAVgTuaBeGbXCC/DDGhoyF00yeVOK5RpA7CLcAouXQSa/WcWlreVFkVmiGgzz6RPPbjSqrXFxbj0ytSyR6BT8O1GNbnHgPsqB5hUzGW3FpUefRCqQLC6GnO2wUEkmRIg3QRMwmR4DSL/wDBgr3BFv8Ah7QlORKFepW4DsI4E2gN3byEPcBxBLHSw457q5SoAt1XQgzLRCuGWy6Ewc5HZRrrRohYpvkemGMaHEBHDhG3DNJDdungtQykFPIZ3V7MMKOErMrmLGPhE5CZTZOmSSqbBux3Zs4S7IaCyoKFjVjQExFEaz8KMoUXtTCXZdGbvHyUaZCmkTKlksYU3IkEj6E9DkguhWa1uSsOpVhRwTn91GY1zUWh5gyfRJwKRv03hEpO5gFrqbzMGE3Ien0HhmnS5QLWvKhM73K41QeTTQviKoubdvcPM5x+aVKEU7SNunwYlH7qCbDUalMy1xx0OQo2G9HhyppxRpWeNiAA5vzTsTj3OZLwTFB2mHWeo06jDVJ46FaYxj1QrLp8mOSxoSahqz6rv5TcD0SslvodLBpIY4/6j6jfQ3tqNkiHDkFVGbXDPJ+M+FrE3kxdB3Sot5hHZ5ojUYJwpYSJNoq9waRF9FRslAF0IQJhIQ3jgSnxXAygW5fhC1yKkX6XR4Scj5FdxlqDJa72S4yphmHqNglbBZpqRgLHLljLOW11FQJqXpCjko1dG5BakMNzsTa43cii6FyYgfRR2KL7ako2EmPLBndKci7HdGrCtMgSKyYmWRqVFTYSQpvsoS6Etw1SwWUgIkBZcyomxDTLK9YNaSSjeSjr+H6GeplSMzeXznHkgLPOVs9jp9Fj08aa5ACwHKC2PeOLdo7TMFU+UFje2dHarMqRZeWCu2SpkKmHjlGuC1qBj41ZGqFcSsytBdm7IaSQ04PstGnnztZMkfTaXKH9a9pUIbT83eFpktpzI4cue3Pgp0zUS6vgQDiFmzcq0Xq9Kv8AHcX1NUKqHcfNZx2yaLaZQuRcUXOqKKQ2iirWgJiYEhJqt1CKCtkiZyrdSVqS4GkXVJICWxE2aPSKErHN8i0War5WlXBWXZiHDJWwpmmr0sLAnyExY4Q6VqXQEcWdwYCU0EmTuqkhAMjinLogMUw7rhS2bMPheXIWUg0GJQykzR/4XI2MKNQDql1IP/wmQMpVh3TE6ET8Kyx6BlOomJmOeCcH6kdfUUYAsva4VUU2Ja1aVGhbYTpmnVK27YJ2iTJhMxwcugePDLJ0I/DLSQcEYPyVt0MxYnKe0z1/dlzyJwPzSZtn0DwnTrBD4sArmVUTbndldMomJxtrhnX91SCnxydeZCiVMuct8DlFwhSS5KwzioF9EygkqNeCSkrLCEI2SujqgZTXYTkJ0MjfEjJnxNvdEcaEP5zfuqySUYUgNa1HC2zZ0GzlArPl+R7pt+7LzhW0UnR34gKBPkLcDX9aAnwFTkZLWrrC0Y1yXFmbbdS5aewbkH2Li94Sp8IS2b7Sae0fJc+ZQP4mbFMosT9RRhaZwtrIa+scLnxXIbFr6WVovgEGr34pKqs6Oi0jySVgV3qT3DGArxxjfJ7OHh2PHC6IWVYxyfqtG2J0dLjjs6E6TyDMqbUPUVyFtu1NqBeIubVdja4oZY0xW2PdDyyvSB5kp4vY5Wp0kMnYvubiRISuU6Z5rW+HSxepCe5qFyalRxygUylSYBqLEVKNoX02ycvPcgcLTgT28HovC8OJqKn3KtJ1GnUtHuq02vfuJqPIja3GJ7lHBxlDp1OpqfDlj1a2cX0+L/4MHqtk5lQkN2scSWeYOIbOASk5IV0OtiU39AN4KSkx87RxjSeAfoi2P2AVs5VJGCCPdVtp8lZJtKmDfF6I9tmPzq4OsBPCPy2L81J1YbbYCzZE0+Ts6VpRL0s11ydVBHysod6OwU2mo7kiG+3daIYbdHl/tF4gsePyl1YWzWg0xKc8J4HeNqOoh7ZBVbCnMFpXv8yAlSx0FvOavcwPVFBA3bMhq1XC0QGxFtrbSNyc2Rs0nh6zggrNldlI3Vjb4SNthqIs8UU/IQrjCmU4nnwpkYWoCjXTjKwIuVrqL7242tJTErYzBDdKjJm4+I4knqtDjtR67QY4xXJOrcwEpLk6uXU1GkE2VTypc5yTNuimnCyq8uiOEyEnLqI1epcXUSNCq48qSk10AwZZv7xcy9jIz0+aJZJdxq1ce3KG9nrQAG75JinFkkoSV3VjS31Kn/nb7EgJWRKXQz5sKmtrBnaiw1NoIyh2yaPOT8Gk8rSG7bSQCOuFnbd0zBqvDJYmqNtb2gFE74FNrNrpxiM5XUxR2xNKltnGMOvFfQ8s12oadI0qJPwi6T3noXekQsq60uiPWNuS8yS9dVfsu5nG1TPJx6pymxSlKMuGOdJ8QBjh8Sm1zR12jcjXJJ5PMtN1+hsGXdOp8P4AbvqcYEtHWQo0+hn8ucVJ5G9q/MTeMtHFGmQ526pubkDuDgpM0o3Y3DqHqYelUjEtZBk5VQmjPn08muHRZRpuJ5gKTzpLhA6fwnzJJyYcKcLJLI5dT0ePBHHGokmlAxsH2JKgz5hE54HJV0+xztf4lj0kN0ge51B2e3AHouliSUaPmOs1U9VmeSXcXfGJeE2zKbDRHOIgJE5FUMLin8MhxSXLcWZ7U9YBdCdCHBaFF1ebymRVB2H2bwGgK2ymzR6LcNAz3WefUOLNzplw1wwhizQhR4keEVgyMPUaJKOxLJWeqOGT5h2P6rAlXU+o5vDdNqMdbVyUatWNSmSyZAkj09FowPdI87l8Alppb4O0ZMPWtoSptEviIdofmNh9s4taJ6mB/wApE0mzq6acseNN93RXcVDMeueiKMVVic+WbltJ2dWXgdxtPt0+6rJH0/mHpMzeVJ9/S/2ONxvaR6/MKdaZIpxU8cl8fqi22dLCOo/J3/SCaqVj9PLfha7r9GVb+h6I9vsJ8y1tl2OUnEEc9FHwVjk1JG88D6oKjxSefMHS0n+poyPmM/JLULyKzNr4zn64q0nz+xrfGerFtA0qYjI3E8Z/6lbMsnVIT4VpFLN5k/jR55a7qtQMBIDyA6P8s5WKEnKW1HqsqjjxuTXT9RFePDXvaGiA5waeYAJj3WqMIuTVnGlncVTivmRtQHHbj3JIAWrHGL4oXBqbpDZzW0nD4dTzRINMmAYxmUT2xd0ace6fF/Qovbp9T8by49STOYhZXBZPgzTLbjioquPahbUas3K4ZlnFMIt8JU+Tbp/Qi59RAommeVJHBUVuIKypK2X06ZcJAwOT0CDoDqNXjwY902BahcgAAJ+DG27Z838S10tXlcn07AfxZWxKjllbAd0hF2LNX4buCHQVnyrgKKG/iq7DaUhKwRthSR5tWfJldFULKmTKptFjyweSISJ8FMLr3RaIbhZlJtksN0vxWaeCtHljY5KDqurmrklLaoLdYve7JRAMXB+wkHgmVkrcrPrCmsEnF9HyEbuyGLaZqlzEWalZDbuaMjn2WnDlbltZxPE9BFQ82C5XUX27P6jwPuey0SfY42GFre+i/N+38hDqhIM/v9/2S1FWbJZJODTIU2lx7z1KuTURWKEsrrrfcsLdpxiPqhuxrg8b46otdW4k8gyffr7oVFD55m6bfbn6kLV+10E4OD/Y/kiyRtC9JlUMtN8Pj+/U5c/iKqHQmo/9jIBysBMP0ioW1WuaYLTuBiYIyMe8IZOjXpob5OPZp38jbeI9R329PMvrH4r85AaIA9Mk/RFkk/LXuxnh+n2Z5e0PSjNUrk0vO0wRx7pWJ7DqahReN7ugkqnv80yN3ZwsjXcDdUg4W2EqjZy5zcZtRO7yqlItSd2Sa5Ily7HQlSomytBzwql6l8RuPNtlT6BBuhEJPluzY9ZBR22cZWLsAEq3BR6gw1E8nEFyN9I0CpUcC/Df3wgc0+ImfPqY6V7s0rfsehM0ZgpBgEIo4jyOv8Ryaqdt8CvUPCDHN4T0nFHPsQ1vDGzgKnJlgtCwAdBS3Ig0FptIIVctBIp1qlvpwhxupEZmho5K17yqK6+lObwpdlUdtn7eUMlaIwe9u0OPFzZVAYqLRRBrZ3cDlIlB2EmM23TSq2BWA1nh7A4LLFOMmj6hmnHNhjkQTQqbglyVM3YMqyR4O3IG0yYBEJuNNSUgNVteKSk6vgV1C3btbwOP33TVuu5HCm8bxrHj6L+/j7nGMgZ/5Ubt8FwgoxuRb8JwEgYQbk3THLDkS3RXBxrZySPqFbddCoxU1cmvyBqzoPomRVmPLLa2kSJDmDuMH2OVOVItuE8KrquPoWOduAJiOvof04VVXCGyl5iUpdO/z/gsbZyYlA8nA+Gik5VYys7YCGjr+cJbuTVnUx4o4IWgoUSeegknoADGf31WnHhbir/qGPLGKsV3tacDj1+0pL5laMWpzNpRfzYtqOynRXBx8krdAxdkp6XBglJOTZ1qtouLJKnEOyJKBIpy9x5Ss2DMZWCWWT4s9Xi0OCPqrkbaLZh9UA4aMn9Evl8A6/PHS4JTXB6Da2jZH2WzHBI+VajPLNNzk+o2DQAtaSoSK9T1SnT/API9rB6kAx6DkpcpLox+HTZs/wD64t/p+JldY8VUwD8OXDgmCPzSnOPRHZxfZ/PtcsrUUuPd/wB+pmK2pyd2RgGMHB+aC+Q5/Z6aVrIul9OwfaawwxudE5yCBjnPCYuhhn4RqoK6T78PsGXtTySECjyc52nTF9pdAnKdGPBExwKLHt+Sp8BCS50QknaCfkq3lUIr/QaoM7DCfCaZKFdai5hhwIPqmAnPiK6RA2jWO0IGuSyNtcQ0j2hZ547dntdNqtuOUGObGnDZ75WSfL+R6TQ49uO335KNSrZ25xn6psF3MfiOb1bPYX4lMOUqUrD7OlOen7ws+SVHV0mFT5fT+8Ft8SWGPn7IcX3uTRr23haj/UJitiPOS6FRJTEjNKTR2mVUkFjdvgJptJkfP9/VKbo2Y4uVpfMY07ggNkHHlPySXBN2jr49VKEIprpwxjVdTDQ7eCZHlGDHWCf79kflKbNM9Uodu3uWahduuHn4VMtpAAMa2CSQBM7Sf2U7JvSqBjwSe1ufbva5b+vFCi4sKwOaT/8A5M5QRxtLoZMspSdpWLrqk9gO5j295aRHTMhNjH3OdmnJLhAjSmmNMs3KDt1H25URSs4HZE9xP1Q7bToCWTbTfuN33pOG/dYlh9zpaf7QS1E9iVDa3uvhQepI+gQ4sb3Ni/tNq4vDHFF/M0em+JBOTwtiSirZ4rFhyZsix41bfRAeteNKhxR8omNxEnHMA8fP7JLyt8I9XpPAIYkp6nlt/dXRe9+7/IzGqXL3Olzi49STJ5ScfPLPQ6mMcKWPGkl7JAtw+Wt9ZP3P/KOK5YnNNvHFPvb/ADZR8QxHt9kyu5l3yraF6bYvuKjadPnv0A6k/vqijGyNvt2HWoXDKTm27SXNZh5AO5z+A0T+8qUkytTpsOopZY9l8/hygO706rTLXAc52/1DEwe59kyM+OTgazwXJiblh9UfzX8/T8A7w1f76zGP4JyqydLONZ62KFIAAAcLFOhiALwUwMtEIITaCoyHibTaNQHABhb8WRsCUTzG/tvhvLfotQpkqRwEDICtcqaPQxkau1dLGnuAsOX02vc95pJbsMZfAV15cTgnKKNJHEzXknJpN8kHUyehn+6tNIVLHKT6OxnQo7WgdeT7rLOVuzu6fB5eNRfXqyNUxMq4oDNJJOxLWwcLdFbkeYzeh8FLQXSYkCC6ImO4HyP7ITYwObn1W3qECnTaCSfwEB3nEHd/pwDvIz2R7bMa1c0wfWaOwhzHESOJMjrmQCMEYP3RRiqF5NRNtSTaddmMNIu/iU9rj5xgdyIwfusGox7J2uh6/wAI1v8Alad4sj9a6e7Xv+wY+3O0ZyOfVLjlp/A6WTSN41/9L8yii57TLXOb7EhOWZowLBJ9HRsdM1xjmfzmuku/mOE9hDoEQcdPyV+eu6HrSzkrg+Uun97GQ8W6uatVzGn+Wwlo7uM+Zx7np8k+KtJnC1epnulj6JcCEOR0YlMsaFQ2K9ycqmNTottWS6SMASgm9sTnazP6aRJteHIVHg5mHK8crQ/uLUuYH/sBCpxi6NCjl1eVQjy2VbQMA49eT6lZZ5HJ2z32h8NxaSCjDlvq+7/vZA92P1/VXjGatVx9f5IXRmPRolXAVqpNtfBIpr8gegRxM+a9yXwQUbcAAQCeT++gS97fJtemjBKLVv8Av4IM0y9dRJFKBP4nRJnpB6R0RebJIqGnhKW2PK7vsE6NbsZ8S5rOn4cbByS93Uz17epnom4mmrM2oxSxSt8oO0uyq3JbVdPB2ZyXuy959BAHyRyjaCWVQkpNUkunz/tFF7o3wT8WmZcCd0n8RElxaP3OUCbXD6HA8U8LjJPPgjT6uPwfdfH3Qy0nxSQCXGeyGWBPoediyV1rL3sM/L6qlgpjNwgvdSeDBmP0WmMKBbEV+/eZTUxcillDCpgglC3c7pHuqlOK7nosGmzZOkR9RqkNDY4EFZsksb5PVYMmWOJY66LkDq18wM/voEMYWrZgy6hp7Y8kGXLgZROEWqFx1WWMtzC2X/dJeD2OjDxL/wCiuvczwUUcddRGfVKSqLArpOxnN1XItqEgkjpn5cf3WyNUec1Ke9mp0DS7f+FZVfufUe4xDj/KLXYDGjJcZaZ9PVKyTldILFijttqxNf8A4yYIiHNDtjtwJhznOJIz2jqMJ0ehml1olocMqEwfN5WxkDI69eiy6tOUaXY9F9npQw5t0uXLhfC2jRALlnu1GgKuyDhPTtHLzQcJ0uhfp87jzEeYDMgZ/sql0pdyY57LyP8A2qwbTNCFYkuB8xJ57mV0264Pm0tZNycn3bf48jW98D7WzTfns79Qh3mjDrl/uQhqaLVBiB7g4Vb0bVq8TXU5V0lzBNT6Aqt99DHn1Tf3GU0yTICFrnkwzk5dWV06B3gEckIk1QCNxqg2UGNbEk59gP8Apc6TtnrPszhvLPJXRJfj/wBCbPQfX9Aq4PY1OvSvx/gEu+BPITYdTBqm3BN9UUm4J+0o9lGV6ly4+Rfb2xnc/EZA6+koJzX3YmrT6aV+bl6LsdfUkkDJPPYDsqS9wp5d0mo8t/kvYnTdGBz1KGXPI7E9i2x6l7IHMEAh0GYkSAT9SpHJKL4GvHjq59ubDNO1v4bXNAlp/wBxGMT9YCcskkqaMuR4ssk06r4F+q3brlzBSIDYiZlzZ5kHJPr19EzcpCFinCLUe/V/39Bfq2nMZmi4uAEvBBwQYJHpPPv9GQnbpnl/FfB5YIefjVRvle3xXw/T5DLQNOqXAEEDtKmTIoujgKwLxDYPoONN/I7cEdwijKyjPFqYUEU2mAhbIQon5BY5H0LC11fCLzUlBto1PKpXRRRhkkkSfQmAnSTlwjHhcMVym+WcqVWHjn1CpRl3KyZsLXp6/IutC0AyJHqPdLybm0adK8MYSbVr4kX27CfL9lanJdQZ6XDOVwKK1MBMi2ZM2OK4YluaoJj5ffp2W/GmlyeU1mSMp8LpwH0L8gEMaxuQY3Foj6gYIGTmY9VbiZlJrhAtd5ncSJxG6HSBMAj2xGMe6tIjJWd0TU6cyOYbBnvkQl5Y2joeH53HIkvnfy5NeuK1TPp0eUV1lcROZKrLNLkP8piQQfYgj+6ZF+pHI8SmsWkyy+H5vhfqaSytRSbK1Sy2fNthVW1Au8oQ77Io0U/BMqlINC3xCIamx6hMV+G7UVCZ7qsroWamjoY+I0xxlJc+GWlyB66/zx/lj7z+iQ4urPY/ZbJFPKu/D/UWB2EFcnr1JOPAJXZ5HemR8uU6D9SOdqMd4JPuuQbT6ckvP4W/cpuWVLaurMGgxb5PLL7sf1J3d8O/77oYYmN1Ovj7/QD/AI3t9TyneT7nO/z64ii+1uQBlLyY3Zr0urjGPPU5Xr7sfNXCFclZ9Q8npItKKrFxbQ68Nae+tUgHaxomo/o0dPn29iq8ncaMeplid1fw9xrr102m7a0GpSc0tLyQHOcJ3EEdILeRKpuuhc08kHDKq3J8Lsn/AHsDM1I29KmaZgnIUgt822eAy43im4PquCXiW8NdjKzuThTE2puLFmYBWqig2lwEDIJ6Tj1KqSXY9ZilNfeYQ2qlOJtjlaOVjJRoVlabCaNINEnJ/L0QTs24Mcccd0uv6fA+Dp5gDuUNItSb4fC+JRvLTxBR7bM3mSxukqZXJ4Mq6Qq59GwC9s5y3nqtGPJ2ZyNbor9cOvcGo0T1TXP2MOLTSf3wxmmPqZYPmcD690rz4x4kdCHhGbUc4V+y/EM0vSHtMvG3I65icjHPAStRqI1SOh4X4Lnjk3ZFt5Xft3+fb4GhXMZ7ci4SogJc8DDR6MGe+M9hk/2Rp9zyn2glKbho8f3pPc/krS/P9B3dv8vT5IVO2eRy4pYZOEuqE9o6StNGVjmgAShXBaZNumNqucHJqZGxLYWHwapAGCZCOfJSNFfXPw6ZfyYAb6k8JcYbnRExJqOkllF1Vxl5EuP3gJkkprajf4br5aPP5i6dH8v5Qhpt8vv+5WGVqXJ9M0s4ZcO7Hyn39wOrUgEd5Tox5RhzZajKPuD3lcUqLWY3O6ekySm44PJkcuyMOr1MdJo4YF96XP06t/39hK6v3W5QPMS1Svl2z5lYKOLJDUxb5CmFKcfc6MJNBFNLZsx/Es3AIGO3JDzwrdFlU8FrxscCPKZMCe0Zz+qLelS9x+LE8ik/ZXwM/GrKVMU20ohxL8TnETHABnEYx6IZwS4QEc2SX/s6r+/2zI3NcksbPAj7kp2GFRs8l4sktVKu9foO9Xdtt6YPb+yThV5JM55mhVWzaUMKdQwEtrkgve2DhDR2cGvjLiXDPiT2VbTV/m4n0ZMDqqpjIavFKainyGsf5AOx6DM9Z+qo60Jf6aiVVDEkSYxPSe0qnECc1G65oZVaTfK1wyBLnDnIEADpHqgyzUWkjoY8KyRqQFd2bmHkFpyDjg9x0PorddjJl0+TG25dPcrpWheJAx3KF5FFlY9HPNG0uCJsXNcCADBn0+covNTXIqXh84TTir/T8x21YuL5PUxXBbVrl0DGOwyfc9UeTLu4SpFQxKDtFMSldC63E6dOTAGVLI3GCt8IM1ioKdA7MSYGc+v91u0uK/UzxUMz1Waeqfyj8l/bPtPupt2ycjHy6LLlxuOY5Xi8P9VSXdHbWoAeR9VpSdHIeOVXQ5tZSpNIXY104HeUGOXIRRfWvnlamAB6jT316NL+nNR3s1VuUYthxJeMNSb8J1NvO1FiW7khl7qnsYyceWflhZ8/M+D3P2YklpMjb6S/ZCC9uW7vKZlNx43XIWt1WPzPQ7sV63PxiCfwtYB6eUfqVs01eXfz/U8/425f5jTfRRXy9K/kFo0t55/56pzdHNxw39WcfTLTBwoRra6DKFXHf5JU0dXT5bjbdhIekNHQjNlrUDHxNJa276TWuAI6zBgnrn5rPJZF6j0mHHijDyrt9/mKtZvXVahc4+n0/t0+SdC3y+pxdS47tsPurgptNOe9zXAeSR5pEY5TvNjCHqZ57V+G6jUahyxRtOuew58RWDntBY5p2iIzlZ8GohHr3Zb+zur2t8X7GTNB45a4e4K6KcX0ZxcmHJj+/Fr5oZU+AgYsDecoUUWPpQomWSot6qFptO0dcTmEOxHXweLTS25Ofj3LPieQN2yBn1JUo6MfEcDjVqv3DbNxdk8krFk5nR6XQS349z7hr6RH4uon5HhLmpR+8dKO2aa+hRRohvEwek8evHZU57uojHp3hfo5T6r+CsO80EY6fNE+loUpNZNrXAS0QEpu2bYLZHkrdW6BEoip6hXUS6mP36qk1Y5Won17dGi/YyHOiHEdCenutGLHBu5HD1uolqIeVj+v8fyJ69YucA8k+/RdFRSj6TkYsUcbWOSoH1KsQIace6qCt2wPEnFcRG/hizkb3ST0kpGefNI8znyPobCzaVjkZQ9tcscPVIi6kGieoVJEjldGKtC+5dUjaHEZDYnrnlc2UnKbH9EKP8MFZtSeSPyW+M9qFLqDa3pZqU2MZG7bA7ex+iCrdnV8N8Qelcov7slT/Znn1a1dTqtD2nyvAPpDoT1JSi69juSwyx5scpK1cX9G1QovqxfUc49T9uAPsteKKjBRR5/XZ5Z9RPLLq3/1+RCjWLTI/fojaszRm49Dr6hcZPKlEcm3bO0KnRBNGnT5OaQfTKzyOxjYxsrRziDGJ69fbus+SaXHc6+j0mXI1KqjfVju+u3Molm48ggTjcfQiQRlLxq/QzqazIsa82K9T4T/AHM5nutPQ4HL4bDLC52GOhScuPerOjodV5Utr6Ma/F6T8pWPY/Y7+6F1as6x8H0+3qr5QvLCE4O1fDE4f6LrWfIX1IUrbqVaKCxabjCroREqtvtUsIX1nQURRbbOyoUMaDMn1XO1CqdH0X7PT8zSJ+3H4f8AAQ9Kn1r2O/fBwIOAj4hT5FOKfLBK1s8mZkevAT4yVdDmZtPmeTh2vi+hfQpRtB/E4w31PZvdBTm+OgU9Tg0ULzTV/n9F1H9w6nZ0Jwbl4wTn4Y6wO/qn4cUXyzxPiXjOo1snHHcYey7/ABf8dDH2dzDnPmTk5zk9VslPYlSNnhOo8xONNUhXdV3GSTlEpOTFajLJ82VtG8tHcgJvRWYsuXcjfaPb7Wgei5eSVs5EuWPGV2sbL3NaO7iB+aBQcnwDtAtRr7mbmkHqIPZDHC93IQo0nVnvrNpnIJ+w5WyT2YnJg1ybO4fuaY7/AJLlR7Bt2U6O/LmnsVr6pgxRC1eTWbMYCdN0kFRkvFrpq1HUmy1ziD6u/qLY9Z+coI46e5nrNB4t5mmjpnzJcV7rtXxX49KMNe0ScjnqI5PcfouhjklwcjWYJSe5de6/dfugMDonWc1Rb4OlpUst45F9tRS5yNulwNO2NbSgXEAD39Ask5UrO/pdPLJJRS/4NCIaOwA6+i5/LZ7D0YoV0SFGoXe8gDLR9yeT9gtuLG1Hnqeb1+qjmyen7q4BUwxkmuUsJSJNcjvgKL5C7B8OPslZlcToaDJtyP5FFet5jDTE/mnY62o8Lr8ezUzS92MKTI5RGIubWDXj1QstF909pCiCMzdmXYTEUTtyeAqINrGo4GDn9UrJBSo6Ph/imbQuWzlPqn0v3DxS3HjJ9YCQ9Om+p1sf2q1CVThFv35X8kbRgqVW0hgumCTiQCROPRU9KkrsNfa3N3xr8WWal8Ok0Frt79xDmSBta0ZLok56JeHDb5dDn9qM9X5S/F/wVtuHQxxextJ/IaJcO4IP5rT5cVxyYZ/aLUSu0l8Unf5v9h5pWrUK1SNrRUpHyECJb0j1Qyg4w+Zws+6T8yTtv3Mx4o1RrqjyCCZIAGYDcR+a1Y8cdis6ejyvT4+OrEIvzBwM9hEKPEr4CxzjGLdP8QN9REo0BkzRkqQRphio0niVMn3WjLJ2meh2tYMAJ4JXNjHc6MaXJTaURcVHVH+ZjSW02n8OOXR1Wl+mNIJIW6hWNvWexohjocOMbhmPorj6lYLJeFrcNqVKrh+FvlPqVm1UrgsfuykbChcNDI3SVmlBuRDmlUqkuqHDIIlanB7KRE6M9rGt7XGnRM1X4aRHlkxPvEp6x8bpdEXYHesjYwcCB9OqGHKbKF9TSP4irUNECGEAyYDn/wBQaQMFRPZHk7OLxGE2vOXPd+/xfx+V2JdStjTqFpbweHTx0gpuOVxVmrUbJTbxNSj2/wC+pRTFMnzBw9sonv7AY1p2/wDUTXyDKPwRy5//AM4SZeY+iX4nSw/4UV6pS/8Az/2G/wCJ02iKYJ+w+ZOUjyJydyZ1F4rp8UNuCLf5fj3/ACAbm5e/8XHQDAT4QjFcHL1GpzZ3/qdPbsVwiTFbWS4j2+/VR0WrR9KEKzrSiRaZbQqQ4K2riNw5NuRMJFaEqMmlRk1WgWbK8nvX6BWo+WYTkzyAsZVMSrCRZ/EE8lUiWBPeJTggiypl5MdBJ+oH91T4IanQtLJPm6oWgWaanpzGieXBIm3dIpCY2TNlcs/8rT/Kd08+IHYgkx8kGTNSV9GMjXUzHiKk2lVbRYG+RoD3f1OqHLi53PJ4WnGrVstSYfoNNr2vD+TDDicEchKzSaqi5Mjorfh3ADBgFxefQAgIXJyjbAcrVMTeItOqfHqPFMhjn+U9DKfjnFJJs1RyrahTVoubhwhNUk+gSybuEyApqWNWNB1vSOB1JQyYEmka+7ftt3T0b91lgvUYmQ8Ntexp3O8nQHp3TcvKLRbWthdXDaYMDYTPtlKVxB7gfxo3UwcNGY6kT/dDLH60yBvhO2c/zOJMmBKvM0nSCijaeIbunRtoLtgA59ewHUqoPc6QDPHW6jtq/EGSDiRyFtlFSjtZZpqGpU3Wzqz6YNQFzW+Z2CACDExwRz6rM4OMlFdCLqMtAPwKbGlvmeC8+7s/lCzz9cm/Yhdd27XYcAQZkFHKTUeAozlB3F0xPf6LSJ3NEE9OWz7c/dVCUqpm3F4nOMrnFS+f/FBd34ac1gdDHNjp5T9D0+aDbJPhnpsPjmhzQ25YbH8rX5c/kZu40uHeRro6wC4A+4HCcpSr1A5FpHNPDNU/j0/ck+xe0ZYSPQEoN1mqcY41UmvxTAKkAxPyTlGVWc95sLnsjJNhNW3imT/UM/LqEpTuddjo5dK46dy/3Ln6d0A7k6jl7uLPg9WTec+IjQDyF7K4jJSXjd8GyGphtVvkY1LjeXeidJUeJYFtJ8rRJPACiIgMuIkfVHQVFYKNKyWOdKu20TTLhLCZqYklu7bj2AJ+aCat0ikeiaW5slzfw8tnt0Ssb4Kl1KLS+AqEu4JI3f5T0n3UmiIppP2MJJBIfPBznEd/M5v0XOl68iXsG+EZnVrA/wAQX1A1gJmHQ6Z7joV0Mb9NJlLkb3lHYaT2MDNzMwIHlMCccwR6BIdylKL+AbKbWkWVKjo/EzAiS5zsQ36qo9BQ2u7YVAGvwGCSD3AQXyFRhNQaNzgeJwnRbu0Um0+Bf8CMhaFN9xyzSHuhWO7zclKm2ynJyGut2x/hnEf5mA+xd2VxYPYBtr1rKJY4ndMADkonyyrLK1OrUqU6dKKbthEzwIk/NLTV2UR0arToMe14L3uJDQ3JgYJPYK2nkd9C10BbvW3U6TmUpa5xOcgtb1g9CeExYk5WwuiF+q6vVunA1HTtaAAOOMmO55JRQxqC4BBbOxD9xmIiABmSe8R36o3KkQbVbJrPh0gCZMv7kDJ/RZt7lyQ1NreiuQGtjZyVnUNl/EgLd1XF4a31WnatvJRY22duBKGkkwQrWb/bTiekJeG2whBpVw41AB1TJquSht4oeKFKJ8zsfVBhW6VkSPPLw+Zb49BibTtBun3w4f7LHmwtcxPW+GeKRmtuX5Ar3RgdMJiV8mSclH0rsVlyOhLkR3KwNx3cqL3jeg6AT7omrOCyGmVT8ZpHM4+ipx4IDXLS57ozkz7ouhZZa2LiRg549fZFYI5qaOSXfElrWhrWhoaDudkntAIz/wCwWfJl2qyx5ZXe1kSJgYnPCGPBTKrO6htQxM4Axkk4QZWy0F/xHwmndBNJjXOH+7LiOv8AUR9Fkxr1uXu6+i4JIBrUDcNpEhzi/kNG4zOJHuR9VrjxNpENHrWkttqdLeWnb5XBsty9wgtj8X0AS4428r+K/QPgytbXXl38sNAY6Nx824d/+u6bsUY0wKoLqXhLSMy7LifyVKNhpWKbq1BMotpbiAVbVxkQigCBabqdShUxkTwtEoJouzcNr/EoEmMuZiP9wWKSpooW6nSptrktHmaTOeBCNuW0pgdrqMPbUb+IF4PXDm4+6qEKXJQvfcOZD5y4uaf/AFbA+5J+i0JJhAgO8x3wJPXp7IuhB7Z+Fj8SlTqOh7wS7bBDWjpPBJ+nuqU76AuVB4sKZuKdtb/gYf5j+dz/AOok+gSsj4oi9xPdagG3D3Ny2Sxh7tBifnyqWP00gjY6TbBls+pw50n6pEm1JIgv0CkXu3lOyS7Asb6q8NEdVSjwUYjXKpJGVaSii2E+GQXPnsqnyih1q2mfG37iZaNw9h/0lqfl/UNdDzu/BB91uiWX6W0GdwkKpl210Gd5oTQ01Wkgxhvc+6QsrvaPxaipJyA6ei1H0vish0EgtHOOo7o/MinTGy1FsXst3kwGnmOOqNyiu4Syob0vDVUgElonoSUh6mBX+TEWteVqOeaDT7UUmsePNVqUyRP4GbiWiByXc+xKC7ZTYTqGmCi+kf8AUBnj8Y5x06fVC3aopMdV7XZQp1APwtdEcy5wAj1ylwfJGKrtmysGuEEUY82eC1w6YMDlSfMGUdurdrw2WwMgOHdpjHUcfYoYN1YS5JafQLXsZJLQ4ucSOgE5x0CVmlxKXt+pYRqLSaVV0B29s4OTmT9vyVY4bVGL6lMfeBLGXNeKjQ1jd4bgnIIG/mByemQEydJfEtFPj09S7ADuW7gJAEE+hjp/VPvMDtkMlplvTLNz35mA0c4iSU6dt8EY1ruY1skge5SknfBZfptqH57opSoNMbN0lodnMhZpSZTMHqWl/wD6HbeJlbYT9HIA70cH4Lx0Bb0/3BDkS4ZOwv8AE9EsqboMuJnHIUT5ojI6VUpNoGs3NVjvM09iDtI9J/JDkdSSIIHumB2/VaFxwWMLG2caNaoG+VmzzdjvaYHuqlwQ19xqPwPiXBa2YbTotPOJl3oJP2QQXAt8ujO2uqbKVV4P8ypLQRgy/wDERHpKpx5sMS7iPMeBwmqnwQ0b/EO622DmEp4/WVRDw1qppxu4V5IJkY9Z4ha2oDAdMkyJ8okGPUwi/wASWSPH96DI4m1ZltcuRVqPe0bQXeVvoTgKpYJRdfT5sqcGmFaDeNY0yYMpcosWP9MvTWq7D+FzYKz51tjYcTGa5axVewCA10N9VqwyuCk+4S6BWnWLQW05kkyVJy7gPlhviF8Q0dpKTgVtyLKdHug1jp4AOPX9lXki3Lgs7SoFppNySRuMdC4/8KNXZRqXafVH9Pb8kjyx0cUmrSPMXOgrpCB1p73VWbQSDTaXADA2gySPWT8/qgqmC0OPEDviUKdw3lsc9S4w7jsQoqXBSHTriaNIECAzeZzjn9EuK7lMU3Fxuu5BzB57lox++yvrEsqtjueac42tcOw2uO767pWfFxH6lp8jC6AZSkkA/DwYn/yOnt2bHzUlG6h7v9AlyJ9Drmowt/0wXH/czkg/dHJeuyuptfAV6w0ajmtDGBwADWw49w6OeRB9eqVqPTVhRFPjSs4mOBhpLpJzI2kTEGAD7o9P7kZjt5GcZOCMD6fJamiMhf1ScnJHCGKKNl4Ydvphw+azZXToJDe+uttF7x+KmRPqx39wfzKpRUkRumYh1057i48kpi9PBTNVTYW25aDtBAxE7ncgk9sKnb5+JL7ALbttwN9QS5h2u5P0lXNbJfBlPkx+obG1qrabj8MuImCMB0lsHsQR8k5W0rJ3A3OzKO7ZDSkj+AwfxRiMTvEpXO8pdRFqNd1R5JJ7AHoBwFoVIsroVIIkTCXN2WRv6u5TGqKBneVuOqYWXfxBgN4jOFW0hcysQ4CeZie05WvTZa9LNOGf+0YVatESS/aN22GMcZa1vmLdxkEmOe54AAWvI4JWzRkUUrYka8k7pjquU+Wc58mj8LakRcU2nMmPss2oivLbIX6zRD7g7fxSQZ45QYXWNEs5p9oaVRznH0CmSW5UiANxX+LUPafsEcI7YkLKtptp1HHqWgR68qt9tJENQ3VbenRGwTVaJcSDgNMDJRK0FCO5pIz2oeLa9So5zTtBiB2gAf2S5Y7dnpNO1DGo1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SEhUTEhQUFRUWFxgVFBcUFBQUFRcUFRQXFxUXFRUYHCggGBolHBQUITEhJSkrLi4uFx8zODMsNygtLiwBCgoKDg0OGxAQGywkICQsLCwsLCwsLCwsLCwsLCwsLCwsLCwsLCwsLCwsLCwsLCwsLCwsLCwsLCwsLCwsLCwsLP/AABEIALcBEwMBEQACEQEDEQH/xAAbAAACAwEBAQAAAAAAAAAAAAAEBQIDBgEHAP/EADkQAAEDAwMCBAQEBAYDAQAAAAEAAhEDBCEFEjFBUQYiYXETgZGhMrHR8BQjQsEVUlNi4fEzcpIk/8QAGwEAAgMBAQEAAAAAAAAAAAAAAgMAAQQFBgf/xAA1EQACAgEDAgQDCAEEAwEAAAAAAQIRAwQSITFBBRMiUWFxgQYykaGxwdHwFCNC4fEVM1KS/9oADAMBAAIRAxEAPwDN21pOVz55DWpMsqacgi7NOOFgVXRiZKbuobKFATdOg5RKYkdWdAAQi3hKdFr6QVOYueWwy0orPKRkbHVpSSmQZUrclRIlhX8IOqKgWwauwBUyhVXutpVoKLo7S1JRjNxa68JQpA2BV3ynxRdBNgMLNqCmI9c/GkaZiX1C9PPlC0yYaTfQbW1YdSEpvgcsU66FPiCuCyAVgTuaBeGbXCC/DDGhoyF00yeVOK5RpA7CLcAouXQSa/WcWlreVFkVmiGgzz6RPPbjSqrXFxbj0ytSyR6BT8O1GNbnHgPsqB5hUzGW3FpUefRCqQLC6GnO2wUEkmRIg3QRMwmR4DSL/wDBgr3BFv8Ah7QlORKFepW4DsI4E2gN3byEPcBxBLHSw457q5SoAt1XQgzLRCuGWy6Ewc5HZRrrRohYpvkemGMaHEBHDhG3DNJDdungtQykFPIZ3V7MMKOErMrmLGPhE5CZTZOmSSqbBux3Zs4S7IaCyoKFjVjQExFEaz8KMoUXtTCXZdGbvHyUaZCmkTKlksYU3IkEj6E9DkguhWa1uSsOpVhRwTn91GY1zUWh5gyfRJwKRv03hEpO5gFrqbzMGE3Ien0HhmnS5QLWvKhM73K41QeTTQviKoubdvcPM5x+aVKEU7SNunwYlH7qCbDUalMy1xx0OQo2G9HhyppxRpWeNiAA5vzTsTj3OZLwTFB2mHWeo06jDVJ46FaYxj1QrLp8mOSxoSahqz6rv5TcD0SslvodLBpIY4/6j6jfQ3tqNkiHDkFVGbXDPJ+M+FrE3kxdB3Sot5hHZ5ojUYJwpYSJNoq9waRF9FRslAF0IQJhIQ3jgSnxXAygW5fhC1yKkX6XR4Scj5FdxlqDJa72S4yphmHqNglbBZpqRgLHLljLOW11FQJqXpCjko1dG5BakMNzsTa43cii6FyYgfRR2KL7ako2EmPLBndKci7HdGrCtMgSKyYmWRqVFTYSQpvsoS6Etw1SwWUgIkBZcyomxDTLK9YNaSSjeSjr+H6GeplSMzeXznHkgLPOVs9jp9Fj08aa5ACwHKC2PeOLdo7TMFU+UFje2dHarMqRZeWCu2SpkKmHjlGuC1qBj41ZGqFcSsytBdm7IaSQ04PstGnnztZMkfTaXKH9a9pUIbT83eFpktpzI4cue3Pgp0zUS6vgQDiFmzcq0Xq9Kv8AHcX1NUKqHcfNZx2yaLaZQuRcUXOqKKQ2iirWgJiYEhJqt1CKCtkiZyrdSVqS4GkXVJICWxE2aPSKErHN8i0War5WlXBWXZiHDJWwpmmr0sLAnyExY4Q6VqXQEcWdwYCU0EmTuqkhAMjinLogMUw7rhS2bMPheXIWUg0GJQykzR/4XI2MKNQDql1IP/wmQMpVh3TE6ET8Kyx6BlOomJmOeCcH6kdfUUYAsva4VUU2Ja1aVGhbYTpmnVK27YJ2iTJhMxwcugePDLJ0I/DLSQcEYPyVt0MxYnKe0z1/dlzyJwPzSZtn0DwnTrBD4sArmVUTbndldMomJxtrhnX91SCnxydeZCiVMuct8DlFwhSS5KwzioF9EygkqNeCSkrLCEI2SujqgZTXYTkJ0MjfEjJnxNvdEcaEP5zfuqySUYUgNa1HC2zZ0GzlArPl+R7pt+7LzhW0UnR34gKBPkLcDX9aAnwFTkZLWrrC0Y1yXFmbbdS5aewbkH2Li94Sp8IS2b7Sae0fJc+ZQP4mbFMosT9RRhaZwtrIa+scLnxXIbFr6WVovgEGr34pKqs6Oi0jySVgV3qT3DGArxxjfJ7OHh2PHC6IWVYxyfqtG2J0dLjjs6E6TyDMqbUPUVyFtu1NqBeIubVdja4oZY0xW2PdDyyvSB5kp4vY5Wp0kMnYvubiRISuU6Z5rW+HSxepCe5qFyalRxygUylSYBqLEVKNoX02ycvPcgcLTgT28HovC8OJqKn3KtJ1GnUtHuq02vfuJqPIja3GJ7lHBxlDp1OpqfDlj1a2cX0+L/4MHqtk5lQkN2scSWeYOIbOASk5IV0OtiU39AN4KSkx87RxjSeAfoi2P2AVs5VJGCCPdVtp8lZJtKmDfF6I9tmPzq4OsBPCPy2L81J1YbbYCzZE0+Ts6VpRL0s11ydVBHysod6OwU2mo7kiG+3daIYbdHl/tF4gsePyl1YWzWg0xKc8J4HeNqOoh7ZBVbCnMFpXv8yAlSx0FvOavcwPVFBA3bMhq1XC0QGxFtrbSNyc2Rs0nh6zggrNldlI3Vjb4SNthqIs8UU/IQrjCmU4nnwpkYWoCjXTjKwIuVrqL7242tJTErYzBDdKjJm4+I4knqtDjtR67QY4xXJOrcwEpLk6uXU1GkE2VTypc5yTNuimnCyq8uiOEyEnLqI1epcXUSNCq48qSk10AwZZv7xcy9jIz0+aJZJdxq1ce3KG9nrQAG75JinFkkoSV3VjS31Kn/nb7EgJWRKXQz5sKmtrBnaiw1NoIyh2yaPOT8Gk8rSG7bSQCOuFnbd0zBqvDJYmqNtb2gFE74FNrNrpxiM5XUxR2xNKltnGMOvFfQ8s12oadI0qJPwi6T3noXekQsq60uiPWNuS8yS9dVfsu5nG1TPJx6pymxSlKMuGOdJ8QBjh8Sm1zR12jcjXJJ5PMtN1+hsGXdOp8P4AbvqcYEtHWQo0+hn8ucVJ5G9q/MTeMtHFGmQ526pubkDuDgpM0o3Y3DqHqYelUjEtZBk5VQmjPn08muHRZRpuJ5gKTzpLhA6fwnzJJyYcKcLJLI5dT0ePBHHGokmlAxsH2JKgz5hE54HJV0+xztf4lj0kN0ge51B2e3AHouliSUaPmOs1U9VmeSXcXfGJeE2zKbDRHOIgJE5FUMLin8MhxSXLcWZ7U9YBdCdCHBaFF1ebymRVB2H2bwGgK2ymzR6LcNAz3WefUOLNzplw1wwhizQhR4keEVgyMPUaJKOxLJWeqOGT5h2P6rAlXU+o5vDdNqMdbVyUatWNSmSyZAkj09FowPdI87l8Alppb4O0ZMPWtoSptEviIdofmNh9s4taJ6mB/wApE0mzq6acseNN93RXcVDMeueiKMVVic+WbltJ2dWXgdxtPt0+6rJH0/mHpMzeVJ9/S/2ONxvaR6/MKdaZIpxU8cl8fqi22dLCOo/J3/SCaqVj9PLfha7r9GVb+h6I9vsJ8y1tl2OUnEEc9FHwVjk1JG88D6oKjxSefMHS0n+poyPmM/JLULyKzNr4zn64q0nz+xrfGerFtA0qYjI3E8Z/6lbMsnVIT4VpFLN5k/jR55a7qtQMBIDyA6P8s5WKEnKW1HqsqjjxuTXT9RFePDXvaGiA5waeYAJj3WqMIuTVnGlncVTivmRtQHHbj3JIAWrHGL4oXBqbpDZzW0nD4dTzRINMmAYxmUT2xd0ace6fF/Qovbp9T8by49STOYhZXBZPgzTLbjioquPahbUas3K4ZlnFMIt8JU+Tbp/Qi59RAommeVJHBUVuIKypK2X06ZcJAwOT0CDoDqNXjwY902BahcgAAJ+DG27Z838S10tXlcn07AfxZWxKjllbAd0hF2LNX4buCHQVnyrgKKG/iq7DaUhKwRthSR5tWfJldFULKmTKptFjyweSISJ8FMLr3RaIbhZlJtksN0vxWaeCtHljY5KDqurmrklLaoLdYve7JRAMXB+wkHgmVkrcrPrCmsEnF9HyEbuyGLaZqlzEWalZDbuaMjn2WnDlbltZxPE9BFQ82C5XUX27P6jwPuey0SfY42GFre+i/N+38hDqhIM/v9/2S1FWbJZJODTIU2lx7z1KuTURWKEsrrrfcsLdpxiPqhuxrg8b46otdW4k8gyffr7oVFD55m6bfbn6kLV+10E4OD/Y/kiyRtC9JlUMtN8Pj+/U5c/iKqHQmo/9jIBysBMP0ioW1WuaYLTuBiYIyMe8IZOjXpob5OPZp38jbeI9R329PMvrH4r85AaIA9Mk/RFkk/LXuxnh+n2Z5e0PSjNUrk0vO0wRx7pWJ7DqahReN7ugkqnv80yN3ZwsjXcDdUg4W2EqjZy5zcZtRO7yqlItSd2Sa5Ily7HQlSomytBzwql6l8RuPNtlT6BBuhEJPluzY9ZBR22cZWLsAEq3BR6gw1E8nEFyN9I0CpUcC/Df3wgc0+ImfPqY6V7s0rfsehM0ZgpBgEIo4jyOv8Ryaqdt8CvUPCDHN4T0nFHPsQ1vDGzgKnJlgtCwAdBS3Ig0FptIIVctBIp1qlvpwhxupEZmho5K17yqK6+lObwpdlUdtn7eUMlaIwe9u0OPFzZVAYqLRRBrZ3cDlIlB2EmM23TSq2BWA1nh7A4LLFOMmj6hmnHNhjkQTQqbglyVM3YMqyR4O3IG0yYBEJuNNSUgNVteKSk6vgV1C3btbwOP33TVuu5HCm8bxrHj6L+/j7nGMgZ/5Ubt8FwgoxuRb8JwEgYQbk3THLDkS3RXBxrZySPqFbddCoxU1cmvyBqzoPomRVmPLLa2kSJDmDuMH2OVOVItuE8KrquPoWOduAJiOvof04VVXCGyl5iUpdO/z/gsbZyYlA8nA+Gik5VYys7YCGjr+cJbuTVnUx4o4IWgoUSeegknoADGf31WnHhbir/qGPLGKsV3tacDj1+0pL5laMWpzNpRfzYtqOynRXBx8krdAxdkp6XBglJOTZ1qtouLJKnEOyJKBIpy9x5Ss2DMZWCWWT4s9Xi0OCPqrkbaLZh9UA4aMn9Evl8A6/PHS4JTXB6Da2jZH2WzHBI+VajPLNNzk+o2DQAtaSoSK9T1SnT/API9rB6kAx6DkpcpLox+HTZs/wD64t/p+JldY8VUwD8OXDgmCPzSnOPRHZxfZ/PtcsrUUuPd/wB+pmK2pyd2RgGMHB+aC+Q5/Z6aVrIul9OwfaawwxudE5yCBjnPCYuhhn4RqoK6T78PsGXtTySECjyc52nTF9pdAnKdGPBExwKLHt+Sp8BCS50QknaCfkq3lUIr/QaoM7DCfCaZKFdai5hhwIPqmAnPiK6RA2jWO0IGuSyNtcQ0j2hZ547dntdNqtuOUGObGnDZ75WSfL+R6TQ49uO335KNSrZ25xn6psF3MfiOb1bPYX4lMOUqUrD7OlOen7ws+SVHV0mFT5fT+8Ft8SWGPn7IcX3uTRr23haj/UJitiPOS6FRJTEjNKTR2mVUkFjdvgJptJkfP9/VKbo2Y4uVpfMY07ggNkHHlPySXBN2jr49VKEIprpwxjVdTDQ7eCZHlGDHWCf79kflKbNM9Uodu3uWahduuHn4VMtpAAMa2CSQBM7Sf2U7JvSqBjwSe1ufbva5b+vFCi4sKwOaT/8A5M5QRxtLoZMspSdpWLrqk9gO5j295aRHTMhNjH3OdmnJLhAjSmmNMs3KDt1H25URSs4HZE9xP1Q7bToCWTbTfuN33pOG/dYlh9zpaf7QS1E9iVDa3uvhQepI+gQ4sb3Ni/tNq4vDHFF/M0em+JBOTwtiSirZ4rFhyZsix41bfRAeteNKhxR8omNxEnHMA8fP7JLyt8I9XpPAIYkp6nlt/dXRe9+7/IzGqXL3Olzi49STJ5ScfPLPQ6mMcKWPGkl7JAtw+Wt9ZP3P/KOK5YnNNvHFPvb/ADZR8QxHt9kyu5l3yraF6bYvuKjadPnv0A6k/vqijGyNvt2HWoXDKTm27SXNZh5AO5z+A0T+8qUkytTpsOopZY9l8/hygO706rTLXAc52/1DEwe59kyM+OTgazwXJiblh9UfzX8/T8A7w1f76zGP4JyqydLONZ62KFIAAAcLFOhiALwUwMtEIITaCoyHibTaNQHABhb8WRsCUTzG/tvhvLfotQpkqRwEDICtcqaPQxkau1dLGnuAsOX02vc95pJbsMZfAV15cTgnKKNJHEzXknJpN8kHUyehn+6tNIVLHKT6OxnQo7WgdeT7rLOVuzu6fB5eNRfXqyNUxMq4oDNJJOxLWwcLdFbkeYzeh8FLQXSYkCC6ImO4HyP7ITYwObn1W3qECnTaCSfwEB3nEHd/pwDvIz2R7bMa1c0wfWaOwhzHESOJMjrmQCMEYP3RRiqF5NRNtSTaddmMNIu/iU9rj5xgdyIwfusGox7J2uh6/wAI1v8Alad4sj9a6e7Xv+wY+3O0ZyOfVLjlp/A6WTSN41/9L8yii57TLXOb7EhOWZowLBJ9HRsdM1xjmfzmuku/mOE9hDoEQcdPyV+eu6HrSzkrg+Uun97GQ8W6uatVzGn+Wwlo7uM+Zx7np8k+KtJnC1epnulj6JcCEOR0YlMsaFQ2K9ycqmNTottWS6SMASgm9sTnazP6aRJteHIVHg5mHK8crQ/uLUuYH/sBCpxi6NCjl1eVQjy2VbQMA49eT6lZZ5HJ2z32h8NxaSCjDlvq+7/vZA92P1/VXjGatVx9f5IXRmPRolXAVqpNtfBIpr8gegRxM+a9yXwQUbcAAQCeT++gS97fJtemjBKLVv8Av4IM0y9dRJFKBP4nRJnpB6R0RebJIqGnhKW2PK7vsE6NbsZ8S5rOn4cbByS93Uz17epnom4mmrM2oxSxSt8oO0uyq3JbVdPB2ZyXuy959BAHyRyjaCWVQkpNUkunz/tFF7o3wT8WmZcCd0n8RElxaP3OUCbXD6HA8U8LjJPPgjT6uPwfdfH3Qy0nxSQCXGeyGWBPoediyV1rL3sM/L6qlgpjNwgvdSeDBmP0WmMKBbEV+/eZTUxcillDCpgglC3c7pHuqlOK7nosGmzZOkR9RqkNDY4EFZsksb5PVYMmWOJY66LkDq18wM/voEMYWrZgy6hp7Y8kGXLgZROEWqFx1WWMtzC2X/dJeD2OjDxL/wCiuvczwUUcddRGfVKSqLArpOxnN1XItqEgkjpn5cf3WyNUec1Ke9mp0DS7f+FZVfufUe4xDj/KLXYDGjJcZaZ9PVKyTldILFijttqxNf8A4yYIiHNDtjtwJhznOJIz2jqMJ0ehml1olocMqEwfN5WxkDI69eiy6tOUaXY9F9npQw5t0uXLhfC2jRALlnu1GgKuyDhPTtHLzQcJ0uhfp87jzEeYDMgZ/sql0pdyY57LyP8A2qwbTNCFYkuB8xJ57mV0264Pm0tZNycn3bf48jW98D7WzTfns79Qh3mjDrl/uQhqaLVBiB7g4Vb0bVq8TXU5V0lzBNT6Aqt99DHn1Tf3GU0yTICFrnkwzk5dWV06B3gEckIk1QCNxqg2UGNbEk59gP8Apc6TtnrPszhvLPJXRJfj/wBCbPQfX9Aq4PY1OvSvx/gEu+BPITYdTBqm3BN9UUm4J+0o9lGV6ly4+Rfb2xnc/EZA6+koJzX3YmrT6aV+bl6LsdfUkkDJPPYDsqS9wp5d0mo8t/kvYnTdGBz1KGXPI7E9i2x6l7IHMEAh0GYkSAT9SpHJKL4GvHjq59ubDNO1v4bXNAlp/wBxGMT9YCcskkqaMuR4ssk06r4F+q3brlzBSIDYiZlzZ5kHJPr19EzcpCFinCLUe/V/39Bfq2nMZmi4uAEvBBwQYJHpPPv9GQnbpnl/FfB5YIefjVRvle3xXw/T5DLQNOqXAEEDtKmTIoujgKwLxDYPoONN/I7cEdwijKyjPFqYUEU2mAhbIQon5BY5H0LC11fCLzUlBto1PKpXRRRhkkkSfQmAnSTlwjHhcMVym+WcqVWHjn1CpRl3KyZsLXp6/IutC0AyJHqPdLybm0adK8MYSbVr4kX27CfL9lanJdQZ6XDOVwKK1MBMi2ZM2OK4YluaoJj5ffp2W/GmlyeU1mSMp8LpwH0L8gEMaxuQY3Foj6gYIGTmY9VbiZlJrhAtd5ncSJxG6HSBMAj2xGMe6tIjJWd0TU6cyOYbBnvkQl5Y2joeH53HIkvnfy5NeuK1TPp0eUV1lcROZKrLNLkP8piQQfYgj+6ZF+pHI8SmsWkyy+H5vhfqaSytRSbK1Sy2fNthVW1Au8oQ77Io0U/BMqlINC3xCIamx6hMV+G7UVCZ7qsroWamjoY+I0xxlJc+GWlyB66/zx/lj7z+iQ4urPY/ZbJFPKu/D/UWB2EFcnr1JOPAJXZ5HemR8uU6D9SOdqMd4JPuuQbT6ckvP4W/cpuWVLaurMGgxb5PLL7sf1J3d8O/77oYYmN1Ovj7/QD/AI3t9TyneT7nO/z64ii+1uQBlLyY3Zr0urjGPPU5Xr7sfNXCFclZ9Q8npItKKrFxbQ68Nae+tUgHaxomo/o0dPn29iq8ncaMeplid1fw9xrr102m7a0GpSc0tLyQHOcJ3EEdILeRKpuuhc08kHDKq3J8Lsn/AHsDM1I29KmaZgnIUgt822eAy43im4PquCXiW8NdjKzuThTE2puLFmYBWqig2lwEDIJ6Tj1KqSXY9ZilNfeYQ2qlOJtjlaOVjJRoVlabCaNINEnJ/L0QTs24Mcccd0uv6fA+Dp5gDuUNItSb4fC+JRvLTxBR7bM3mSxukqZXJ4Mq6Qq59GwC9s5y3nqtGPJ2ZyNbor9cOvcGo0T1TXP2MOLTSf3wxmmPqZYPmcD690rz4x4kdCHhGbUc4V+y/EM0vSHtMvG3I65icjHPAStRqI1SOh4X4Lnjk3ZFt5Xft3+fb4GhXMZ7ci4SogJc8DDR6MGe+M9hk/2Rp9zyn2glKbho8f3pPc/krS/P9B3dv8vT5IVO2eRy4pYZOEuqE9o6StNGVjmgAShXBaZNumNqucHJqZGxLYWHwapAGCZCOfJSNFfXPw6ZfyYAb6k8JcYbnRExJqOkllF1Vxl5EuP3gJkkprajf4br5aPP5i6dH8v5Qhpt8vv+5WGVqXJ9M0s4ZcO7Hyn39wOrUgEd5Tox5RhzZajKPuD3lcUqLWY3O6ekySm44PJkcuyMOr1MdJo4YF96XP06t/39hK6v3W5QPMS1Svl2z5lYKOLJDUxb5CmFKcfc6MJNBFNLZsx/Es3AIGO3JDzwrdFlU8FrxscCPKZMCe0Zz+qLelS9x+LE8ik/ZXwM/GrKVMU20ohxL8TnETHABnEYx6IZwS4QEc2SX/s6r+/2zI3NcksbPAj7kp2GFRs8l4sktVKu9foO9Xdtt6YPb+yThV5JM55mhVWzaUMKdQwEtrkgve2DhDR2cGvjLiXDPiT2VbTV/m4n0ZMDqqpjIavFKainyGsf5AOx6DM9Z+qo60Jf6aiVVDEkSYxPSe0qnECc1G65oZVaTfK1wyBLnDnIEADpHqgyzUWkjoY8KyRqQFd2bmHkFpyDjg9x0PorddjJl0+TG25dPcrpWheJAx3KF5FFlY9HPNG0uCJsXNcCADBn0+covNTXIqXh84TTir/T8x21YuL5PUxXBbVrl0DGOwyfc9UeTLu4SpFQxKDtFMSldC63E6dOTAGVLI3GCt8IM1ioKdA7MSYGc+v91u0uK/UzxUMz1Waeqfyj8l/bPtPupt2ycjHy6LLlxuOY5Xi8P9VSXdHbWoAeR9VpSdHIeOVXQ5tZSpNIXY104HeUGOXIRRfWvnlamAB6jT316NL+nNR3s1VuUYthxJeMNSb8J1NvO1FiW7khl7qnsYyceWflhZ8/M+D3P2YklpMjb6S/ZCC9uW7vKZlNx43XIWt1WPzPQ7sV63PxiCfwtYB6eUfqVs01eXfz/U8/425f5jTfRRXy9K/kFo0t55/56pzdHNxw39WcfTLTBwoRra6DKFXHf5JU0dXT5bjbdhIekNHQjNlrUDHxNJa276TWuAI6zBgnrn5rPJZF6j0mHHijDyrt9/mKtZvXVahc4+n0/t0+SdC3y+pxdS47tsPurgptNOe9zXAeSR5pEY5TvNjCHqZ57V+G6jUahyxRtOuew58RWDntBY5p2iIzlZ8GohHr3Zb+zur2t8X7GTNB45a4e4K6KcX0ZxcmHJj+/Fr5oZU+AgYsDecoUUWPpQomWSot6qFptO0dcTmEOxHXweLTS25Ofj3LPieQN2yBn1JUo6MfEcDjVqv3DbNxdk8krFk5nR6XQS349z7hr6RH4uon5HhLmpR+8dKO2aa+hRRohvEwek8evHZU57uojHp3hfo5T6r+CsO80EY6fNE+loUpNZNrXAS0QEpu2bYLZHkrdW6BEoip6hXUS6mP36qk1Y5Won17dGi/YyHOiHEdCenutGLHBu5HD1uolqIeVj+v8fyJ69YucA8k+/RdFRSj6TkYsUcbWOSoH1KsQIace6qCt2wPEnFcRG/hizkb3ST0kpGefNI8znyPobCzaVjkZQ9tcscPVIi6kGieoVJEjldGKtC+5dUjaHEZDYnrnlc2UnKbH9EKP8MFZtSeSPyW+M9qFLqDa3pZqU2MZG7bA7ex+iCrdnV8N8Qelcov7slT/Znn1a1dTqtD2nyvAPpDoT1JSi69juSwyx5scpK1cX9G1QovqxfUc49T9uAPsteKKjBRR5/XZ5Z9RPLLq3/1+RCjWLTI/fojaszRm49Dr6hcZPKlEcm3bO0KnRBNGnT5OaQfTKzyOxjYxsrRziDGJ69fbus+SaXHc6+j0mXI1KqjfVju+u3Molm48ggTjcfQiQRlLxq/QzqazIsa82K9T4T/AHM5nutPQ4HL4bDLC52GOhScuPerOjodV5Utr6Ma/F6T8pWPY/Y7+6F1as6x8H0+3qr5QvLCE4O1fDE4f6LrWfIX1IUrbqVaKCxabjCroREqtvtUsIX1nQURRbbOyoUMaDMn1XO1CqdH0X7PT8zSJ+3H4f8AAQ9Kn1r2O/fBwIOAj4hT5FOKfLBK1s8mZkevAT4yVdDmZtPmeTh2vi+hfQpRtB/E4w31PZvdBTm+OgU9Tg0ULzTV/n9F1H9w6nZ0Jwbl4wTn4Y6wO/qn4cUXyzxPiXjOo1snHHcYey7/ABf8dDH2dzDnPmTk5zk9VslPYlSNnhOo8xONNUhXdV3GSTlEpOTFajLJ82VtG8tHcgJvRWYsuXcjfaPb7Wgei5eSVs5EuWPGV2sbL3NaO7iB+aBQcnwDtAtRr7mbmkHqIPZDHC93IQo0nVnvrNpnIJ+w5WyT2YnJg1ybO4fuaY7/AJLlR7Bt2U6O/LmnsVr6pgxRC1eTWbMYCdN0kFRkvFrpq1HUmy1ziD6u/qLY9Z+coI46e5nrNB4t5mmjpnzJcV7rtXxX49KMNe0ScjnqI5PcfouhjklwcjWYJSe5de6/dfugMDonWc1Rb4OlpUst45F9tRS5yNulwNO2NbSgXEAD39Ask5UrO/pdPLJJRS/4NCIaOwA6+i5/LZ7D0YoV0SFGoXe8gDLR9yeT9gtuLG1Hnqeb1+qjmyen7q4BUwxkmuUsJSJNcjvgKL5C7B8OPslZlcToaDJtyP5FFet5jDTE/mnY62o8Lr8ezUzS92MKTI5RGIubWDXj1QstF909pCiCMzdmXYTEUTtyeAqINrGo4GDn9UrJBSo6Ph/imbQuWzlPqn0v3DxS3HjJ9YCQ9Om+p1sf2q1CVThFv35X8kbRgqVW0hgumCTiQCROPRU9KkrsNfa3N3xr8WWal8Ok0Frt79xDmSBta0ZLok56JeHDb5dDn9qM9X5S/F/wVtuHQxxextJ/IaJcO4IP5rT5cVxyYZ/aLUSu0l8Unf5v9h5pWrUK1SNrRUpHyECJb0j1Qyg4w+Zws+6T8yTtv3Mx4o1RrqjyCCZIAGYDcR+a1Y8cdis6ejyvT4+OrEIvzBwM9hEKPEr4CxzjGLdP8QN9REo0BkzRkqQRphio0niVMn3WjLJ2meh2tYMAJ4JXNjHc6MaXJTaURcVHVH+ZjSW02n8OOXR1Wl+mNIJIW6hWNvWexohjocOMbhmPorj6lYLJeFrcNqVKrh+FvlPqVm1UrgsfuykbChcNDI3SVmlBuRDmlUqkuqHDIIlanB7KRE6M9rGt7XGnRM1X4aRHlkxPvEp6x8bpdEXYHesjYwcCB9OqGHKbKF9TSP4irUNECGEAyYDn/wBQaQMFRPZHk7OLxGE2vOXPd+/xfx+V2JdStjTqFpbweHTx0gpuOVxVmrUbJTbxNSj2/wC+pRTFMnzBw9sonv7AY1p2/wDUTXyDKPwRy5//AM4SZeY+iX4nSw/4UV6pS/8Az/2G/wCJ02iKYJ+w+ZOUjyJydyZ1F4rp8UNuCLf5fj3/ACAbm5e/8XHQDAT4QjFcHL1GpzZ3/qdPbsVwiTFbWS4j2+/VR0WrR9KEKzrSiRaZbQqQ4K2riNw5NuRMJFaEqMmlRk1WgWbK8nvX6BWo+WYTkzyAsZVMSrCRZ/EE8lUiWBPeJTggiypl5MdBJ+oH91T4IanQtLJPm6oWgWaanpzGieXBIm3dIpCY2TNlcs/8rT/Kd08+IHYgkx8kGTNSV9GMjXUzHiKk2lVbRYG+RoD3f1OqHLi53PJ4WnGrVstSYfoNNr2vD+TDDicEchKzSaqi5Mjorfh3ADBgFxefQAgIXJyjbAcrVMTeItOqfHqPFMhjn+U9DKfjnFJJs1RyrahTVoubhwhNUk+gSybuEyApqWNWNB1vSOB1JQyYEmka+7ftt3T0b91lgvUYmQ8Ntexp3O8nQHp3TcvKLRbWthdXDaYMDYTPtlKVxB7gfxo3UwcNGY6kT/dDLH60yBvhO2c/zOJMmBKvM0nSCijaeIbunRtoLtgA59ewHUqoPc6QDPHW6jtq/EGSDiRyFtlFSjtZZpqGpU3Wzqz6YNQFzW+Z2CACDExwRz6rM4OMlFdCLqMtAPwKbGlvmeC8+7s/lCzz9cm/Yhdd27XYcAQZkFHKTUeAozlB3F0xPf6LSJ3NEE9OWz7c/dVCUqpm3F4nOMrnFS+f/FBd34ac1gdDHNjp5T9D0+aDbJPhnpsPjmhzQ25YbH8rX5c/kZu40uHeRro6wC4A+4HCcpSr1A5FpHNPDNU/j0/ck+xe0ZYSPQEoN1mqcY41UmvxTAKkAxPyTlGVWc95sLnsjJNhNW3imT/UM/LqEpTuddjo5dK46dy/3Ln6d0A7k6jl7uLPg9WTec+IjQDyF7K4jJSXjd8GyGphtVvkY1LjeXeidJUeJYFtJ8rRJPACiIgMuIkfVHQVFYKNKyWOdKu20TTLhLCZqYklu7bj2AJ+aCat0ikeiaW5slzfw8tnt0Ssb4Kl1KLS+AqEu4JI3f5T0n3UmiIppP2MJJBIfPBznEd/M5v0XOl68iXsG+EZnVrA/wAQX1A1gJmHQ6Z7joV0Mb9NJlLkb3lHYaT2MDNzMwIHlMCccwR6BIdylKL+AbKbWkWVKjo/EzAiS5zsQ36qo9BQ2u7YVAGvwGCSD3AQXyFRhNQaNzgeJwnRbu0Um0+Bf8CMhaFN9xyzSHuhWO7zclKm2ynJyGut2x/hnEf5mA+xd2VxYPYBtr1rKJY4ndMADkonyyrLK1OrUqU6dKKbthEzwIk/NLTV2UR0arToMe14L3uJDQ3JgYJPYK2nkd9C10BbvW3U6TmUpa5xOcgtb1g9CeExYk5WwuiF+q6vVunA1HTtaAAOOMmO55JRQxqC4BBbOxD9xmIiABmSe8R36o3KkQbVbJrPh0gCZMv7kDJ/RZt7lyQ1NreiuQGtjZyVnUNl/EgLd1XF4a31WnatvJRY22duBKGkkwQrWb/bTiekJeG2whBpVw41AB1TJquSht4oeKFKJ8zsfVBhW6VkSPPLw+Zb49BibTtBun3w4f7LHmwtcxPW+GeKRmtuX5Ar3RgdMJiV8mSclH0rsVlyOhLkR3KwNx3cqL3jeg6AT7omrOCyGmVT8ZpHM4+ipx4IDXLS57ozkz7ouhZZa2LiRg549fZFYI5qaOSXfElrWhrWhoaDudkntAIz/wCwWfJl2qyx5ZXe1kSJgYnPCGPBTKrO6htQxM4Axkk4QZWy0F/xHwmndBNJjXOH+7LiOv8AUR9Fkxr1uXu6+i4JIBrUDcNpEhzi/kNG4zOJHuR9VrjxNpENHrWkttqdLeWnb5XBsty9wgtj8X0AS4428r+K/QPgytbXXl38sNAY6Nx824d/+u6bsUY0wKoLqXhLSMy7LifyVKNhpWKbq1BMotpbiAVbVxkQigCBabqdShUxkTwtEoJouzcNr/EoEmMuZiP9wWKSpooW6nSptrktHmaTOeBCNuW0pgdrqMPbUb+IF4PXDm4+6qEKXJQvfcOZD5y4uaf/AFbA+5J+i0JJhAgO8x3wJPXp7IuhB7Z+Fj8SlTqOh7wS7bBDWjpPBJ+nuqU76AuVB4sKZuKdtb/gYf5j+dz/AOok+gSsj4oi9xPdagG3D3Ny2Sxh7tBifnyqWP00gjY6TbBls+pw50n6pEm1JIgv0CkXu3lOyS7Asb6q8NEdVSjwUYjXKpJGVaSii2E+GQXPnsqnyih1q2mfG37iZaNw9h/0lqfl/UNdDzu/BB91uiWX6W0GdwkKpl210Gd5oTQ01Wkgxhvc+6QsrvaPxaipJyA6ei1H0vish0EgtHOOo7o/MinTGy1FsXst3kwGnmOOqNyiu4Syob0vDVUgElonoSUh6mBX+TEWteVqOeaDT7UUmsePNVqUyRP4GbiWiByXc+xKC7ZTYTqGmCi+kf8AUBnj8Y5x06fVC3aopMdV7XZQp1APwtdEcy5wAj1ylwfJGKrtmysGuEEUY82eC1w6YMDlSfMGUdurdrw2WwMgOHdpjHUcfYoYN1YS5JafQLXsZJLQ4ucSOgE5x0CVmlxKXt+pYRqLSaVV0B29s4OTmT9vyVY4bVGL6lMfeBLGXNeKjQ1jd4bgnIIG/mByemQEydJfEtFPj09S7ADuW7gJAEE+hjp/VPvMDtkMlplvTLNz35mA0c4iSU6dt8EY1ruY1skge5SknfBZfptqH57opSoNMbN0lodnMhZpSZTMHqWl/wD6HbeJlbYT9HIA70cH4Lx0Bb0/3BDkS4ZOwv8AE9EsqboMuJnHIUT5ojI6VUpNoGs3NVjvM09iDtI9J/JDkdSSIIHumB2/VaFxwWMLG2caNaoG+VmzzdjvaYHuqlwQ19xqPwPiXBa2YbTotPOJl3oJP2QQXAt8ujO2uqbKVV4P8ypLQRgy/wDERHpKpx5sMS7iPMeBwmqnwQ0b/EO622DmEp4/WVRDw1qppxu4V5IJkY9Z4ha2oDAdMkyJ8okGPUwi/wASWSPH96DI4m1ZltcuRVqPe0bQXeVvoTgKpYJRdfT5sqcGmFaDeNY0yYMpcosWP9MvTWq7D+FzYKz51tjYcTGa5axVewCA10N9VqwyuCk+4S6BWnWLQW05kkyVJy7gPlhviF8Q0dpKTgVtyLKdHug1jp4AOPX9lXki3Lgs7SoFppNySRuMdC4/8KNXZRqXafVH9Pb8kjyx0cUmrSPMXOgrpCB1p73VWbQSDTaXADA2gySPWT8/qgqmC0OPEDviUKdw3lsc9S4w7jsQoqXBSHTriaNIECAzeZzjn9EuK7lMU3Fxuu5BzB57lox++yvrEsqtjueac42tcOw2uO767pWfFxH6lp8jC6AZSkkA/DwYn/yOnt2bHzUlG6h7v9AlyJ9Drmowt/0wXH/czkg/dHJeuyuptfAV6w0ajmtDGBwADWw49w6OeRB9eqVqPTVhRFPjSs4mOBhpLpJzI2kTEGAD7o9P7kZjt5GcZOCMD6fJamiMhf1ScnJHCGKKNl4Ydvphw+azZXToJDe+uttF7x+KmRPqx39wfzKpRUkRumYh1057i48kpi9PBTNVTYW25aDtBAxE7ncgk9sKnb5+JL7ALbttwN9QS5h2u5P0lXNbJfBlPkx+obG1qrabj8MuImCMB0lsHsQR8k5W0rJ3A3OzKO7ZDSkj+AwfxRiMTvEpXO8pdRFqNd1R5JJ7AHoBwFoVIsroVIIkTCXN2WRv6u5TGqKBneVuOqYWXfxBgN4jOFW0hcysQ4CeZie05WvTZa9LNOGf+0YVatESS/aN22GMcZa1vmLdxkEmOe54AAWvI4JWzRkUUrYka8k7pjquU+Wc58mj8LakRcU2nMmPss2oivLbIX6zRD7g7fxSQZ45QYXWNEs5p9oaVRznH0CmSW5UiANxX+LUPafsEcI7YkLKtptp1HHqWgR68qt9tJENQ3VbenRGwTVaJcSDgNMDJRK0FCO5pIz2oeLa9So5zTtBiB2gAf2S5Y7dnpNO1DGo1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599090"/>
            <a:ext cx="10891728" cy="5830122"/>
          </a:xfrm>
        </p:spPr>
      </p:pic>
    </p:spTree>
    <p:extLst>
      <p:ext uri="{BB962C8B-B14F-4D97-AF65-F5344CB8AC3E}">
        <p14:creationId xmlns:p14="http://schemas.microsoft.com/office/powerpoint/2010/main" val="2964854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3" y="614855"/>
            <a:ext cx="10634817" cy="5672466"/>
          </a:xfrm>
        </p:spPr>
      </p:pic>
    </p:spTree>
    <p:extLst>
      <p:ext uri="{BB962C8B-B14F-4D97-AF65-F5344CB8AC3E}">
        <p14:creationId xmlns:p14="http://schemas.microsoft.com/office/powerpoint/2010/main" val="2163036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700" y="1445608"/>
            <a:ext cx="10515600" cy="4492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занятий: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над изделиями мы приобрели новые знания и повторили ранее пройденные темы.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Дизайнерское решение проблемы.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выкройки.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сметочный шов.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Машинные швы: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стачной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разутюжку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срезом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окантовочный шов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подгибку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закрытым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срезом.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Шьем платье на тему </a:t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ФЛОРА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41897"/>
            <a:ext cx="12132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anose="03010101010201010101" pitchFamily="66" charset="0"/>
              </a:rPr>
              <a:t>Алексеева Елена Владимировна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b="1" dirty="0" smtClean="0"/>
          </a:p>
        </p:txBody>
      </p:sp>
      <p:pic>
        <p:nvPicPr>
          <p:cNvPr id="5" name="Picture 2" descr="Открыть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02" y="2819239"/>
            <a:ext cx="898730" cy="89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1765" y="5659726"/>
            <a:ext cx="564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www.google.ru/search?q=Юдашкин</a:t>
            </a:r>
            <a:r>
              <a:rPr lang="ru-RU" dirty="0" smtClean="0"/>
              <a:t> </a:t>
            </a:r>
            <a:r>
              <a:rPr lang="ru-RU" dirty="0" err="1" smtClean="0"/>
              <a:t>newwindow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2289" y="59175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https://ru.wikipedia.org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20530" y="61078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2288" y="5400465"/>
            <a:ext cx="632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http://vsenovosti24.ru/nedelya-mody-v-moskve-sdelano-v-rossii/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1171" y="6142805"/>
            <a:ext cx="599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www.google.ru/search?q=зайцев+мода</a:t>
            </a:r>
            <a:r>
              <a:rPr lang="ru-RU" dirty="0" smtClean="0"/>
              <a:t> </a:t>
            </a:r>
            <a:r>
              <a:rPr lang="ru-RU" dirty="0" err="1" smtClean="0"/>
              <a:t>newwindow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50194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b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77882" y="396895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15.11.2014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948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5142"/>
            <a:ext cx="10515600" cy="488377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своих возможностей в области технологии изготовления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изделия из ткани, пошив платья. Развитие творческих возможностей, разработка дизайнерских вариантов платьев.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фасона.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ткани.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мерок.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чертежа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выкройки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 к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раскрою.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Пошив платья.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56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одежды с древнейших времен до наших дней является как бы зеркалом, в котором отражается вся история человечества. Каждая страна, каждый народ в отдельные периоды своего развития налагают свой отпечаток, свои специфические черты на одежду людей. История моды почти так же стара, как и история костюма. С того момента, когда человек открыл значение одежды как средства защиты от неблагоприятных воздействий природы, оставалось немного до тех пор, пока он не начал размышлять о её эстетической и стилизующей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10079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261257"/>
            <a:ext cx="3932237" cy="1959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7506" y="319734"/>
            <a:ext cx="8268139" cy="627017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Каменный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..В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вропе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надолго похолодало: прошли времена господства мягкого тропического климата, когда люди думали скорее об украшениях, чем об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одежде.Слонов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носорогов и бегемотов сменили северные олени, медведи и львы, чей мех и шкуры, сшитые с помощью сухожилий и волос, успешно играют роль теплой одежды: звериные лапы стали бретелями, а спинки с хвостами — юбками.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Украшениями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клыки и кости животных, камни,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янтарь.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век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(2900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н.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э.). Шумеры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Месопотамии не носят шкуры животных на плечах. Они оборачивают их вокруг пояса наподобие юбки.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Конаке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козьего или овечьего руна с длинной шерстью, а потом из ткани, имитирующей их, оставалось популярным до Средневековья (см. также Костюм Древней Месопотамии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).В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Вавилоне одевались в длинные шерстяные шали, часто поверх туник — рубах с короткими рукавами. Такой ансамбль заканчивался бахромой и был разноцветным, но самым любимым был красный цвет.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3/3d/Tunic-viol-01.jpg/640px-Tunic-viol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51" y="1005607"/>
            <a:ext cx="3143827" cy="48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49949" y="216116"/>
            <a:ext cx="856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44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575" y="651796"/>
            <a:ext cx="11386868" cy="616329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до н.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Одежда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разделяется: на драпировки — ткани, которые оборачивают вокруг тела и закрепляют пряжками и поясами, и сшитые вещи, скроенные по форме туловища, рук,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ног. Кочующие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всадники монгольских степей носят шитую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одежду. Египтяне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все народы Средиземноморья, ходят в драпировках. Используют главным образом льняные ткани натурального белого цвета. Египетская религия считает шерсть, ткань животного происхождения, материалом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порочным.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Нефертити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заворачивается в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хаик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большое прозрачное царское покрывало. Её муж, фараон Эхнатон, носит, как и все мужчины-египтяне, традиционную набедренную повязку —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хенти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 до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Драпировки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льна в мелкую складочку прохладны и прозрачны.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Египтяне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страстные поклонники белого цвета, который не очень ценят их соседи: ливийцы, сирийцы, финикийцы, евреи — их туники и шали расшиты или раскрашены во все цвета радуги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63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39" y="325019"/>
            <a:ext cx="7246190" cy="626555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нее Средневековье.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Период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господства церкви определил образ жизни средневекового человека, социальные границы общества и эстетическое кредо. Крестовые походы (1095—1270) сопутствовали влиянию восточной моды на европейскую. Унификация, продиктованная бедностью и примитивностью производства, восполняется погоней за объёмом и размером. Рыцарские турниры и вся сопровождавшая их экипировка — латы, штандарты и гербы,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блоо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попоны лошадей — в своей пестроте и асимметрии рисунков породили костюмы так и называвшиеся — «гербовыми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».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Позднее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Средневековье.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стиле одежды периода раннего Средневековья лежит стиль, оставшийся европейцам от периода великого переселения народов. Это меховые и кожаные плащи, кожаные и костяные элементы защитной одежды, примитивная обувь и обмотки для штанов. Длинные и короткие туники, надеваемые одна на одну, плащи — от шкур до сшитых кусков ткани, сколотых, связанных, прошнурованных, с отделкой и без. Штаны: короткие, до колен, длинные, прикрепленные обмотками к икрам и заправленные в кожаные чулки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upload.wikimedia.org/wikipedia/commons/thumb/9/96/Clothes.jpg/400px-Clot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62" y="186995"/>
            <a:ext cx="439431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9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693" y="0"/>
            <a:ext cx="6785967" cy="586898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Новое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время.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XIX веке мануфактурные технологии благодаря изобретению паровой машины (а также электричества) вышли на новый уровень. В частности, в 1790 году Жозеф Мари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Жаккар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изобрел одноимённый ткацкий станок, повышающий точность узора и скорость производства тканей. Одежда, изготавливаемая с помощью машин, стала более доступной для всех слоев населения. До этого преобладала одежда из материалов грубой обработки (одежду из тонких материалов носили только аристократы и состоятельные люди). В этот период стали появляться виды одежды, используемые современным обществом: облегающая одежда, с короткими рукавами, летняя и зимняя, из преимущественно темных тканей. Улучшение санитарно-гигиенических условий, а также экономических, позволяет значительной части населения Европы и Северной Америки носить нижнее белье.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upload.wikimedia.org/wikipedia/commons/thumb/3/30/1880s-fashions-overview.jpg/1024px-1880s-fashions-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41" y="881451"/>
            <a:ext cx="4816227" cy="50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05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792" y="34503"/>
            <a:ext cx="8436633" cy="6834936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индивидуальное и массовое (промышленное) производство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одежды. Индивидуальное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- пошив единичных экземпляров по заказу клиента в ателье и частными мастерами. Одежда изготавливается по меркам, снятым с клиента, с учётом особенностей фигуры. В ателье чаще всего разделение труда происходит между рабочим персоналом таким образом: закройщик снимает мерки с клиента, обсуждает фасон будущего изделия,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отрисовывает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эскиз, подбирает материалы (ткань, фурнитура), изготавливает лекала и проводит предварительные и окончательные примерки; портной осуществляет раскрой и пошив изделия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Современные направления моды.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Цвета: уход от цвета металлик, который переходит в блеск более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прозрачный, однотонный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минимализм или двух-трехцветные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сочетания,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цветочные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принты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гардероба:мини-юбки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микро-юбки, мини-платья — все в сочетании с пиджаками, брючные костюмы, комбинезоны, короткие шорты 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джегинсы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использование шелковых волокон в различных сочетаниях, например, шелк и хлопок в одной ткани.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pload.wikimedia.org/wikipedia/commons/b/bc/Alexander_McQueen_Spring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20" y="1202935"/>
            <a:ext cx="2961736" cy="44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55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99545"/>
            <a:ext cx="10688575" cy="612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3307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974</Words>
  <Application>Microsoft Office PowerPoint</Application>
  <PresentationFormat>Широкоэкранный</PresentationFormat>
  <Paragraphs>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Ранее Средневековье. Период господства церкви определил образ жизни средневекового человека, социальные границы общества и эстетическое кредо. Крестовые походы (1095—1270) сопутствовали влиянию восточной моды на европейскую. Унификация, продиктованная бедностью и примитивностью производства, восполняется погоней за объёмом и размером. Рыцарские турниры и вся сопровождавшая их экипировка — латы, штандарты и гербы, блоо, попоны лошадей — в своей пестроте и асимметрии рисунков породили костюмы так и называвшиеся — «гербовыми». Позднее Средневековье. В стиле одежды периода раннего Средневековья лежит стиль, оставшийся европейцам от периода великого переселения народов. Это меховые и кожаные плащи, кожаные и костяные элементы защитной одежды, примитивная обувь и обмотки для штанов. Длинные и короткие туники, надеваемые одна на одну, плащи — от шкур до сшитых кусков ткани, сколотых, связанных, прошнурованных, с отделкой и без. Штаны: короткие, до колен, длинные, прикрепленные обмотками к икрам и заправленные в кожаные чулки 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выкройки - основы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Шьем платье на тему  ФЛОРА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root</cp:lastModifiedBy>
  <cp:revision>70</cp:revision>
  <dcterms:created xsi:type="dcterms:W3CDTF">2014-12-01T17:27:01Z</dcterms:created>
  <dcterms:modified xsi:type="dcterms:W3CDTF">2014-12-13T02:13:40Z</dcterms:modified>
</cp:coreProperties>
</file>